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5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279" r:id="rId3"/>
    <p:sldId id="384" r:id="rId4"/>
    <p:sldId id="364" r:id="rId5"/>
    <p:sldId id="385" r:id="rId6"/>
    <p:sldId id="365" r:id="rId7"/>
    <p:sldId id="354" r:id="rId8"/>
    <p:sldId id="355" r:id="rId9"/>
    <p:sldId id="356" r:id="rId10"/>
    <p:sldId id="349" r:id="rId11"/>
    <p:sldId id="387" r:id="rId12"/>
    <p:sldId id="386" r:id="rId13"/>
    <p:sldId id="366" r:id="rId14"/>
    <p:sldId id="357" r:id="rId15"/>
    <p:sldId id="367" r:id="rId16"/>
    <p:sldId id="368" r:id="rId17"/>
    <p:sldId id="370" r:id="rId18"/>
    <p:sldId id="371" r:id="rId19"/>
    <p:sldId id="372" r:id="rId20"/>
    <p:sldId id="373" r:id="rId21"/>
    <p:sldId id="388" r:id="rId22"/>
    <p:sldId id="334" r:id="rId23"/>
    <p:sldId id="336" r:id="rId24"/>
    <p:sldId id="389" r:id="rId25"/>
    <p:sldId id="358" r:id="rId26"/>
    <p:sldId id="337" r:id="rId27"/>
    <p:sldId id="338" r:id="rId28"/>
    <p:sldId id="327" r:id="rId29"/>
    <p:sldId id="340" r:id="rId30"/>
    <p:sldId id="341" r:id="rId31"/>
    <p:sldId id="347" r:id="rId32"/>
    <p:sldId id="390" r:id="rId33"/>
    <p:sldId id="375" r:id="rId34"/>
    <p:sldId id="376" r:id="rId35"/>
    <p:sldId id="382" r:id="rId36"/>
    <p:sldId id="377" r:id="rId37"/>
    <p:sldId id="378" r:id="rId38"/>
    <p:sldId id="379" r:id="rId39"/>
    <p:sldId id="380" r:id="rId40"/>
    <p:sldId id="350" r:id="rId41"/>
    <p:sldId id="345" r:id="rId42"/>
    <p:sldId id="294" r:id="rId4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0929"/>
  </p:normalViewPr>
  <p:slideViewPr>
    <p:cSldViewPr showGuides="1">
      <p:cViewPr varScale="1">
        <p:scale>
          <a:sx n="62" d="100"/>
          <a:sy n="62" d="100"/>
        </p:scale>
        <p:origin x="11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50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APS:Google%20Drive:Birmingham%20Work:Cross%20syndrome%20parent%20stress%20data:Data%20for%20graphs%20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8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971830985915494E-2"/>
          <c:y val="5.5155875299760189E-2"/>
          <c:w val="0.64929577464788735"/>
          <c:h val="0.80575539568345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Mothers with emotional disorder</c:v>
                </c:pt>
              </c:strCache>
            </c:strRef>
          </c:tx>
          <c:spPr>
            <a:solidFill>
              <a:srgbClr val="DD0806"/>
            </a:solidFill>
            <a:ln w="12682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ASD</c:v>
                </c:pt>
                <c:pt idx="1">
                  <c:v>ASD+ID</c:v>
                </c:pt>
                <c:pt idx="2">
                  <c:v>ID</c:v>
                </c:pt>
                <c:pt idx="3">
                  <c:v>Control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43.5</c:v>
                </c:pt>
                <c:pt idx="1">
                  <c:v>43.6</c:v>
                </c:pt>
                <c:pt idx="2">
                  <c:v>32.4</c:v>
                </c:pt>
                <c:pt idx="3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4-4D1D-AE32-4333873E91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FFFF"/>
            </a:solidFill>
            <a:ln w="12682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ASD</c:v>
                </c:pt>
                <c:pt idx="1">
                  <c:v>ASD+ID</c:v>
                </c:pt>
                <c:pt idx="2">
                  <c:v>ID</c:v>
                </c:pt>
                <c:pt idx="3">
                  <c:v>Control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574-4D1D-AE32-4333873E9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42267240"/>
        <c:axId val="242267632"/>
        <c:axId val="0"/>
      </c:bar3DChart>
      <c:catAx>
        <c:axId val="242267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56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6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imes"/>
                <a:cs typeface="Times"/>
              </a:defRPr>
            </a:pPr>
            <a:endParaRPr lang="en-US"/>
          </a:p>
        </c:txPr>
        <c:crossAx val="242267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267632"/>
        <c:scaling>
          <c:orientation val="minMax"/>
          <c:max val="50"/>
        </c:scaling>
        <c:delete val="0"/>
        <c:axPos val="l"/>
        <c:majorGridlines>
          <c:spPr>
            <a:ln w="390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56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6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imes"/>
                <a:cs typeface="Times"/>
              </a:defRPr>
            </a:pPr>
            <a:endParaRPr lang="en-US"/>
          </a:p>
        </c:txPr>
        <c:crossAx val="242267240"/>
        <c:crosses val="autoZero"/>
        <c:crossBetween val="between"/>
        <c:majorUnit val="10"/>
      </c:valAx>
      <c:spPr>
        <a:noFill/>
        <a:ln w="15634">
          <a:solidFill>
            <a:srgbClr val="FFFFFF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054839288705933"/>
          <c:y val="0.3968809526234835"/>
          <c:w val="0.28421164109805425"/>
          <c:h val="0.30455634906101853"/>
        </c:manualLayout>
      </c:layout>
      <c:overlay val="0"/>
      <c:spPr>
        <a:noFill/>
        <a:ln w="31267">
          <a:noFill/>
        </a:ln>
      </c:spPr>
      <c:txPr>
        <a:bodyPr/>
        <a:lstStyle/>
        <a:p>
          <a:pPr>
            <a:defRPr sz="2037" b="1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16" b="1" i="0" u="none" strike="noStrike" baseline="0">
          <a:solidFill>
            <a:schemeClr val="tx1"/>
          </a:solidFill>
          <a:latin typeface="Arial Unicode MS"/>
          <a:ea typeface="Arial Unicode MS"/>
          <a:cs typeface="Arial Unicode M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8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7605105375940666E-2"/>
          <c:y val="3.5026758272599892E-2"/>
          <c:w val="0.62816901408450709"/>
          <c:h val="0.80575539568345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Psychological Distress (SF-8)</c:v>
                </c:pt>
              </c:strCache>
            </c:strRef>
          </c:tx>
          <c:spPr>
            <a:solidFill>
              <a:srgbClr val="DD0806"/>
            </a:solidFill>
            <a:ln w="1258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ASD</c:v>
                </c:pt>
                <c:pt idx="1">
                  <c:v>ASD+ID</c:v>
                </c:pt>
                <c:pt idx="2">
                  <c:v>ID</c:v>
                </c:pt>
                <c:pt idx="3">
                  <c:v>Control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13.1</c:v>
                </c:pt>
                <c:pt idx="1">
                  <c:v>21.8</c:v>
                </c:pt>
                <c:pt idx="2">
                  <c:v>12.6</c:v>
                </c:pt>
                <c:pt idx="3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C-4DED-81C1-A864A99FC1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Serious Mental Illness (Kessler-6)</c:v>
                </c:pt>
              </c:strCache>
            </c:strRef>
          </c:tx>
          <c:spPr>
            <a:solidFill>
              <a:srgbClr val="7030A0"/>
            </a:solidFill>
            <a:ln w="1258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ASD</c:v>
                </c:pt>
                <c:pt idx="1">
                  <c:v>ASD+ID</c:v>
                </c:pt>
                <c:pt idx="2">
                  <c:v>ID</c:v>
                </c:pt>
                <c:pt idx="3">
                  <c:v>Control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5.2</c:v>
                </c:pt>
                <c:pt idx="1">
                  <c:v>8.1</c:v>
                </c:pt>
                <c:pt idx="2">
                  <c:v>9.3000000000000007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C-4DED-81C1-A864A99FC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5367648"/>
        <c:axId val="1"/>
        <c:axId val="0"/>
      </c:bar3DChart>
      <c:catAx>
        <c:axId val="8536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60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l"/>
        <c:majorGridlines>
          <c:spPr>
            <a:ln w="402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60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5367648"/>
        <c:crosses val="autoZero"/>
        <c:crossBetween val="between"/>
        <c:majorUnit val="10"/>
      </c:valAx>
      <c:spPr>
        <a:noFill/>
        <a:ln w="25175">
          <a:noFill/>
        </a:ln>
      </c:spPr>
    </c:plotArea>
    <c:legend>
      <c:legendPos val="r"/>
      <c:layout>
        <c:manualLayout>
          <c:xMode val="edge"/>
          <c:yMode val="edge"/>
          <c:x val="0.70563375797500871"/>
          <c:y val="0.34772175812411338"/>
          <c:w val="0.29014081972500494"/>
          <c:h val="0.30455628767699422"/>
        </c:manualLayout>
      </c:layout>
      <c:overlay val="0"/>
      <c:spPr>
        <a:noFill/>
        <a:ln w="3215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79" b="1" i="0" u="none" strike="noStrike" baseline="0">
          <a:solidFill>
            <a:schemeClr val="tx1"/>
          </a:solidFill>
          <a:latin typeface="+mn-lt"/>
          <a:ea typeface="Arial Unicode MS"/>
          <a:cs typeface="Arial Unicode M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590332458442706E-2"/>
          <c:y val="6.8376068376068397E-2"/>
          <c:w val="0.89052077865266799"/>
          <c:h val="0.763513022410659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cat>
            <c:strRef>
              <c:f>PGS!$C$10:$C$23</c:f>
              <c:strCache>
                <c:ptCount val="14"/>
                <c:pt idx="0">
                  <c:v>PWS</c:v>
                </c:pt>
                <c:pt idx="1">
                  <c:v>Autism</c:v>
                </c:pt>
                <c:pt idx="2">
                  <c:v>AS</c:v>
                </c:pt>
                <c:pt idx="3">
                  <c:v>1p36</c:v>
                </c:pt>
                <c:pt idx="4">
                  <c:v>CdLS</c:v>
                </c:pt>
                <c:pt idx="5">
                  <c:v>SMS</c:v>
                </c:pt>
                <c:pt idx="6">
                  <c:v>FXS</c:v>
                </c:pt>
                <c:pt idx="7">
                  <c:v>TSC</c:v>
                </c:pt>
                <c:pt idx="8">
                  <c:v>Soto</c:v>
                </c:pt>
                <c:pt idx="9">
                  <c:v>8p23</c:v>
                </c:pt>
                <c:pt idx="10">
                  <c:v>DS</c:v>
                </c:pt>
                <c:pt idx="11">
                  <c:v>RTT</c:v>
                </c:pt>
                <c:pt idx="12">
                  <c:v>RTS</c:v>
                </c:pt>
                <c:pt idx="13">
                  <c:v>PMS</c:v>
                </c:pt>
              </c:strCache>
            </c:strRef>
          </c:cat>
          <c:val>
            <c:numRef>
              <c:f>PGS!$D$10:$D$23</c:f>
              <c:numCache>
                <c:formatCode>###0.0000</c:formatCode>
                <c:ptCount val="14"/>
                <c:pt idx="0" formatCode="0.00">
                  <c:v>21.02</c:v>
                </c:pt>
                <c:pt idx="1">
                  <c:v>21.307692307692321</c:v>
                </c:pt>
                <c:pt idx="2">
                  <c:v>21.5</c:v>
                </c:pt>
                <c:pt idx="3" formatCode="0.00">
                  <c:v>21.64</c:v>
                </c:pt>
                <c:pt idx="4">
                  <c:v>21.65909090909091</c:v>
                </c:pt>
                <c:pt idx="5">
                  <c:v>21.7</c:v>
                </c:pt>
                <c:pt idx="6">
                  <c:v>21.72</c:v>
                </c:pt>
                <c:pt idx="7">
                  <c:v>21.75714285714286</c:v>
                </c:pt>
                <c:pt idx="8">
                  <c:v>21.810810810810811</c:v>
                </c:pt>
                <c:pt idx="9">
                  <c:v>22.095238095238091</c:v>
                </c:pt>
                <c:pt idx="10">
                  <c:v>22.625</c:v>
                </c:pt>
                <c:pt idx="11">
                  <c:v>22.78</c:v>
                </c:pt>
                <c:pt idx="12">
                  <c:v>23.065217391304319</c:v>
                </c:pt>
                <c:pt idx="13">
                  <c:v>23.266666666666669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2-40BA-B557-343BD5E63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63280"/>
        <c:axId val="137959896"/>
      </c:barChart>
      <c:catAx>
        <c:axId val="13786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959896"/>
        <c:crossesAt val="0"/>
        <c:auto val="1"/>
        <c:lblAlgn val="ctr"/>
        <c:lblOffset val="100"/>
        <c:noMultiLvlLbl val="0"/>
      </c:catAx>
      <c:valAx>
        <c:axId val="137959896"/>
        <c:scaling>
          <c:orientation val="minMax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</c:spPr>
        <c:crossAx val="137863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34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35" y="0"/>
            <a:ext cx="29453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35" y="9430307"/>
            <a:ext cx="29453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19A2C5-D425-418A-813C-D2056631D7C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19462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34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6387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5" y="0"/>
            <a:ext cx="29453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19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715154"/>
            <a:ext cx="4983689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6391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5" y="9430307"/>
            <a:ext cx="29453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F9E15A-2DDD-48A4-81E6-2EDEC1199FA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510948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1276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5368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326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9874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6720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2776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1383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264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90806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35580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8287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0359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3534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9810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28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90706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2626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31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4081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80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87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27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485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089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0606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41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926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952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750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10700"/>
            <a:ext cx="293846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The Sharland Foundation Developmental Disabilities ABA Research and Impact Network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1232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914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6039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099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72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13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57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AA0D-06A5-4A03-86AF-FCD31649C8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8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E55-7890-4B92-8DAC-E9A4D1B545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64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MARLON\User57\e\edsnad\Documents\My Pictures\PPt\4-3_split_1-12_with_descriptor_sky_blu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" y="397"/>
            <a:ext cx="9144000" cy="18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564904"/>
            <a:ext cx="7772400" cy="3204071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FB9F-F625-4E59-ABB6-F6A9692E42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63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6B6B-B495-4202-9733-F50C9C7FB7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43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AD48-89ED-4225-9717-C63FF82E12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87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DCE-CC63-41F3-B3BF-2DC7C1BD5F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917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1BE9-486E-45C4-86CB-5A5F3C395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54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7412-71D6-44C2-A9F5-635BC27635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13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3AE-E9D9-464A-AA2D-6B972A04F9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533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CED2-2637-4A41-9192-F691BFD70E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336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4ABD-F176-4BF4-91E7-E32687AA68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87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5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98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97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2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4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63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MARLON\User57\e\edsnad\Documents\My Pictures\PPt\4-3_split_1-12_with_descriptor_sky_blue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" y="397"/>
            <a:ext cx="9144000" cy="18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5110-1EFC-4265-8B99-12D554FCC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9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The Sharland Foundation Developmental Disabilities ABA Research and Impact Network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91FB2FD-B962-4662-80C0-9F11CBA062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bs.org.uk/supporting-young-siblings/siblings-group-leader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blingsupport.org/publications/our-books/on-starting-a-sibshop" TargetMode="External"/><Relationship Id="rId4" Type="http://schemas.openxmlformats.org/officeDocument/2006/relationships/hyperlink" Target="http://siblingsaustralia.org.au/resources.php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96" y="1843022"/>
            <a:ext cx="9073007" cy="1470025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/>
              <a:t>Psychological well-being in children with autism and their family members: Implications for family support</a:t>
            </a:r>
            <a:endParaRPr lang="en-GB" sz="4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41707" y="3717032"/>
            <a:ext cx="8856983" cy="1440160"/>
          </a:xfrm>
        </p:spPr>
        <p:txBody>
          <a:bodyPr>
            <a:normAutofit/>
          </a:bodyPr>
          <a:lstStyle/>
          <a:p>
            <a:r>
              <a:rPr lang="en-GB" sz="4300" i="1" dirty="0" smtClean="0"/>
              <a:t>Richard Hastings</a:t>
            </a:r>
            <a:endParaRPr lang="en-GB" sz="4300" i="1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Cerebra Chair of Family Research, University of </a:t>
            </a:r>
            <a:r>
              <a:rPr lang="en-US" altLang="en-US" sz="2000" dirty="0" smtClean="0"/>
              <a:t>Warwick, UK</a:t>
            </a:r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Monash Warwick Professor, </a:t>
            </a:r>
            <a:r>
              <a:rPr lang="en-US" altLang="en-US" sz="2000" dirty="0" smtClean="0"/>
              <a:t>Department </a:t>
            </a:r>
            <a:r>
              <a:rPr lang="en-US" altLang="en-US" sz="2000" dirty="0"/>
              <a:t>of Psychiatry, Monash </a:t>
            </a:r>
            <a:r>
              <a:rPr lang="en-US" altLang="en-US" sz="2000" dirty="0" smtClean="0"/>
              <a:t>University, Australia</a:t>
            </a:r>
            <a:endParaRPr lang="en-US" altLang="en-US" sz="2000" dirty="0"/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6444208" y="6006925"/>
            <a:ext cx="2415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@ProfRHastings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60" y="6026338"/>
            <a:ext cx="579748" cy="46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2"/>
          <p:cNvPicPr/>
          <p:nvPr/>
        </p:nvPicPr>
        <p:blipFill rotWithShape="1">
          <a:blip r:embed="rId4"/>
          <a:srcRect l="24415" t="19923" r="21933" b="42375"/>
          <a:stretch/>
        </p:blipFill>
        <p:spPr bwMode="auto">
          <a:xfrm>
            <a:off x="251520" y="5229200"/>
            <a:ext cx="2702100" cy="143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6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/>
              <a:t>H</a:t>
            </a:r>
            <a:r>
              <a:rPr lang="en-GB" sz="4800" b="1" dirty="0" smtClean="0"/>
              <a:t>ealth inequality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971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Vast majority of 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the factors/reasons for increased </a:t>
            </a:r>
            <a:r>
              <a:rPr lang="en-GB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behaviour and emotional 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problems in </a:t>
            </a:r>
            <a:r>
              <a:rPr lang="en-GB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children with autism may be </a:t>
            </a:r>
            <a:r>
              <a:rPr lang="en-GB" i="1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associated </a:t>
            </a:r>
            <a:r>
              <a:rPr lang="en-GB" i="1" kern="0" dirty="0">
                <a:latin typeface="Calibri" panose="020F0502020204030204" pitchFamily="34" charset="0"/>
                <a:cs typeface="Times" panose="02020603050405020304" pitchFamily="18" charset="0"/>
              </a:rPr>
              <a:t>with autism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, but they are </a:t>
            </a:r>
            <a:r>
              <a:rPr lang="en-GB" b="1" i="1" kern="0" dirty="0">
                <a:latin typeface="Calibri" panose="020F0502020204030204" pitchFamily="34" charset="0"/>
                <a:cs typeface="Times" panose="02020603050405020304" pitchFamily="18" charset="0"/>
              </a:rPr>
              <a:t>not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 the autism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All of these factors can be changed/improved or fixed with the right support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Therefore, </a:t>
            </a:r>
            <a:r>
              <a:rPr lang="en-GB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children 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with autism as a group face a </a:t>
            </a:r>
            <a:r>
              <a:rPr lang="en-GB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behavioural health </a:t>
            </a:r>
            <a:r>
              <a:rPr lang="en-GB" b="1" i="1" kern="0" dirty="0">
                <a:latin typeface="Calibri" panose="020F0502020204030204" pitchFamily="34" charset="0"/>
                <a:cs typeface="Times" panose="02020603050405020304" pitchFamily="18" charset="0"/>
              </a:rPr>
              <a:t>inequality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 – a difference that exists that does not have to exist</a:t>
            </a:r>
          </a:p>
        </p:txBody>
      </p:sp>
    </p:spTree>
    <p:extLst>
      <p:ext uri="{BB962C8B-B14F-4D97-AF65-F5344CB8AC3E}">
        <p14:creationId xmlns:p14="http://schemas.microsoft.com/office/powerpoint/2010/main" val="16626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344816" cy="1008112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/>
              <a:t>Parents’ psychological distress or well-being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7878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53" y="842780"/>
            <a:ext cx="7488832" cy="1008112"/>
          </a:xfrm>
        </p:spPr>
        <p:txBody>
          <a:bodyPr>
            <a:noAutofit/>
          </a:bodyPr>
          <a:lstStyle/>
          <a:p>
            <a:r>
              <a:rPr lang="en-GB" sz="4800" b="1" dirty="0"/>
              <a:t>E</a:t>
            </a:r>
            <a:r>
              <a:rPr lang="en-GB" sz="4800" b="1" dirty="0" smtClean="0"/>
              <a:t>motional disorder</a:t>
            </a:r>
            <a:br>
              <a:rPr lang="en-GB" sz="4800" b="1" dirty="0" smtClean="0"/>
            </a:br>
            <a:r>
              <a:rPr lang="en-GB" sz="3200" dirty="0" smtClean="0"/>
              <a:t>[Totsika, Hastings et al., 2011]</a:t>
            </a:r>
            <a:endParaRPr lang="en-GB" sz="320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06484"/>
              </p:ext>
            </p:extLst>
          </p:nvPr>
        </p:nvGraphicFramePr>
        <p:xfrm>
          <a:off x="254653" y="1901692"/>
          <a:ext cx="8356600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63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820138"/>
              </p:ext>
            </p:extLst>
          </p:nvPr>
        </p:nvGraphicFramePr>
        <p:xfrm>
          <a:off x="422275" y="1709738"/>
          <a:ext cx="8593138" cy="504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51520" y="692696"/>
            <a:ext cx="705678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800" b="1" dirty="0" smtClean="0"/>
              <a:t>Mothers of 5 year olds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0283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Why more stress?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9971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Socio-economic status (poverty) is a big factor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The child’s behaviour problems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Lack of support from/access to health, social care, and education services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The nature of caring – more hours of “care” per week, more daily physical and personal care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Other people’s </a:t>
            </a:r>
            <a:r>
              <a:rPr lang="en-GB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attitudes 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- affiliate stigma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Worry about future care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Less social support available</a:t>
            </a:r>
          </a:p>
        </p:txBody>
      </p:sp>
    </p:spTree>
    <p:extLst>
      <p:ext uri="{BB962C8B-B14F-4D97-AF65-F5344CB8AC3E}">
        <p14:creationId xmlns:p14="http://schemas.microsoft.com/office/powerpoint/2010/main" val="35466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Mental health inequality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60024"/>
            <a:ext cx="8496944" cy="49971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All of the factors/reasons for increased psychological </a:t>
            </a:r>
            <a:r>
              <a:rPr lang="en-GB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distress in 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parents </a:t>
            </a:r>
            <a:r>
              <a:rPr lang="en-GB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may be </a:t>
            </a:r>
            <a:r>
              <a:rPr lang="en-GB" i="1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associated </a:t>
            </a:r>
            <a:r>
              <a:rPr lang="en-GB" i="1" kern="0" dirty="0">
                <a:latin typeface="Calibri" panose="020F0502020204030204" pitchFamily="34" charset="0"/>
                <a:cs typeface="Times" panose="02020603050405020304" pitchFamily="18" charset="0"/>
              </a:rPr>
              <a:t>with autism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, but they are </a:t>
            </a:r>
            <a:r>
              <a:rPr lang="en-GB" b="1" i="1" kern="0" dirty="0">
                <a:latin typeface="Calibri" panose="020F0502020204030204" pitchFamily="34" charset="0"/>
                <a:cs typeface="Times" panose="02020603050405020304" pitchFamily="18" charset="0"/>
              </a:rPr>
              <a:t>not</a:t>
            </a: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 the autism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All of these can be changed/improved or fixed with the right support</a:t>
            </a:r>
          </a:p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Times" panose="02020603050405020304" pitchFamily="18" charset="0"/>
              </a:rPr>
              <a:t>Therefore, mothers of children with autism as a group face a mental health </a:t>
            </a:r>
            <a:r>
              <a:rPr lang="en-GB" b="1" i="1" kern="0" dirty="0" smtClean="0">
                <a:latin typeface="Calibri" panose="020F0502020204030204" pitchFamily="34" charset="0"/>
                <a:cs typeface="Times" panose="02020603050405020304" pitchFamily="18" charset="0"/>
              </a:rPr>
              <a:t>inequality</a:t>
            </a:r>
            <a:endParaRPr lang="en-GB" kern="0" dirty="0">
              <a:latin typeface="Calibri" panose="020F050202020403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Positive Gain Scale</a:t>
            </a:r>
            <a:endParaRPr lang="en-GB" sz="48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17207" y="3645024"/>
            <a:ext cx="8812212" cy="288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 sz="2300" dirty="0">
              <a:solidFill>
                <a:srgbClr val="3333CC"/>
              </a:solidFill>
              <a:latin typeface="Calibri" panose="020F0502020204030204" pitchFamily="34" charset="0"/>
              <a:ea typeface="MS Pゴシック" charset="0"/>
              <a:cs typeface="MS Pゴシック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0857" y="3707272"/>
            <a:ext cx="90360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u="none" dirty="0">
                <a:solidFill>
                  <a:srgbClr val="000000"/>
                </a:solidFill>
                <a:latin typeface="Calibri" panose="020F0502020204030204" pitchFamily="34" charset="0"/>
                <a:ea typeface="MS Pゴシック" pitchFamily="-92" charset="-128"/>
              </a:rPr>
              <a:t>“The following statements focus on your own and your family’s experiences of having a child with autism. Please respond to all questions by placing a circle around the answer that best describes how you feel.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 i="1" u="none" dirty="0">
              <a:solidFill>
                <a:srgbClr val="000000"/>
              </a:solidFill>
              <a:latin typeface="Calibri" panose="020F0502020204030204" pitchFamily="34" charset="0"/>
              <a:ea typeface="MS Pゴシック" pitchFamily="-92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u="none" dirty="0">
                <a:solidFill>
                  <a:srgbClr val="000000"/>
                </a:solidFill>
                <a:latin typeface="Calibri" panose="020F0502020204030204" pitchFamily="34" charset="0"/>
                <a:ea typeface="MS Pゴシック" pitchFamily="-92" charset="-128"/>
              </a:rPr>
              <a:t>Responses on a 5-point agreement scale from ‘strongly agree’ to ‘strongly disagree’ ”</a:t>
            </a:r>
            <a:endParaRPr lang="en-GB" altLang="en-US" sz="2400" i="1" u="none" dirty="0">
              <a:latin typeface="Calibri" panose="020F0502020204030204" pitchFamily="34" charset="0"/>
              <a:ea typeface="MS Pゴシック" pitchFamily="-92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210857" y="1557461"/>
            <a:ext cx="8591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1488" indent="-471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GB" altLang="en-US" u="none" dirty="0">
                <a:latin typeface="Calibri" panose="020F0502020204030204" pitchFamily="34" charset="0"/>
                <a:ea typeface="MS Pゴシック" pitchFamily="-92" charset="-128"/>
              </a:rPr>
              <a:t>Developed from interviews with parents of children with disabilities – in PhD research of Ineke Pit-ten Cate at the University of Southampton</a:t>
            </a:r>
            <a:endParaRPr lang="en-GB" altLang="en-US" dirty="0">
              <a:latin typeface="Calibri" panose="020F0502020204030204" pitchFamily="34" charset="0"/>
              <a:ea typeface="MS Pゴシック" pitchFamily="-92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Calibri" panose="020F0502020204030204" pitchFamily="34" charset="0"/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3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3528" y="1556793"/>
            <a:ext cx="8569325" cy="5184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 sz="2300" dirty="0">
              <a:solidFill>
                <a:srgbClr val="3333CC"/>
              </a:solidFill>
              <a:latin typeface="Calibri" panose="020F0502020204030204" pitchFamily="34" charset="0"/>
              <a:ea typeface="MS Pゴシック" charset="0"/>
              <a:cs typeface="MS Pゴシック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1556792"/>
            <a:ext cx="85693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800" b="1" u="none" dirty="0">
                <a:latin typeface="Calibri" panose="020F0502020204030204" pitchFamily="34" charset="0"/>
                <a:ea typeface="MS Pゴシック" pitchFamily="-92" charset="-128"/>
                <a:cs typeface="Times" panose="02020603050405020304" pitchFamily="18" charset="0"/>
              </a:rPr>
              <a:t>Since having this child I feel I have grown as a person</a:t>
            </a:r>
            <a:endParaRPr lang="en-GB" altLang="en-US" sz="2800" u="none" dirty="0">
              <a:latin typeface="Calibri" panose="020F0502020204030204" pitchFamily="34" charset="0"/>
              <a:ea typeface="MS Pゴシック" pitchFamily="-92" charset="-128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800" b="1" u="none" dirty="0">
                <a:latin typeface="Calibri" panose="020F0502020204030204" pitchFamily="34" charset="0"/>
                <a:ea typeface="MS Pゴシック" pitchFamily="-92" charset="-128"/>
                <a:cs typeface="Times" panose="02020603050405020304" pitchFamily="18" charset="0"/>
              </a:rPr>
              <a:t>Having this child has helped me to learn new things / skills</a:t>
            </a:r>
            <a:endParaRPr lang="en-GB" altLang="en-US" sz="2800" u="none" dirty="0">
              <a:latin typeface="Calibri" panose="020F0502020204030204" pitchFamily="34" charset="0"/>
              <a:ea typeface="MS Pゴシック" pitchFamily="-92" charset="-128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800" b="1" u="none" dirty="0">
                <a:latin typeface="Calibri" panose="020F0502020204030204" pitchFamily="34" charset="0"/>
                <a:ea typeface="MS Pゴシック" pitchFamily="-92" charset="-128"/>
                <a:cs typeface="Times" panose="02020603050405020304" pitchFamily="18" charset="0"/>
              </a:rPr>
              <a:t>Raising this child helps putting life into perspective</a:t>
            </a:r>
            <a:endParaRPr lang="en-GB" altLang="en-US" sz="2800" u="none" dirty="0">
              <a:latin typeface="Calibri" panose="020F0502020204030204" pitchFamily="34" charset="0"/>
              <a:ea typeface="MS Pゴシック" pitchFamily="-92" charset="-128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800" b="1" u="none" dirty="0">
                <a:latin typeface="Calibri" panose="020F0502020204030204" pitchFamily="34" charset="0"/>
                <a:ea typeface="MS Pゴシック" pitchFamily="-92" charset="-128"/>
                <a:cs typeface="Times" panose="02020603050405020304" pitchFamily="18" charset="0"/>
              </a:rPr>
              <a:t>Since having this child, my family has become closer to one another</a:t>
            </a:r>
            <a:endParaRPr lang="en-GB" altLang="en-US" sz="2800" u="none" dirty="0">
              <a:latin typeface="Calibri" panose="020F0502020204030204" pitchFamily="34" charset="0"/>
              <a:ea typeface="MS Pゴシック" pitchFamily="-92" charset="-128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800" b="1" u="none" dirty="0">
                <a:latin typeface="Calibri" panose="020F0502020204030204" pitchFamily="34" charset="0"/>
                <a:ea typeface="MS Pゴシック" pitchFamily="-92" charset="-128"/>
                <a:cs typeface="Times" panose="02020603050405020304" pitchFamily="18" charset="0"/>
              </a:rPr>
              <a:t>Since having this child, my family has become more tolerant and accepting</a:t>
            </a:r>
            <a:endParaRPr lang="en-GB" altLang="en-US" sz="2800" u="none" dirty="0">
              <a:latin typeface="Calibri" panose="020F0502020204030204" pitchFamily="34" charset="0"/>
              <a:ea typeface="MS Pゴシック" pitchFamily="-92" charset="-128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800" b="1" u="none" dirty="0">
                <a:latin typeface="Calibri" panose="020F0502020204030204" pitchFamily="34" charset="0"/>
                <a:ea typeface="MS Pゴシック" pitchFamily="-92" charset="-128"/>
                <a:cs typeface="Times" panose="02020603050405020304" pitchFamily="18" charset="0"/>
              </a:rPr>
              <a:t>Since having this child I have become more determined to face up to challenges</a:t>
            </a:r>
            <a:endParaRPr lang="en-GB" altLang="en-US" sz="2800" u="none" dirty="0">
              <a:latin typeface="Calibri" panose="020F0502020204030204" pitchFamily="34" charset="0"/>
              <a:ea typeface="MS Pゴシック" pitchFamily="-92" charset="-128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800" b="1" u="none" dirty="0">
                <a:latin typeface="Calibri" panose="020F0502020204030204" pitchFamily="34" charset="0"/>
                <a:ea typeface="MS Pゴシック" pitchFamily="-92" charset="-128"/>
                <a:cs typeface="Times" panose="02020603050405020304" pitchFamily="18" charset="0"/>
              </a:rPr>
              <a:t>Since having this child I have a greater understanding of other people</a:t>
            </a:r>
            <a:endParaRPr lang="en-GB" altLang="en-US" sz="2800" u="none" dirty="0">
              <a:latin typeface="Calibri" panose="020F0502020204030204" pitchFamily="34" charset="0"/>
              <a:ea typeface="MS Pゴシック" pitchFamily="-92" charset="-128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07504" y="1632654"/>
          <a:ext cx="8928992" cy="546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348880"/>
            <a:ext cx="609656" cy="425037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300" dirty="0">
              <a:solidFill>
                <a:srgbClr val="3333CC"/>
              </a:solidFill>
              <a:latin typeface="Times New Roman" panose="02020603050405020304" pitchFamily="18" charset="0"/>
              <a:ea typeface="MS Pゴシック" pitchFamily="-92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853" y="842780"/>
            <a:ext cx="7488832" cy="1008112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712 mothers</a:t>
            </a:r>
            <a:br>
              <a:rPr lang="en-GB" sz="4800" b="1" dirty="0" smtClean="0"/>
            </a:br>
            <a:r>
              <a:rPr lang="en-GB" sz="3200" dirty="0" smtClean="0"/>
              <a:t>[Adams, Hastings et al., 2018]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2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Interim Summary</a:t>
            </a:r>
            <a:endParaRPr lang="en-GB" sz="4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373216"/>
          </a:xfrm>
        </p:spPr>
        <p:txBody>
          <a:bodyPr>
            <a:normAutofit fontScale="70000" lnSpcReduction="20000"/>
          </a:bodyPr>
          <a:lstStyle/>
          <a:p>
            <a:r>
              <a:rPr lang="en-GB" altLang="en-US" sz="3400" dirty="0" smtClean="0">
                <a:latin typeface="Calibri" panose="020F0502020204030204" pitchFamily="34" charset="0"/>
              </a:rPr>
              <a:t>The </a:t>
            </a:r>
            <a:r>
              <a:rPr lang="en-GB" altLang="en-US" sz="3400" i="1" dirty="0" smtClean="0">
                <a:latin typeface="Calibri" panose="020F0502020204030204" pitchFamily="34" charset="0"/>
              </a:rPr>
              <a:t>majority of the population </a:t>
            </a:r>
            <a:r>
              <a:rPr lang="en-GB" altLang="en-US" sz="3400" dirty="0" smtClean="0">
                <a:latin typeface="Calibri" panose="020F0502020204030204" pitchFamily="34" charset="0"/>
              </a:rPr>
              <a:t>of children with autism have high levels of behaviour and emotional problems by school age</a:t>
            </a:r>
          </a:p>
          <a:p>
            <a:r>
              <a:rPr lang="en-GB" altLang="en-US" sz="3400" dirty="0" smtClean="0">
                <a:latin typeface="Calibri" panose="020F0502020204030204" pitchFamily="34" charset="0"/>
              </a:rPr>
              <a:t>The risk factors for behaviour problems of children with autism are mainly social and psychological, so are </a:t>
            </a:r>
            <a:r>
              <a:rPr lang="en-GB" altLang="en-US" sz="3400" b="1" i="1" dirty="0" smtClean="0">
                <a:latin typeface="Calibri" panose="020F0502020204030204" pitchFamily="34" charset="0"/>
              </a:rPr>
              <a:t>modifiable</a:t>
            </a:r>
          </a:p>
          <a:p>
            <a:r>
              <a:rPr lang="en-GB" altLang="en-US" sz="3400" dirty="0" smtClean="0">
                <a:latin typeface="Calibri" panose="020F0502020204030204" pitchFamily="34" charset="0"/>
              </a:rPr>
              <a:t>The </a:t>
            </a:r>
            <a:r>
              <a:rPr lang="en-GB" altLang="en-US" sz="3400" dirty="0">
                <a:latin typeface="Calibri" panose="020F0502020204030204" pitchFamily="34" charset="0"/>
              </a:rPr>
              <a:t>majority of </a:t>
            </a:r>
            <a:r>
              <a:rPr lang="en-GB" altLang="en-US" sz="3400" dirty="0" smtClean="0">
                <a:latin typeface="Calibri" panose="020F0502020204030204" pitchFamily="34" charset="0"/>
              </a:rPr>
              <a:t>mothers of </a:t>
            </a:r>
            <a:r>
              <a:rPr lang="en-GB" altLang="en-US" sz="3400" dirty="0">
                <a:latin typeface="Calibri" panose="020F0502020204030204" pitchFamily="34" charset="0"/>
              </a:rPr>
              <a:t>children with autism </a:t>
            </a:r>
            <a:r>
              <a:rPr lang="en-GB" altLang="en-US" sz="3400" b="1" i="1" dirty="0">
                <a:latin typeface="Calibri" panose="020F0502020204030204" pitchFamily="34" charset="0"/>
              </a:rPr>
              <a:t>are not </a:t>
            </a:r>
            <a:r>
              <a:rPr lang="en-GB" altLang="en-US" sz="3400" dirty="0">
                <a:latin typeface="Calibri" panose="020F0502020204030204" pitchFamily="34" charset="0"/>
              </a:rPr>
              <a:t>“suffering” from psychological distress</a:t>
            </a:r>
          </a:p>
          <a:p>
            <a:r>
              <a:rPr lang="en-GB" altLang="en-US" sz="3400" dirty="0">
                <a:latin typeface="Calibri" panose="020F0502020204030204" pitchFamily="34" charset="0"/>
              </a:rPr>
              <a:t>Mothers of children with autism </a:t>
            </a:r>
            <a:r>
              <a:rPr lang="en-GB" altLang="en-US" sz="3400" b="1" i="1" dirty="0">
                <a:latin typeface="Calibri" panose="020F0502020204030204" pitchFamily="34" charset="0"/>
              </a:rPr>
              <a:t>are 2-3 times more likely </a:t>
            </a:r>
            <a:r>
              <a:rPr lang="en-GB" altLang="en-US" sz="3400" dirty="0">
                <a:latin typeface="Calibri" panose="020F0502020204030204" pitchFamily="34" charset="0"/>
              </a:rPr>
              <a:t>to report worrying levels of psychological distress </a:t>
            </a:r>
          </a:p>
          <a:p>
            <a:r>
              <a:rPr lang="en-GB" altLang="en-US" sz="3400" dirty="0">
                <a:latin typeface="Calibri" panose="020F0502020204030204" pitchFamily="34" charset="0"/>
              </a:rPr>
              <a:t>Parents of children with autism </a:t>
            </a:r>
            <a:r>
              <a:rPr lang="en-GB" altLang="en-US" sz="3400" b="1" i="1" dirty="0">
                <a:latin typeface="Calibri" panose="020F0502020204030204" pitchFamily="34" charset="0"/>
              </a:rPr>
              <a:t>also experience significant positivity</a:t>
            </a:r>
            <a:r>
              <a:rPr lang="en-GB" altLang="en-US" sz="3400" dirty="0">
                <a:latin typeface="Calibri" panose="020F0502020204030204" pitchFamily="34" charset="0"/>
              </a:rPr>
              <a:t>, perhaps at least as much as other parents</a:t>
            </a:r>
            <a:endParaRPr lang="en-GB" altLang="en-US" sz="3400" b="1" i="1" dirty="0">
              <a:latin typeface="Calibri" panose="020F0502020204030204" pitchFamily="34" charset="0"/>
            </a:endParaRPr>
          </a:p>
          <a:p>
            <a:r>
              <a:rPr lang="en-GB" altLang="en-US" sz="3400" dirty="0">
                <a:latin typeface="Calibri" panose="020F0502020204030204" pitchFamily="34" charset="0"/>
              </a:rPr>
              <a:t>Most of the factors that increase </a:t>
            </a:r>
            <a:r>
              <a:rPr lang="en-GB" altLang="en-US" sz="3400" dirty="0" smtClean="0">
                <a:latin typeface="Calibri" panose="020F0502020204030204" pitchFamily="34" charset="0"/>
              </a:rPr>
              <a:t>children’s behaviour problems and parents</a:t>
            </a:r>
            <a:r>
              <a:rPr lang="en-GB" altLang="en-US" sz="3400" dirty="0">
                <a:latin typeface="Calibri" panose="020F0502020204030204" pitchFamily="34" charset="0"/>
              </a:rPr>
              <a:t>’ psychological stress can be </a:t>
            </a:r>
            <a:r>
              <a:rPr lang="en-GB" altLang="en-US" sz="3400" dirty="0" smtClean="0">
                <a:latin typeface="Calibri" panose="020F0502020204030204" pitchFamily="34" charset="0"/>
              </a:rPr>
              <a:t>changed and are “not the autism”</a:t>
            </a:r>
          </a:p>
          <a:p>
            <a:r>
              <a:rPr lang="en-GB" altLang="en-US" sz="3400" dirty="0" smtClean="0">
                <a:latin typeface="Calibri" panose="020F0502020204030204" pitchFamily="34" charset="0"/>
              </a:rPr>
              <a:t>We </a:t>
            </a:r>
            <a:r>
              <a:rPr lang="en-GB" altLang="en-US" sz="3400" dirty="0">
                <a:latin typeface="Calibri" panose="020F0502020204030204" pitchFamily="34" charset="0"/>
              </a:rPr>
              <a:t>need to take care how we talk about family stress: negative interpretation bias, affecting public attitudes, impact on self-concept of </a:t>
            </a:r>
            <a:r>
              <a:rPr lang="en-GB" altLang="en-US" sz="3400" dirty="0" smtClean="0">
                <a:latin typeface="Calibri" panose="020F0502020204030204" pitchFamily="34" charset="0"/>
              </a:rPr>
              <a:t>children with </a:t>
            </a:r>
            <a:r>
              <a:rPr lang="en-GB" altLang="en-US" sz="3400" dirty="0">
                <a:latin typeface="Calibri" panose="020F0502020204030204" pitchFamily="34" charset="0"/>
              </a:rPr>
              <a:t>autism?</a:t>
            </a:r>
          </a:p>
          <a:p>
            <a:pPr marL="0" indent="0">
              <a:buNone/>
            </a:pPr>
            <a:endParaRPr lang="en-US" dirty="0"/>
          </a:p>
          <a:p>
            <a:endParaRPr lang="en-GB" altLang="en-US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128792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Behaviour problems in ASD</a:t>
            </a:r>
            <a:endParaRPr lang="en-GB" sz="4800" b="1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512" y="1628800"/>
            <a:ext cx="8496944" cy="530120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GB" altLang="en-US" sz="3000" dirty="0" smtClean="0">
                <a:latin typeface="Calibri" panose="020F0502020204030204" pitchFamily="34" charset="0"/>
                <a:ea typeface="MS Pゴシック" pitchFamily="-92" charset="-128"/>
              </a:rPr>
              <a:t>In clinical settings, the main focus is to identify the factors maintaining “challenging behaviour” for an </a:t>
            </a:r>
            <a:r>
              <a:rPr lang="en-GB" altLang="en-US" sz="3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MS Pゴシック" pitchFamily="-92" charset="-128"/>
              </a:rPr>
              <a:t>individual</a:t>
            </a:r>
            <a:r>
              <a:rPr lang="en-GB" altLang="en-US" sz="3000" dirty="0" smtClean="0">
                <a:solidFill>
                  <a:srgbClr val="FF0000"/>
                </a:solidFill>
                <a:latin typeface="Calibri" panose="020F0502020204030204" pitchFamily="34" charset="0"/>
                <a:ea typeface="MS Pゴシック" pitchFamily="-92" charset="-128"/>
              </a:rPr>
              <a:t> </a:t>
            </a:r>
            <a:r>
              <a:rPr lang="en-GB" altLang="en-US" sz="3000" dirty="0" smtClean="0">
                <a:latin typeface="Calibri" panose="020F0502020204030204" pitchFamily="34" charset="0"/>
                <a:ea typeface="MS Pゴシック" pitchFamily="-92" charset="-128"/>
              </a:rPr>
              <a:t>child or adult with autism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GB" altLang="en-US" sz="3000" dirty="0">
                <a:latin typeface="Calibri" panose="020F0502020204030204" pitchFamily="34" charset="0"/>
                <a:ea typeface="MS Pゴシック" pitchFamily="-92" charset="-128"/>
              </a:rPr>
              <a:t>L</a:t>
            </a:r>
            <a:r>
              <a:rPr lang="en-GB" altLang="en-US" sz="3000" dirty="0" smtClean="0">
                <a:latin typeface="Calibri" panose="020F0502020204030204" pitchFamily="34" charset="0"/>
                <a:ea typeface="MS Pゴシック" pitchFamily="-92" charset="-128"/>
              </a:rPr>
              <a:t>ess clinical interest in the factors related to behaviour problems in the </a:t>
            </a:r>
            <a:r>
              <a:rPr lang="en-GB" altLang="en-US" sz="3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MS Pゴシック" pitchFamily="-92" charset="-128"/>
              </a:rPr>
              <a:t>population</a:t>
            </a:r>
            <a:r>
              <a:rPr lang="en-GB" altLang="en-US" sz="3000" dirty="0" smtClean="0">
                <a:solidFill>
                  <a:srgbClr val="FF0000"/>
                </a:solidFill>
                <a:latin typeface="Calibri" panose="020F0502020204030204" pitchFamily="34" charset="0"/>
                <a:ea typeface="MS Pゴシック" pitchFamily="-92" charset="-128"/>
              </a:rPr>
              <a:t> </a:t>
            </a:r>
            <a:r>
              <a:rPr lang="en-GB" altLang="en-US" sz="3000" dirty="0" smtClean="0">
                <a:latin typeface="Calibri" panose="020F0502020204030204" pitchFamily="34" charset="0"/>
                <a:ea typeface="MS Pゴシック" pitchFamily="-92" charset="-128"/>
              </a:rPr>
              <a:t>of children with autism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GB" altLang="en-US" sz="3000" dirty="0" smtClean="0">
                <a:latin typeface="Calibri" panose="020F0502020204030204" pitchFamily="34" charset="0"/>
                <a:ea typeface="MS Pゴシック" pitchFamily="-92" charset="-128"/>
              </a:rPr>
              <a:t>Understanding behaviour problems at a population level is a good way to inform the design of services and supports for children and their families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GB" altLang="en-US" sz="3000" dirty="0" smtClean="0">
                <a:latin typeface="Calibri" panose="020F0502020204030204" pitchFamily="34" charset="0"/>
                <a:ea typeface="MS Pゴシック" pitchFamily="-92" charset="-128"/>
              </a:rPr>
              <a:t>From a PBS/ABA perspective, we implicitly recognise the influence of family members on a child with autism, but less often consider family support needs</a:t>
            </a:r>
            <a:endParaRPr lang="en-GB" altLang="en-US" sz="3000" dirty="0">
              <a:latin typeface="Calibri" panose="020F0502020204030204" pitchFamily="34" charset="0"/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3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344816" cy="1008112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/>
              <a:t>Focusing on early development and early intervention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4704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41" y="764704"/>
            <a:ext cx="7344816" cy="1008112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/>
              <a:t>Developmental Systems Model</a:t>
            </a: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3100" dirty="0" smtClean="0"/>
              <a:t>[based on Guralnick and others]</a:t>
            </a:r>
            <a:endParaRPr lang="en-GB" sz="3100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51641" y="1988840"/>
            <a:ext cx="8817162" cy="5334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i="1" kern="0" dirty="0" smtClean="0">
                <a:latin typeface="+mj-lt"/>
              </a:rPr>
              <a:t>A general model for EI for all at-risk children (including children with autism), underpinning USA policy and internationally</a:t>
            </a:r>
            <a:endParaRPr lang="en-GB" sz="2800" kern="0" dirty="0" smtClean="0">
              <a:latin typeface="+mj-lt"/>
            </a:endParaRPr>
          </a:p>
          <a:p>
            <a:pPr>
              <a:defRPr/>
            </a:pPr>
            <a:r>
              <a:rPr lang="en-GB" sz="2800" kern="0" dirty="0" smtClean="0">
                <a:latin typeface="+mj-lt"/>
              </a:rPr>
              <a:t>Key principles:</a:t>
            </a:r>
          </a:p>
          <a:p>
            <a:pPr lvl="1">
              <a:defRPr/>
            </a:pPr>
            <a:r>
              <a:rPr lang="en-GB" sz="2400" b="1" kern="0" dirty="0" smtClean="0">
                <a:latin typeface="+mj-lt"/>
              </a:rPr>
              <a:t>Developmental</a:t>
            </a:r>
            <a:r>
              <a:rPr lang="en-GB" sz="2400" kern="0" dirty="0" smtClean="0">
                <a:latin typeface="+mj-lt"/>
              </a:rPr>
              <a:t> = family focus, parent empowerment, parent-professional partnership, family patterns of interaction</a:t>
            </a:r>
          </a:p>
          <a:p>
            <a:pPr lvl="1">
              <a:defRPr/>
            </a:pPr>
            <a:r>
              <a:rPr lang="en-GB" sz="2400" b="1" kern="0" dirty="0" smtClean="0">
                <a:latin typeface="+mj-lt"/>
              </a:rPr>
              <a:t>Inclusion</a:t>
            </a:r>
            <a:r>
              <a:rPr lang="en-GB" sz="2400" kern="0" dirty="0" smtClean="0">
                <a:latin typeface="+mj-lt"/>
              </a:rPr>
              <a:t> = universal access to inclusive supports (participation in typical community settings and activities)</a:t>
            </a:r>
          </a:p>
          <a:p>
            <a:pPr lvl="1">
              <a:defRPr/>
            </a:pPr>
            <a:r>
              <a:rPr lang="en-GB" sz="2400" b="1" kern="0" dirty="0" smtClean="0">
                <a:latin typeface="+mj-lt"/>
              </a:rPr>
              <a:t>Integration/co-ordination</a:t>
            </a:r>
            <a:r>
              <a:rPr lang="en-GB" sz="2400" kern="0" dirty="0" smtClean="0">
                <a:latin typeface="+mj-lt"/>
              </a:rPr>
              <a:t> of services across the EI system</a:t>
            </a:r>
          </a:p>
          <a:p>
            <a:pPr lvl="1">
              <a:defRPr/>
            </a:pPr>
            <a:r>
              <a:rPr lang="en-GB" sz="2400" kern="0" dirty="0" smtClean="0">
                <a:latin typeface="+mj-lt"/>
              </a:rPr>
              <a:t>Use of </a:t>
            </a:r>
            <a:r>
              <a:rPr lang="en-GB" sz="2400" b="1" kern="0" dirty="0" smtClean="0">
                <a:latin typeface="+mj-lt"/>
              </a:rPr>
              <a:t>evidence-based practices</a:t>
            </a:r>
            <a:endParaRPr lang="en-GB" sz="24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2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9753" y="110069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Family characteristics:</a:t>
            </a:r>
          </a:p>
          <a:p>
            <a:pPr algn="ctr"/>
            <a:r>
              <a:rPr lang="en-GB" i="1" dirty="0" smtClean="0">
                <a:latin typeface="+mn-lt"/>
              </a:rPr>
              <a:t>Stressors</a:t>
            </a:r>
            <a:endParaRPr lang="en-GB" i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124744"/>
            <a:ext cx="207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Family patterns of interaction</a:t>
            </a:r>
            <a:endParaRPr lang="en-GB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85599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Outcomes</a:t>
            </a:r>
            <a:endParaRPr lang="en-GB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108" y="2394911"/>
            <a:ext cx="3096344" cy="8925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Parent characteristics</a:t>
            </a:r>
            <a:r>
              <a:rPr lang="en-GB" b="1" i="1" dirty="0" smtClean="0">
                <a:latin typeface="+mn-lt"/>
              </a:rPr>
              <a:t> </a:t>
            </a:r>
            <a:r>
              <a:rPr lang="en-GB" sz="1400" i="1" dirty="0" smtClean="0">
                <a:latin typeface="+mn-lt"/>
              </a:rPr>
              <a:t>(e.g., mental health, intellectual ability, child rearing attitudes and practices)</a:t>
            </a:r>
            <a:endParaRPr lang="en-GB" sz="14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108" y="3475031"/>
            <a:ext cx="309634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Financial resources</a:t>
            </a:r>
            <a:endParaRPr lang="en-GB" sz="1400" b="1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08" y="4125988"/>
            <a:ext cx="3096344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Social supports </a:t>
            </a:r>
          </a:p>
          <a:p>
            <a:pPr algn="ctr"/>
            <a:r>
              <a:rPr lang="en-GB" sz="1400" i="1" dirty="0" smtClean="0">
                <a:latin typeface="+mn-lt"/>
              </a:rPr>
              <a:t>(e.g., marital/parental relationship, networks of family, friends, and community connections and organisations)</a:t>
            </a:r>
            <a:endParaRPr lang="en-GB" sz="14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108" y="5638719"/>
            <a:ext cx="3096344" cy="677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Child characteristics</a:t>
            </a:r>
            <a:r>
              <a:rPr lang="en-GB" b="1" i="1" dirty="0" smtClean="0">
                <a:latin typeface="+mn-lt"/>
              </a:rPr>
              <a:t> </a:t>
            </a:r>
            <a:r>
              <a:rPr lang="en-GB" sz="1400" i="1" dirty="0" smtClean="0">
                <a:latin typeface="+mn-lt"/>
              </a:rPr>
              <a:t>(e.g., temperament)</a:t>
            </a:r>
            <a:endParaRPr lang="en-GB" sz="14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682409"/>
            <a:ext cx="2582052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Quality of parent-child transactions</a:t>
            </a:r>
          </a:p>
          <a:p>
            <a:pPr algn="ctr"/>
            <a:endParaRPr lang="en-GB" b="1" dirty="0">
              <a:latin typeface="+mn-lt"/>
            </a:endParaRPr>
          </a:p>
          <a:p>
            <a:pPr algn="ctr"/>
            <a:r>
              <a:rPr lang="en-GB" b="1" dirty="0" smtClean="0">
                <a:latin typeface="+mn-lt"/>
              </a:rPr>
              <a:t>Family orchestrated child experiences</a:t>
            </a:r>
          </a:p>
          <a:p>
            <a:pPr algn="ctr"/>
            <a:endParaRPr lang="en-GB" b="1" dirty="0">
              <a:latin typeface="+mn-lt"/>
            </a:endParaRPr>
          </a:p>
          <a:p>
            <a:pPr algn="ctr"/>
            <a:r>
              <a:rPr lang="en-GB" b="1" dirty="0" smtClean="0">
                <a:latin typeface="+mn-lt"/>
              </a:rPr>
              <a:t>Health and safety provided by family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7656" y="3527921"/>
            <a:ext cx="1901416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Child development </a:t>
            </a:r>
            <a:r>
              <a:rPr lang="en-GB" sz="1400" i="1" dirty="0" smtClean="0">
                <a:latin typeface="+mn-lt"/>
              </a:rPr>
              <a:t>(including mental health/behavioural and emotional well-being)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371839" y="2853489"/>
            <a:ext cx="5520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71839" y="3679907"/>
            <a:ext cx="5520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71839" y="4744376"/>
            <a:ext cx="5520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85455" y="5965840"/>
            <a:ext cx="5384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505980" y="4266585"/>
            <a:ext cx="39946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5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Theoretical connections</a:t>
            </a:r>
            <a:endParaRPr lang="en-GB" sz="4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724357"/>
            <a:ext cx="8712968" cy="2787512"/>
          </a:xfrm>
        </p:spPr>
        <p:txBody>
          <a:bodyPr>
            <a:normAutofit/>
          </a:bodyPr>
          <a:lstStyle/>
          <a:p>
            <a:r>
              <a:rPr lang="en-GB" dirty="0" smtClean="0"/>
              <a:t>How do different family stressors work together?</a:t>
            </a:r>
          </a:p>
          <a:p>
            <a:r>
              <a:rPr lang="en-GB" i="1" dirty="0" smtClean="0"/>
              <a:t>Family Stress Model </a:t>
            </a:r>
            <a:r>
              <a:rPr lang="en-GB" dirty="0" smtClean="0"/>
              <a:t>(e.g., Conger &amp; Donnellan, 2007) – “Family acts as the conduit for socioeconomic influences on the development of children and adolescents”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25144"/>
            <a:ext cx="171041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Hardship and family adversity</a:t>
            </a:r>
            <a:endParaRPr lang="en-GB" sz="1400" b="1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94" y="4738598"/>
            <a:ext cx="171195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Parents’ emotional distress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0851" y="4738596"/>
            <a:ext cx="187220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Child development outcomes</a:t>
            </a:r>
            <a:endParaRPr lang="en-GB" sz="1400" i="1" dirty="0" smtClean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49966" y="5293283"/>
            <a:ext cx="34466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62153" y="5323981"/>
            <a:ext cx="345155" cy="13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0201" y="5107929"/>
            <a:ext cx="171195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Parenting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05046" y="5340847"/>
            <a:ext cx="34466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285158" y="2564904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eaLnBrk="1" hangingPunct="1"/>
            <a:r>
              <a:rPr lang="en-GB" altLang="en-US" sz="2800" dirty="0">
                <a:latin typeface="+mn-lt"/>
              </a:rPr>
              <a:t>N = 516 from the MCS identified with ID by a </a:t>
            </a:r>
            <a:r>
              <a:rPr lang="en-GB" altLang="en-US" sz="2800" i="1" dirty="0">
                <a:latin typeface="+mn-lt"/>
              </a:rPr>
              <a:t>g</a:t>
            </a:r>
            <a:r>
              <a:rPr lang="en-GB" altLang="en-US" sz="2800" dirty="0">
                <a:latin typeface="+mn-lt"/>
              </a:rPr>
              <a:t> score 70 or below on BAS II at age 5</a:t>
            </a:r>
          </a:p>
          <a:p>
            <a:pPr eaLnBrk="1" hangingPunct="1"/>
            <a:r>
              <a:rPr lang="en-GB" altLang="en-US" sz="2800" dirty="0">
                <a:latin typeface="+mn-lt"/>
              </a:rPr>
              <a:t>Parenting measured when the children were age 3 years: </a:t>
            </a:r>
            <a:r>
              <a:rPr lang="en-GB" altLang="en-US" sz="2800" i="1" dirty="0">
                <a:latin typeface="+mn-lt"/>
              </a:rPr>
              <a:t>Harsh discipline, Chaotic home environment, Parent-child conflict, Close relationship</a:t>
            </a:r>
            <a:endParaRPr lang="en-GB" altLang="en-US" sz="2800" dirty="0">
              <a:latin typeface="+mn-lt"/>
            </a:endParaRPr>
          </a:p>
          <a:p>
            <a:pPr eaLnBrk="1" hangingPunct="1"/>
            <a:r>
              <a:rPr lang="en-GB" altLang="en-US" sz="2800" dirty="0">
                <a:latin typeface="+mn-lt"/>
              </a:rPr>
              <a:t>SEM using data from three waves of MCS - concurrent associations at age 3, longitudinal associations with age 5 behaviour problems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836712"/>
            <a:ext cx="7056784" cy="15841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800" b="1" dirty="0" smtClean="0"/>
              <a:t>Early years parenting</a:t>
            </a:r>
          </a:p>
          <a:p>
            <a:pPr fontAlgn="auto">
              <a:spcAft>
                <a:spcPts val="0"/>
              </a:spcAft>
            </a:pPr>
            <a:r>
              <a:rPr lang="en-GB" sz="4000" dirty="0" smtClean="0"/>
              <a:t>[Totsika et al. 2014 AJIDD]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017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4" y="601272"/>
            <a:ext cx="6715844" cy="62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5281" y="4166067"/>
            <a:ext cx="919681" cy="43793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63170" y="4920982"/>
            <a:ext cx="919682" cy="43793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59383" y="3252491"/>
            <a:ext cx="1051478" cy="43793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68144" y="3314462"/>
            <a:ext cx="1262932" cy="3759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541304" y="4733690"/>
            <a:ext cx="916784" cy="625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71072" y="3319705"/>
            <a:ext cx="1262932" cy="3759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3460085" y="2747557"/>
            <a:ext cx="699118" cy="50493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3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76200" y="764704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600" b="1" dirty="0" smtClean="0">
                <a:latin typeface="+mj-lt"/>
              </a:rPr>
              <a:t>Mother mental health effects</a:t>
            </a:r>
            <a:r>
              <a:rPr lang="en-GB" altLang="en-US" sz="4400" dirty="0">
                <a:latin typeface="+mj-lt"/>
              </a:rPr>
              <a:t/>
            </a:r>
            <a:br>
              <a:rPr lang="en-GB" altLang="en-US" sz="4400" dirty="0">
                <a:latin typeface="+mj-lt"/>
              </a:rPr>
            </a:br>
            <a:r>
              <a:rPr lang="en-GB" altLang="en-US" sz="2800" dirty="0">
                <a:latin typeface="+mj-lt"/>
              </a:rPr>
              <a:t>[Totsika, Hastings et al., 2013, </a:t>
            </a:r>
            <a:r>
              <a:rPr lang="en-GB" altLang="en-US" sz="2800" i="1" dirty="0">
                <a:latin typeface="+mj-lt"/>
              </a:rPr>
              <a:t>Autism Research</a:t>
            </a:r>
            <a:r>
              <a:rPr lang="en-GB" altLang="en-US" sz="2800" dirty="0">
                <a:latin typeface="+mj-lt"/>
              </a:rPr>
              <a:t>]</a:t>
            </a:r>
            <a:endParaRPr lang="en-GB" altLang="en-US" sz="3800" dirty="0">
              <a:latin typeface="+mj-lt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304800" y="2132856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eaLnBrk="1" hangingPunct="1"/>
            <a:r>
              <a:rPr lang="en-GB" altLang="en-US" sz="2800" dirty="0">
                <a:latin typeface="+mj-lt"/>
              </a:rPr>
              <a:t>N = 132 from the Millennium Cohort Study identified with ASD by parent report at age 5</a:t>
            </a:r>
          </a:p>
          <a:p>
            <a:pPr eaLnBrk="1" hangingPunct="1"/>
            <a:r>
              <a:rPr lang="en-GB" altLang="en-US" sz="2800" dirty="0">
                <a:latin typeface="+mj-lt"/>
              </a:rPr>
              <a:t>Child behaviour problems and maternal well-being in first three waves of MCS (9 months, 3 years, 5 years)</a:t>
            </a:r>
          </a:p>
          <a:p>
            <a:pPr eaLnBrk="1" hangingPunct="1"/>
            <a:r>
              <a:rPr lang="en-GB" altLang="en-US" sz="2800" dirty="0">
                <a:latin typeface="+mj-lt"/>
              </a:rPr>
              <a:t>Three wave cross-lagged path models fitted using AMOS</a:t>
            </a:r>
          </a:p>
          <a:p>
            <a:pPr eaLnBrk="1" hangingPunct="1"/>
            <a:r>
              <a:rPr lang="en-GB" altLang="en-US" sz="2800" dirty="0">
                <a:latin typeface="+mj-lt"/>
              </a:rPr>
              <a:t>Conceptual model fitted reflecting </a:t>
            </a:r>
            <a:r>
              <a:rPr lang="en-GB" altLang="en-US" sz="2800" b="1" i="1" dirty="0">
                <a:latin typeface="+mj-lt"/>
              </a:rPr>
              <a:t>the reciprocal relationships</a:t>
            </a:r>
            <a:r>
              <a:rPr lang="en-GB" altLang="en-US" sz="2800" dirty="0">
                <a:latin typeface="+mj-lt"/>
              </a:rPr>
              <a:t> between child behaviour problems and maternal well-being</a:t>
            </a:r>
            <a:endParaRPr lang="en-GB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72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Mothers’ Kessler 6</a:t>
            </a:r>
            <a:endParaRPr lang="en-GB" sz="4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0" y="2276872"/>
            <a:ext cx="921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4716016" y="3717032"/>
            <a:ext cx="648072" cy="7920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5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Mothers’ life satisfaction</a:t>
            </a:r>
            <a:endParaRPr lang="en-GB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164638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4644008" y="4221088"/>
            <a:ext cx="648072" cy="7920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2411760" y="4221088"/>
            <a:ext cx="648072" cy="7920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2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My Offline Documents\Secondary Data Analysis\ESRC ASD_ID\MCS\MCS study papers\Prosocial SKills Paper\prosocial behaviou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9" b="52299"/>
          <a:stretch>
            <a:fillRect/>
          </a:stretch>
        </p:blipFill>
        <p:spPr bwMode="auto">
          <a:xfrm>
            <a:off x="283241" y="2420888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836712"/>
            <a:ext cx="7056784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800" b="1" dirty="0" smtClean="0"/>
              <a:t>Child prosocial behaviour</a:t>
            </a:r>
          </a:p>
          <a:p>
            <a:pPr fontAlgn="auto">
              <a:spcAft>
                <a:spcPts val="0"/>
              </a:spcAft>
            </a:pPr>
            <a:r>
              <a:rPr lang="en-GB" sz="3000" dirty="0" smtClean="0"/>
              <a:t>[Totsika, Hastings et al. 2015 </a:t>
            </a:r>
            <a:r>
              <a:rPr lang="en-GB" sz="3000" i="1" dirty="0" smtClean="0"/>
              <a:t>RASD</a:t>
            </a:r>
            <a:r>
              <a:rPr lang="en-GB" sz="3000" dirty="0" smtClean="0"/>
              <a:t>]</a:t>
            </a:r>
            <a:endParaRPr lang="en-GB" sz="3000" dirty="0"/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4604416" y="3212976"/>
            <a:ext cx="648072" cy="7920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344816" cy="1008112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/>
              <a:t>Behaviour problems in the population of children with autism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7499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Intervene how/where?</a:t>
            </a:r>
            <a:endParaRPr lang="en-GB" sz="4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504" y="1649601"/>
            <a:ext cx="8784976" cy="213944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Current </a:t>
            </a:r>
            <a:r>
              <a:rPr lang="en-GB" dirty="0"/>
              <a:t>findings suggest </a:t>
            </a:r>
            <a:r>
              <a:rPr lang="en-GB" dirty="0" smtClean="0"/>
              <a:t>interventions and services </a:t>
            </a:r>
            <a:r>
              <a:rPr lang="en-GB" dirty="0"/>
              <a:t>might </a:t>
            </a:r>
            <a:r>
              <a:rPr lang="en-GB" dirty="0" smtClean="0"/>
              <a:t>(in addition to intervention with the child with autism) focus on: </a:t>
            </a:r>
            <a:r>
              <a:rPr lang="en-GB" dirty="0"/>
              <a:t>the roles of family adversity, parent mental health/well-being, adversarial parenting, parent-child relationship quality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896" y="5191223"/>
            <a:ext cx="171041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Hardship and family adversity</a:t>
            </a:r>
            <a:endParaRPr lang="en-GB" sz="1400" b="1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1438" y="5204677"/>
            <a:ext cx="171195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Parents’ emotional distress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8275" y="4725144"/>
            <a:ext cx="187220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Child behaviour outcomes</a:t>
            </a:r>
            <a:endParaRPr lang="en-GB" sz="1400" i="1" dirty="0" smtClean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48310" y="5759362"/>
            <a:ext cx="34466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60497" y="5790060"/>
            <a:ext cx="457778" cy="13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545" y="5574008"/>
            <a:ext cx="171195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Parenting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03390" y="5806926"/>
            <a:ext cx="34466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1439" y="4048186"/>
            <a:ext cx="171041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Family stressors</a:t>
            </a:r>
            <a:endParaRPr lang="en-GB" sz="1400" b="1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9747" y="3922829"/>
            <a:ext cx="171195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Family patterns of interaction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41853" y="4463684"/>
            <a:ext cx="137789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28920" y="4853957"/>
            <a:ext cx="14828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85294" y="4225340"/>
            <a:ext cx="307734" cy="491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4473" y="4225340"/>
            <a:ext cx="357367" cy="470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72984" y="4610366"/>
            <a:ext cx="307734" cy="491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2163" y="4610366"/>
            <a:ext cx="357367" cy="470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235626" y="5524261"/>
            <a:ext cx="307734" cy="491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24805" y="5524261"/>
            <a:ext cx="357367" cy="470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98770" y="5565472"/>
            <a:ext cx="307734" cy="491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87949" y="5565472"/>
            <a:ext cx="357367" cy="470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22464" y="5565472"/>
            <a:ext cx="307734" cy="491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11643" y="5565472"/>
            <a:ext cx="357367" cy="470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54379" y="4141481"/>
            <a:ext cx="0" cy="5836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11520" y="3394343"/>
            <a:ext cx="282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+mj-lt"/>
              </a:rPr>
              <a:t>Earlier child problems</a:t>
            </a:r>
            <a:endParaRPr lang="en-GB" i="1" dirty="0"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586516" y="4141481"/>
            <a:ext cx="307734" cy="491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75695" y="4141481"/>
            <a:ext cx="357367" cy="470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8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344816" cy="1008112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/>
              <a:t>Brothers and sisters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8730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12737" y="846138"/>
            <a:ext cx="8580437" cy="1143000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 algn="l">
              <a:defRPr/>
            </a:pPr>
            <a:r>
              <a:rPr lang="en-GB" sz="4800" b="1" u="none" kern="0" dirty="0" smtClean="0">
                <a:solidFill>
                  <a:schemeClr val="tx1"/>
                </a:solidFill>
              </a:rPr>
              <a:t>Siblings - Parents’ worries</a:t>
            </a:r>
            <a:endParaRPr lang="en-GB" sz="4800" b="1" u="none" kern="0" dirty="0">
              <a:solidFill>
                <a:schemeClr val="tx1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0523" y="1700808"/>
            <a:ext cx="8424863" cy="50292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u="none" kern="0" dirty="0" smtClean="0">
                <a:latin typeface="+mj-lt"/>
                <a:cs typeface="Times" panose="02020603050405020304" pitchFamily="18" charset="0"/>
              </a:rPr>
              <a:t>Having a brother or sister with autism might have a negative impact on siblings:</a:t>
            </a:r>
          </a:p>
          <a:p>
            <a:pPr lvl="1">
              <a:defRPr/>
            </a:pPr>
            <a:r>
              <a:rPr lang="en-GB" u="none" kern="0" dirty="0" smtClean="0">
                <a:latin typeface="+mj-lt"/>
                <a:cs typeface="Times" panose="02020603050405020304" pitchFamily="18" charset="0"/>
              </a:rPr>
              <a:t>Might cause stress and strain in the family</a:t>
            </a:r>
          </a:p>
          <a:p>
            <a:pPr lvl="1">
              <a:defRPr/>
            </a:pPr>
            <a:r>
              <a:rPr lang="en-GB" u="none" kern="0" dirty="0" smtClean="0">
                <a:latin typeface="+mj-lt"/>
                <a:cs typeface="Times" panose="02020603050405020304" pitchFamily="18" charset="0"/>
              </a:rPr>
              <a:t>“I have less time to spend with siblings”</a:t>
            </a:r>
          </a:p>
          <a:p>
            <a:pPr lvl="1">
              <a:defRPr/>
            </a:pPr>
            <a:r>
              <a:rPr lang="en-GB" u="none" kern="0" dirty="0" smtClean="0">
                <a:latin typeface="+mj-lt"/>
                <a:cs typeface="Times" panose="02020603050405020304" pitchFamily="18" charset="0"/>
              </a:rPr>
              <a:t>Increased responsibility (for the child with autism) placed on siblings</a:t>
            </a:r>
          </a:p>
          <a:p>
            <a:pPr>
              <a:defRPr/>
            </a:pPr>
            <a:r>
              <a:rPr lang="en-GB" u="none" kern="0" dirty="0" smtClean="0">
                <a:latin typeface="+mj-lt"/>
                <a:cs typeface="Times" panose="02020603050405020304" pitchFamily="18" charset="0"/>
              </a:rPr>
              <a:t>My children are not getting on well together – and one of them has autism</a:t>
            </a:r>
          </a:p>
          <a:p>
            <a:pPr>
              <a:defRPr/>
            </a:pPr>
            <a:r>
              <a:rPr lang="en-GB" kern="0" dirty="0" smtClean="0">
                <a:latin typeface="+mj-lt"/>
                <a:cs typeface="Times" panose="02020603050405020304" pitchFamily="18" charset="0"/>
              </a:rPr>
              <a:t>Advice and support for siblings?</a:t>
            </a:r>
            <a:endParaRPr lang="en-GB" u="none" kern="0" dirty="0" smtClean="0">
              <a:latin typeface="+mj-lt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3"/>
    </mc:Choice>
    <mc:Fallback xmlns="">
      <p:transition spd="slow" advTm="6940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179512" y="692696"/>
            <a:ext cx="8640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u="none" dirty="0">
                <a:latin typeface="+mj-lt"/>
              </a:rPr>
              <a:t>SDQ - 168 mothers’ </a:t>
            </a:r>
            <a:r>
              <a:rPr lang="en-GB" altLang="en-US" sz="4800" b="1" u="none" dirty="0" smtClean="0">
                <a:latin typeface="+mj-lt"/>
              </a:rPr>
              <a:t>reports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u="none" dirty="0" smtClean="0">
                <a:latin typeface="+mj-lt"/>
              </a:rPr>
              <a:t>[Griffith, Hastings &amp; Petalas, 2014] </a:t>
            </a:r>
            <a:endParaRPr lang="en-GB" altLang="en-US" sz="2800" u="none" dirty="0">
              <a:latin typeface="+mj-lt"/>
            </a:endParaRPr>
          </a:p>
        </p:txBody>
      </p:sp>
      <p:graphicFrame>
        <p:nvGraphicFramePr>
          <p:cNvPr id="27651" name="Object 1"/>
          <p:cNvGraphicFramePr>
            <a:graphicFrameLocks noChangeAspect="1"/>
          </p:cNvGraphicFramePr>
          <p:nvPr>
            <p:extLst/>
          </p:nvPr>
        </p:nvGraphicFramePr>
        <p:xfrm>
          <a:off x="-396552" y="1700808"/>
          <a:ext cx="11790970" cy="551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Chart" r:id="rId4" imgW="12522269" imgH="5864860" progId="Excel.Chart.8">
                  <p:embed/>
                </p:oleObj>
              </mc:Choice>
              <mc:Fallback>
                <p:oleObj name="Chart" r:id="rId4" imgW="12522269" imgH="58648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552" y="1700808"/>
                        <a:ext cx="11790970" cy="5517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6300788" y="2276475"/>
            <a:ext cx="28432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u="none" dirty="0">
                <a:latin typeface="+mj-lt"/>
                <a:ea typeface="MS Pゴシック" pitchFamily="-92" charset="-128"/>
              </a:rPr>
              <a:t>(% clinical range)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9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36"/>
    </mc:Choice>
    <mc:Fallback xmlns="">
      <p:transition spd="slow" advTm="16903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15304"/>
              </p:ext>
            </p:extLst>
          </p:nvPr>
        </p:nvGraphicFramePr>
        <p:xfrm>
          <a:off x="-468560" y="1628800"/>
          <a:ext cx="11961366" cy="559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hart" r:id="rId4" imgW="12522269" imgH="5864860" progId="Excel.Chart.8">
                  <p:embed/>
                </p:oleObj>
              </mc:Choice>
              <mc:Fallback>
                <p:oleObj name="Chart" r:id="rId4" imgW="12522269" imgH="58648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560" y="1628800"/>
                        <a:ext cx="11961366" cy="559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/>
          </p:cNvSpPr>
          <p:nvPr/>
        </p:nvSpPr>
        <p:spPr bwMode="auto">
          <a:xfrm>
            <a:off x="179512" y="692696"/>
            <a:ext cx="8640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u="none" dirty="0">
                <a:latin typeface="+mj-lt"/>
              </a:rPr>
              <a:t>SDQ - </a:t>
            </a:r>
            <a:r>
              <a:rPr lang="en-GB" altLang="en-US" sz="4800" b="1" u="none" dirty="0" smtClean="0">
                <a:latin typeface="+mj-lt"/>
              </a:rPr>
              <a:t>130 fathers’ reports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u="none" dirty="0" smtClean="0">
                <a:latin typeface="+mj-lt"/>
              </a:rPr>
              <a:t>[Griffith, Hastings &amp; Petalas, 2014] </a:t>
            </a:r>
            <a:endParaRPr lang="en-GB" altLang="en-US" sz="28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/>
          </p:cNvSpPr>
          <p:nvPr/>
        </p:nvSpPr>
        <p:spPr bwMode="auto">
          <a:xfrm>
            <a:off x="251520" y="692696"/>
            <a:ext cx="8640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u="none" dirty="0">
                <a:latin typeface="+mj-lt"/>
              </a:rPr>
              <a:t>SDQ – 60 </a:t>
            </a:r>
            <a:r>
              <a:rPr lang="en-GB" altLang="en-US" sz="4800" b="1" u="none" dirty="0" smtClean="0">
                <a:latin typeface="+mj-lt"/>
              </a:rPr>
              <a:t>self-reports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latin typeface="+mj-lt"/>
              </a:rPr>
              <a:t>[Hastings </a:t>
            </a:r>
            <a:r>
              <a:rPr lang="en-GB" altLang="en-US" sz="2800" dirty="0">
                <a:latin typeface="+mj-lt"/>
              </a:rPr>
              <a:t>&amp; Petalas, 2014]</a:t>
            </a:r>
            <a:endParaRPr lang="en-GB" altLang="en-US" sz="2800" b="1" u="none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31747" name="Object 1"/>
          <p:cNvGraphicFramePr>
            <a:graphicFrameLocks noChangeAspect="1"/>
          </p:cNvGraphicFramePr>
          <p:nvPr>
            <p:extLst/>
          </p:nvPr>
        </p:nvGraphicFramePr>
        <p:xfrm>
          <a:off x="-468560" y="1628800"/>
          <a:ext cx="12033374" cy="563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Chart" r:id="rId4" imgW="12522269" imgH="5864860" progId="Excel.Chart.8">
                  <p:embed/>
                </p:oleObj>
              </mc:Choice>
              <mc:Fallback>
                <p:oleObj name="Chart" r:id="rId4" imgW="12522269" imgH="58648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560" y="1628800"/>
                        <a:ext cx="12033374" cy="5630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6300788" y="2360613"/>
            <a:ext cx="284321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u="none" dirty="0">
                <a:latin typeface="+mj-lt"/>
              </a:rPr>
              <a:t>(% clinical range)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100" u="none" dirty="0"/>
          </a:p>
        </p:txBody>
      </p:sp>
    </p:spTree>
    <p:extLst>
      <p:ext uri="{BB962C8B-B14F-4D97-AF65-F5344CB8AC3E}">
        <p14:creationId xmlns:p14="http://schemas.microsoft.com/office/powerpoint/2010/main" val="28569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61"/>
    </mc:Choice>
    <mc:Fallback xmlns="">
      <p:transition spd="slow" advTm="11686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/>
          </p:cNvSpPr>
          <p:nvPr/>
        </p:nvSpPr>
        <p:spPr bwMode="auto">
          <a:xfrm>
            <a:off x="346193" y="620688"/>
            <a:ext cx="8412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u="none" dirty="0">
                <a:latin typeface="+mj-lt"/>
              </a:rPr>
              <a:t>Siblings’ </a:t>
            </a:r>
            <a:r>
              <a:rPr lang="en-GB" altLang="en-US" sz="4800" b="1" u="none" dirty="0" smtClean="0">
                <a:latin typeface="+mj-lt"/>
              </a:rPr>
              <a:t>well-being</a:t>
            </a:r>
            <a:endParaRPr lang="en-GB" altLang="en-US" sz="4800" b="1" u="none" dirty="0">
              <a:latin typeface="+mj-lt"/>
            </a:endParaRPr>
          </a:p>
        </p:txBody>
      </p:sp>
      <p:sp>
        <p:nvSpPr>
          <p:cNvPr id="35843" name="Content Placeholder 2"/>
          <p:cNvSpPr>
            <a:spLocks/>
          </p:cNvSpPr>
          <p:nvPr/>
        </p:nvSpPr>
        <p:spPr bwMode="auto">
          <a:xfrm>
            <a:off x="251521" y="1755631"/>
            <a:ext cx="864490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GB" altLang="en-US" u="none" dirty="0">
                <a:latin typeface="+mj-lt"/>
              </a:rPr>
              <a:t>Vast majority of siblings of children with </a:t>
            </a:r>
            <a:r>
              <a:rPr lang="en-GB" altLang="en-US" u="none" dirty="0" smtClean="0">
                <a:latin typeface="+mj-lt"/>
              </a:rPr>
              <a:t>autism </a:t>
            </a:r>
            <a:r>
              <a:rPr lang="en-GB" altLang="en-US" b="1" i="1" u="none" dirty="0" smtClean="0">
                <a:latin typeface="+mj-lt"/>
              </a:rPr>
              <a:t>do </a:t>
            </a:r>
            <a:r>
              <a:rPr lang="en-GB" altLang="en-US" b="1" i="1" u="none" dirty="0">
                <a:latin typeface="+mj-lt"/>
              </a:rPr>
              <a:t>not </a:t>
            </a:r>
            <a:r>
              <a:rPr lang="en-GB" altLang="en-US" u="none" dirty="0">
                <a:latin typeface="+mj-lt"/>
              </a:rPr>
              <a:t>have psychological adjustment problems</a:t>
            </a:r>
          </a:p>
          <a:p>
            <a:pPr eaLnBrk="1" hangingPunct="1"/>
            <a:r>
              <a:rPr lang="en-GB" altLang="en-US" u="none" dirty="0">
                <a:latin typeface="+mj-lt"/>
              </a:rPr>
              <a:t>It matters who you ask</a:t>
            </a:r>
          </a:p>
          <a:p>
            <a:pPr eaLnBrk="1" hangingPunct="1"/>
            <a:r>
              <a:rPr lang="en-GB" altLang="en-US" u="none" dirty="0">
                <a:latin typeface="+mj-lt"/>
              </a:rPr>
              <a:t>Any increased risk of problems compared to UK children and young people generally is </a:t>
            </a:r>
            <a:r>
              <a:rPr lang="en-GB" altLang="en-US" b="1" i="1" u="none" dirty="0">
                <a:latin typeface="+mj-lt"/>
              </a:rPr>
              <a:t>small</a:t>
            </a:r>
          </a:p>
          <a:p>
            <a:pPr eaLnBrk="1" hangingPunct="1"/>
            <a:r>
              <a:rPr lang="en-GB" altLang="en-US" u="none" dirty="0">
                <a:latin typeface="+mj-lt"/>
              </a:rPr>
              <a:t>In studies of siblings of children with </a:t>
            </a:r>
            <a:r>
              <a:rPr lang="en-GB" altLang="en-US" u="none" dirty="0" smtClean="0">
                <a:latin typeface="+mj-lt"/>
              </a:rPr>
              <a:t>autism, </a:t>
            </a:r>
            <a:r>
              <a:rPr lang="en-GB" altLang="en-US" u="none" dirty="0">
                <a:latin typeface="+mj-lt"/>
              </a:rPr>
              <a:t>the </a:t>
            </a:r>
            <a:r>
              <a:rPr lang="en-GB" altLang="en-US" u="none" dirty="0" smtClean="0">
                <a:latin typeface="+mj-lt"/>
              </a:rPr>
              <a:t>factor most </a:t>
            </a:r>
            <a:r>
              <a:rPr lang="en-GB" altLang="en-US" u="none" dirty="0">
                <a:latin typeface="+mj-lt"/>
              </a:rPr>
              <a:t>likely to predict whether siblings have problems of psychological adjustment is the </a:t>
            </a:r>
            <a:r>
              <a:rPr lang="en-GB" altLang="en-US" b="1" i="1" u="none" dirty="0">
                <a:latin typeface="+mj-lt"/>
              </a:rPr>
              <a:t>behaviour problems of the child with </a:t>
            </a:r>
            <a:r>
              <a:rPr lang="en-GB" altLang="en-US" b="1" i="1" u="none" dirty="0" smtClean="0">
                <a:latin typeface="+mj-lt"/>
              </a:rPr>
              <a:t>autism</a:t>
            </a:r>
            <a:endParaRPr lang="en-GB" altLang="en-US" b="1" i="1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09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90"/>
    </mc:Choice>
    <mc:Fallback xmlns="">
      <p:transition spd="slow" advTm="6929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/>
          </p:cNvSpPr>
          <p:nvPr/>
        </p:nvSpPr>
        <p:spPr bwMode="auto">
          <a:xfrm>
            <a:off x="348394" y="692696"/>
            <a:ext cx="8412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9pPr>
          </a:lstStyle>
          <a:p>
            <a:pPr eaLnBrk="1" hangingPunct="1"/>
            <a:r>
              <a:rPr lang="en-GB" altLang="en-US" sz="4800" b="1" dirty="0">
                <a:latin typeface="+mj-lt"/>
                <a:ea typeface="Osaka" pitchFamily="-112" charset="-128"/>
              </a:rPr>
              <a:t>Sibling relationships</a:t>
            </a:r>
          </a:p>
        </p:txBody>
      </p:sp>
      <p:sp>
        <p:nvSpPr>
          <p:cNvPr id="9219" name="Content Placeholder 2"/>
          <p:cNvSpPr>
            <a:spLocks/>
          </p:cNvSpPr>
          <p:nvPr/>
        </p:nvSpPr>
        <p:spPr bwMode="auto">
          <a:xfrm>
            <a:off x="222470" y="1872409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3200" dirty="0" smtClean="0">
                <a:latin typeface="+mj-lt"/>
                <a:ea typeface="Osaka" pitchFamily="-112" charset="-128"/>
              </a:rPr>
              <a:t>Relationship quality early </a:t>
            </a:r>
            <a:r>
              <a:rPr lang="en-GB" altLang="en-US" sz="3200" dirty="0">
                <a:latin typeface="+mj-lt"/>
                <a:ea typeface="Osaka" pitchFamily="-112" charset="-128"/>
              </a:rPr>
              <a:t>research </a:t>
            </a:r>
            <a:r>
              <a:rPr lang="en-GB" altLang="en-US" sz="3200" dirty="0" smtClean="0">
                <a:latin typeface="+mj-lt"/>
                <a:ea typeface="Osaka" pitchFamily="-112" charset="-128"/>
              </a:rPr>
              <a:t>(</a:t>
            </a:r>
            <a:r>
              <a:rPr lang="en-GB" altLang="en-US" sz="3200" dirty="0">
                <a:latin typeface="+mj-lt"/>
                <a:ea typeface="Osaka" pitchFamily="-112" charset="-128"/>
              </a:rPr>
              <a:t>parent and sibling report) suggested relationships were </a:t>
            </a:r>
            <a:r>
              <a:rPr lang="en-GB" altLang="en-US" sz="3200" b="1" i="1" dirty="0">
                <a:latin typeface="+mj-lt"/>
                <a:ea typeface="Osaka" pitchFamily="-112" charset="-128"/>
              </a:rPr>
              <a:t>more positive </a:t>
            </a:r>
            <a:r>
              <a:rPr lang="en-GB" altLang="en-US" sz="3200" dirty="0">
                <a:latin typeface="+mj-lt"/>
                <a:ea typeface="Osaka" pitchFamily="-112" charset="-128"/>
              </a:rPr>
              <a:t>with a disabled child in the family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3200" dirty="0">
                <a:latin typeface="+mj-lt"/>
                <a:ea typeface="Osaka" pitchFamily="-112" charset="-128"/>
              </a:rPr>
              <a:t>More recent studies on siblings of children with </a:t>
            </a:r>
            <a:r>
              <a:rPr lang="en-GB" altLang="en-US" sz="3200" dirty="0" smtClean="0">
                <a:latin typeface="+mj-lt"/>
                <a:ea typeface="Osaka" pitchFamily="-112" charset="-128"/>
              </a:rPr>
              <a:t>autism provide </a:t>
            </a:r>
            <a:r>
              <a:rPr lang="en-GB" altLang="en-US" sz="3200" b="1" i="1" dirty="0">
                <a:latin typeface="+mj-lt"/>
                <a:ea typeface="Osaka" pitchFamily="-112" charset="-128"/>
              </a:rPr>
              <a:t>mixed results</a:t>
            </a:r>
          </a:p>
          <a:p>
            <a:pPr lvl="1" eaLnBrk="1" hangingPunct="1">
              <a:spcBef>
                <a:spcPct val="20000"/>
              </a:spcBef>
              <a:buFont typeface="Times" panose="02020603050405020304" pitchFamily="18" charset="0"/>
              <a:buChar char="-"/>
            </a:pPr>
            <a:r>
              <a:rPr lang="en-GB" altLang="en-US" sz="3200" dirty="0">
                <a:latin typeface="+mj-lt"/>
                <a:ea typeface="Osaka" pitchFamily="-112" charset="-128"/>
              </a:rPr>
              <a:t>The variable most likely to predict increased conflict and reduced warmth/closeness is the </a:t>
            </a:r>
            <a:r>
              <a:rPr lang="en-GB" altLang="en-US" sz="3200" b="1" i="1" dirty="0">
                <a:latin typeface="+mj-lt"/>
                <a:ea typeface="Osaka" pitchFamily="-112" charset="-128"/>
              </a:rPr>
              <a:t>behaviour problems of the child with </a:t>
            </a:r>
            <a:r>
              <a:rPr lang="en-GB" altLang="en-US" sz="3200" b="1" i="1" dirty="0" smtClean="0">
                <a:latin typeface="+mj-lt"/>
                <a:ea typeface="Osaka" pitchFamily="-112" charset="-128"/>
              </a:rPr>
              <a:t>autism</a:t>
            </a:r>
            <a:endParaRPr lang="en-GB" altLang="en-US" sz="3200" b="1" i="1" dirty="0">
              <a:latin typeface="+mj-lt"/>
              <a:ea typeface="Osaka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4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14"/>
    </mc:Choice>
    <mc:Fallback xmlns="">
      <p:transition spd="slow" advTm="58514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59227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Sibling groups - resources</a:t>
            </a:r>
            <a:endParaRPr lang="en-GB" sz="4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662" y="1700808"/>
            <a:ext cx="8784976" cy="5085184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Sibs UK</a:t>
            </a:r>
            <a:r>
              <a:rPr lang="en-US" dirty="0" smtClean="0"/>
              <a:t>, free information for parents, professionals, and free information for siblings group leaders</a:t>
            </a:r>
          </a:p>
          <a:p>
            <a:pPr lvl="1"/>
            <a:r>
              <a:rPr lang="en-US" sz="2000" dirty="0">
                <a:hlinkClick r:id="rId3"/>
              </a:rPr>
              <a:t>https://www.sibs.org.uk/supporting-young-siblings/siblings-group-leaders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b="1" i="1" dirty="0" smtClean="0"/>
              <a:t>Siblings Australia </a:t>
            </a:r>
            <a:r>
              <a:rPr lang="en-US" dirty="0" smtClean="0"/>
              <a:t>– SibworkS package (buy manuals)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siblingsaustralia.org.au/resources.php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dirty="0" smtClean="0"/>
              <a:t>[More CBT-focused; Roberts et al., 2015 controlled evaluation showed small post-intervention SDQ improvements]</a:t>
            </a:r>
          </a:p>
          <a:p>
            <a:r>
              <a:rPr lang="en-US" b="1" i="1" dirty="0" smtClean="0"/>
              <a:t>Sibshops USA </a:t>
            </a:r>
            <a:r>
              <a:rPr lang="en-US" dirty="0" smtClean="0"/>
              <a:t>(buy manual)</a:t>
            </a:r>
          </a:p>
          <a:p>
            <a:pPr lvl="1"/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www.siblingsupport.org/publications/our-books/on-starting-a-sibshop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63"/>
    </mc:Choice>
    <mc:Fallback xmlns="">
      <p:transition spd="slow" advTm="92763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72225" y="3536950"/>
            <a:ext cx="2125663" cy="1569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  <a:ea typeface="MS Pゴシック" pitchFamily="-92" charset="-128"/>
                <a:cs typeface="Times" panose="02020603050405020304" pitchFamily="18" charset="0"/>
              </a:rPr>
              <a:t>Behavioural and emotional problems – child with ASD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9113" y="2659063"/>
            <a:ext cx="3716337" cy="8318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  <a:ea typeface="MS Pゴシック" pitchFamily="-92" charset="-128"/>
                <a:cs typeface="Times" panose="02020603050405020304" pitchFamily="18" charset="0"/>
              </a:rPr>
              <a:t>Behavioural and emotional problems – child with ASD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0088" y="3790950"/>
            <a:ext cx="3490912" cy="8318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  <a:ea typeface="MS Pゴシック" pitchFamily="-92" charset="-128"/>
                <a:cs typeface="Times" panose="02020603050405020304" pitchFamily="18" charset="0"/>
              </a:rPr>
              <a:t>Sibling behavioural and emotional problems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725" y="5014913"/>
            <a:ext cx="3490913" cy="4603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  <a:ea typeface="MS Pゴシック" pitchFamily="-92" charset="-128"/>
                <a:cs typeface="Times" panose="02020603050405020304" pitchFamily="18" charset="0"/>
              </a:rPr>
              <a:t>Maternal depression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235450" y="3306763"/>
            <a:ext cx="2116138" cy="647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191000" y="4365625"/>
            <a:ext cx="21812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608513" y="5754688"/>
            <a:ext cx="14398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632200" y="5826125"/>
            <a:ext cx="35290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latin typeface="+mn-lt"/>
                <a:ea typeface="MS Pゴシック" pitchFamily="-92" charset="-128"/>
                <a:cs typeface="Times" panose="02020603050405020304" pitchFamily="18" charset="0"/>
              </a:rPr>
              <a:t>2.5 to 3 years later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508625" y="2490788"/>
            <a:ext cx="3527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i="1" dirty="0">
                <a:latin typeface="+mn-lt"/>
                <a:ea typeface="MS Pゴシック" pitchFamily="-92" charset="-128"/>
                <a:cs typeface="Times" panose="02020603050405020304" pitchFamily="18" charset="0"/>
              </a:rPr>
              <a:t>60 Families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9196" y="793912"/>
            <a:ext cx="7056784" cy="16540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800" b="1" dirty="0" smtClean="0"/>
              <a:t>Effect of siblings’ BPs</a:t>
            </a:r>
          </a:p>
          <a:p>
            <a:pPr fontAlgn="auto">
              <a:spcAft>
                <a:spcPts val="0"/>
              </a:spcAft>
            </a:pPr>
            <a:r>
              <a:rPr lang="en-GB" sz="4000" dirty="0" smtClean="0"/>
              <a:t>[Hastings et al. 2014 RASD]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409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99" y="524610"/>
            <a:ext cx="7344816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Questions, and context</a:t>
            </a:r>
            <a:endParaRPr lang="en-GB" sz="4800" b="1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64299" y="1524000"/>
            <a:ext cx="8817162" cy="5334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en-GB" sz="3000" dirty="0">
                <a:latin typeface="Calibri" panose="020F0502020204030204" pitchFamily="34" charset="0"/>
                <a:cs typeface="Times" pitchFamily="18" charset="0"/>
              </a:rPr>
              <a:t>How exactly you ask a question at least partly determines the answer you get</a:t>
            </a:r>
          </a:p>
          <a:p>
            <a:pPr marL="914400" lvl="1" indent="-514350">
              <a:buFont typeface="Arial" pitchFamily="34" charset="0"/>
              <a:buChar char="•"/>
              <a:defRPr/>
            </a:pPr>
            <a:r>
              <a:rPr lang="en-GB" sz="2600" dirty="0">
                <a:latin typeface="Calibri" panose="020F0502020204030204" pitchFamily="34" charset="0"/>
                <a:cs typeface="Times" pitchFamily="18" charset="0"/>
              </a:rPr>
              <a:t>Well-established measures: e.g., assessing </a:t>
            </a:r>
            <a:r>
              <a:rPr lang="en-GB" sz="2600" dirty="0" smtClean="0">
                <a:latin typeface="Calibri" panose="020F0502020204030204" pitchFamily="34" charset="0"/>
                <a:cs typeface="Times" pitchFamily="18" charset="0"/>
              </a:rPr>
              <a:t>child behaviour problems or parents’ current </a:t>
            </a:r>
            <a:r>
              <a:rPr lang="en-GB" sz="2600" dirty="0">
                <a:latin typeface="Calibri" panose="020F0502020204030204" pitchFamily="34" charset="0"/>
                <a:cs typeface="Times" pitchFamily="18" charset="0"/>
              </a:rPr>
              <a:t>psychological </a:t>
            </a:r>
            <a:r>
              <a:rPr lang="en-GB" sz="2600" dirty="0" smtClean="0">
                <a:latin typeface="Calibri" panose="020F0502020204030204" pitchFamily="34" charset="0"/>
                <a:cs typeface="Times" pitchFamily="18" charset="0"/>
              </a:rPr>
              <a:t>well-being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dirty="0" smtClean="0">
                <a:latin typeface="Calibri" panose="020F0502020204030204" pitchFamily="34" charset="0"/>
                <a:cs typeface="Times" pitchFamily="18" charset="0"/>
              </a:rPr>
              <a:t>All of us can get stressed or have problems – how do we know that what we see is related to autism or to caring for a child with autism?</a:t>
            </a:r>
          </a:p>
          <a:p>
            <a:pPr marL="914400" lvl="1" indent="-514350">
              <a:buFont typeface="Arial" pitchFamily="34" charset="0"/>
              <a:buChar char="•"/>
              <a:defRPr/>
            </a:pPr>
            <a:r>
              <a:rPr lang="en-GB" sz="2600" dirty="0" smtClean="0">
                <a:latin typeface="Calibri" panose="020F0502020204030204" pitchFamily="34" charset="0"/>
                <a:cs typeface="Times" pitchFamily="18" charset="0"/>
              </a:rPr>
              <a:t>Make </a:t>
            </a:r>
            <a:r>
              <a:rPr lang="en-GB" sz="2600" dirty="0">
                <a:latin typeface="Calibri" panose="020F0502020204030204" pitchFamily="34" charset="0"/>
                <a:cs typeface="Times" pitchFamily="18" charset="0"/>
              </a:rPr>
              <a:t>comparisons with other </a:t>
            </a:r>
            <a:r>
              <a:rPr lang="en-GB" sz="2600" dirty="0" smtClean="0">
                <a:latin typeface="Calibri" panose="020F0502020204030204" pitchFamily="34" charset="0"/>
                <a:cs typeface="Times" pitchFamily="18" charset="0"/>
              </a:rPr>
              <a:t>children, or other parents/families </a:t>
            </a:r>
            <a:r>
              <a:rPr lang="en-GB" sz="2600" dirty="0">
                <a:latin typeface="Calibri" panose="020F0502020204030204" pitchFamily="34" charset="0"/>
                <a:cs typeface="Times" pitchFamily="18" charset="0"/>
              </a:rPr>
              <a:t>to provide a context for what is found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dirty="0" smtClean="0">
                <a:latin typeface="Calibri" panose="020F0502020204030204" pitchFamily="34" charset="0"/>
                <a:cs typeface="Times" pitchFamily="18" charset="0"/>
              </a:rPr>
              <a:t>Representativeness</a:t>
            </a:r>
            <a:endParaRPr lang="en-GB" sz="3000" dirty="0">
              <a:latin typeface="Calibri" panose="020F0502020204030204" pitchFamily="34" charset="0"/>
              <a:cs typeface="Times" pitchFamily="18" charset="0"/>
            </a:endParaRPr>
          </a:p>
          <a:p>
            <a:pPr marL="914400" lvl="1" indent="-514350">
              <a:buFont typeface="Arial" pitchFamily="34" charset="0"/>
              <a:buChar char="•"/>
              <a:defRPr/>
            </a:pPr>
            <a:r>
              <a:rPr lang="en-GB" sz="2600" dirty="0" smtClean="0">
                <a:latin typeface="Calibri" panose="020F0502020204030204" pitchFamily="34" charset="0"/>
                <a:cs typeface="Times" pitchFamily="18" charset="0"/>
              </a:rPr>
              <a:t>Small samples, population based data, “diagnosis” of autism</a:t>
            </a:r>
            <a:endParaRPr lang="en-GB" sz="2600" dirty="0">
              <a:latin typeface="Calibri" panose="020F0502020204030204" pitchFamily="34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A system of supports</a:t>
            </a:r>
            <a:endParaRPr lang="en-GB" sz="4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1109" y="1628800"/>
            <a:ext cx="8712968" cy="522862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Providers of services should understand the needs of the </a:t>
            </a:r>
            <a:r>
              <a:rPr lang="en-US" i="1" dirty="0" smtClean="0"/>
              <a:t>population</a:t>
            </a:r>
            <a:r>
              <a:rPr lang="en-US" dirty="0" smtClean="0"/>
              <a:t> of children with autism and their families</a:t>
            </a:r>
          </a:p>
          <a:p>
            <a:r>
              <a:rPr lang="en-US" dirty="0" smtClean="0"/>
              <a:t>Early intervention needs to extend to the </a:t>
            </a:r>
            <a:r>
              <a:rPr lang="en-US" i="1" dirty="0" smtClean="0"/>
              <a:t>family</a:t>
            </a:r>
            <a:r>
              <a:rPr lang="en-US" dirty="0" smtClean="0"/>
              <a:t> of children with autism</a:t>
            </a:r>
          </a:p>
          <a:p>
            <a:pPr lvl="1"/>
            <a:r>
              <a:rPr lang="en-US" dirty="0" smtClean="0"/>
              <a:t>Advocacy skills, and access to state benefits and community supports</a:t>
            </a:r>
          </a:p>
          <a:p>
            <a:pPr lvl="1"/>
            <a:r>
              <a:rPr lang="en-US" dirty="0" smtClean="0"/>
              <a:t>Parents’ skills: increasing adaptive and communication skills, managing behaviour problems, looking after the child’s emotional health, building positive parent-child relationships</a:t>
            </a:r>
          </a:p>
          <a:p>
            <a:pPr lvl="1"/>
            <a:r>
              <a:rPr lang="en-US" dirty="0" smtClean="0"/>
              <a:t>Direct interventions to improve family carers’ psychological well-being, whole family well-being, and family activities</a:t>
            </a:r>
          </a:p>
          <a:p>
            <a:pPr lvl="1"/>
            <a:r>
              <a:rPr lang="en-US" dirty="0" smtClean="0"/>
              <a:t>Education and social support for siblings </a:t>
            </a:r>
            <a:r>
              <a:rPr lang="en-US" u="sng" dirty="0" smtClean="0"/>
              <a:t>and</a:t>
            </a:r>
            <a:r>
              <a:rPr lang="en-US" dirty="0" smtClean="0"/>
              <a:t> direct evidence-based interventions for siblings’ behaviour problems</a:t>
            </a:r>
          </a:p>
          <a:p>
            <a:r>
              <a:rPr lang="en-GB" dirty="0" smtClean="0"/>
              <a:t>Services need a </a:t>
            </a:r>
            <a:r>
              <a:rPr lang="en-GB" i="1" dirty="0" smtClean="0"/>
              <a:t>lifespan</a:t>
            </a:r>
            <a:r>
              <a:rPr lang="en-GB" dirty="0" smtClean="0"/>
              <a:t> perspective: continued and conceptually consistent support is needed, especially at key transitions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1628800"/>
            <a:ext cx="81375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11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R.Hastings@warwick.ac.uk</a:t>
            </a:r>
            <a:b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</a:br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/>
            </a:r>
            <a:b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</a:br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@ProfRHastings</a:t>
            </a:r>
            <a:b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</a:br>
            <a:endParaRPr lang="en-US" altLang="en-US" sz="3600" b="1" dirty="0">
              <a:latin typeface="+mn-lt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      ht</a:t>
            </a:r>
            <a:r>
              <a:rPr lang="en-US" altLang="en-US" sz="3600" b="1" dirty="0">
                <a:latin typeface="+mn-lt"/>
              </a:rPr>
              <a:t>tp://profhastings.blogspot.co.uk/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38" y="2706712"/>
            <a:ext cx="8763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0" y="3789313"/>
            <a:ext cx="7953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030366"/>
            <a:ext cx="8137525" cy="15696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smtClean="0">
                <a:latin typeface="+mj-lt"/>
                <a:ea typeface="ＭＳ Ｐゴシック" panose="020B0600070205080204" pitchFamily="34" charset="-128"/>
              </a:rPr>
              <a:t>Funders</a:t>
            </a:r>
            <a:r>
              <a:rPr lang="en-US" altLang="en-US" sz="3200" b="1" dirty="0" smtClean="0">
                <a:latin typeface="+mj-lt"/>
                <a:ea typeface="ＭＳ Ｐゴシック" panose="020B0600070205080204" pitchFamily="34" charset="-128"/>
              </a:rPr>
              <a:t> – ESRC, Cerebra, Baily Thomas Charitable Fund, European Social Fund, National Autistic  Society, NIHR</a:t>
            </a:r>
            <a:endParaRPr lang="en-US" altLang="en-US" sz="3200" b="1" dirty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ONS CAMH surveys</a:t>
            </a:r>
            <a:endParaRPr lang="en-GB" sz="4800" b="1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512" y="1556792"/>
            <a:ext cx="8496944" cy="597666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GB" altLang="en-US" sz="3000" dirty="0">
                <a:latin typeface="Calibri" panose="020F0502020204030204" pitchFamily="34" charset="0"/>
                <a:ea typeface="MS Pゴシック" pitchFamily="-92" charset="-128"/>
              </a:rPr>
              <a:t>ONS surveys 1999 and 2004 N= 18,415 children age 5-16 years, 50.6% boys; population based sample across the UK; high response rate (80% across both surveys)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GB" altLang="en-US" sz="3000" dirty="0">
                <a:latin typeface="Calibri" panose="020F0502020204030204" pitchFamily="34" charset="0"/>
                <a:ea typeface="MS Pゴシック" pitchFamily="-92" charset="-128"/>
              </a:rPr>
              <a:t>Structured clinical interview used with all children leading to ICD-10 diagnoses (carer interview, plus child interview when 11+ and able to participate)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GB" altLang="en-US" sz="3000" i="1" dirty="0">
                <a:latin typeface="Calibri" panose="020F0502020204030204" pitchFamily="34" charset="0"/>
                <a:ea typeface="MS Pゴシック" pitchFamily="-92" charset="-128"/>
              </a:rPr>
              <a:t>Emerson</a:t>
            </a:r>
            <a:r>
              <a:rPr lang="en-GB" altLang="en-US" sz="3000" dirty="0">
                <a:latin typeface="Calibri" panose="020F0502020204030204" pitchFamily="34" charset="0"/>
                <a:ea typeface="MS Pゴシック" pitchFamily="-92" charset="-128"/>
              </a:rPr>
              <a:t> identified a sub-sample with likely ID (N= 641), 3.5% of total sample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GB" altLang="en-US" sz="3000" dirty="0">
                <a:latin typeface="Calibri" panose="020F0502020204030204" pitchFamily="34" charset="0"/>
                <a:ea typeface="MS Pゴシック" pitchFamily="-92" charset="-128"/>
              </a:rPr>
              <a:t>98 children met clinical criteria for diagnosis of ASD and 52% of these children were also in the ID group</a:t>
            </a:r>
          </a:p>
        </p:txBody>
      </p:sp>
    </p:spTree>
    <p:extLst>
      <p:ext uri="{BB962C8B-B14F-4D97-AF65-F5344CB8AC3E}">
        <p14:creationId xmlns:p14="http://schemas.microsoft.com/office/powerpoint/2010/main" val="17227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1652"/>
            <a:ext cx="6625665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Totsika et al. 2011 JCPP</a:t>
            </a:r>
            <a:endParaRPr lang="en-GB" sz="4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8600" y="1576388"/>
          <a:ext cx="8915400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hart" r:id="rId4" imgW="8915337" imgH="5276932" progId="Excel.Chart.8">
                  <p:embed/>
                </p:oleObj>
              </mc:Choice>
              <mc:Fallback>
                <p:oleObj name="Chart" r:id="rId4" imgW="8915337" imgH="527693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6388"/>
                        <a:ext cx="8915400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6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467544" y="2132856"/>
            <a:ext cx="83058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3200" dirty="0">
                <a:latin typeface="+mn-lt"/>
                <a:ea typeface="Osaka" pitchFamily="-112" charset="-128"/>
              </a:rPr>
              <a:t>N = 15,246 from the </a:t>
            </a:r>
            <a:r>
              <a:rPr lang="en-GB" altLang="en-US" sz="3200" i="1" dirty="0">
                <a:latin typeface="+mn-lt"/>
                <a:ea typeface="Osaka" pitchFamily="-112" charset="-128"/>
              </a:rPr>
              <a:t>Millennium Cohort Study </a:t>
            </a:r>
            <a:r>
              <a:rPr lang="en-GB" altLang="en-US" sz="3200" dirty="0">
                <a:latin typeface="+mn-lt"/>
                <a:ea typeface="Osaka" pitchFamily="-112" charset="-128"/>
              </a:rPr>
              <a:t>Wave 3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3200" i="1" dirty="0">
                <a:latin typeface="+mn-lt"/>
                <a:ea typeface="Osaka" pitchFamily="-112" charset="-128"/>
              </a:rPr>
              <a:t>ASD</a:t>
            </a:r>
            <a:r>
              <a:rPr lang="en-GB" altLang="en-US" sz="3200" dirty="0">
                <a:latin typeface="+mn-lt"/>
                <a:ea typeface="Osaka" pitchFamily="-112" charset="-128"/>
              </a:rPr>
              <a:t>: parental report 0.92% (n = </a:t>
            </a:r>
            <a:r>
              <a:rPr lang="en-GB" altLang="en-US" sz="3200" dirty="0" smtClean="0">
                <a:latin typeface="+mn-lt"/>
                <a:ea typeface="Osaka" pitchFamily="-112" charset="-128"/>
              </a:rPr>
              <a:t>143</a:t>
            </a:r>
            <a:r>
              <a:rPr lang="en-GB" altLang="en-US" sz="3200" baseline="30000" dirty="0" smtClean="0">
                <a:latin typeface="+mn-lt"/>
                <a:ea typeface="Osaka" pitchFamily="-112" charset="-128"/>
              </a:rPr>
              <a:t> </a:t>
            </a:r>
            <a:r>
              <a:rPr lang="en-GB" altLang="en-US" sz="3200" dirty="0" smtClean="0">
                <a:latin typeface="+mn-lt"/>
                <a:ea typeface="Osaka" pitchFamily="-112" charset="-128"/>
              </a:rPr>
              <a:t>sample weighted) </a:t>
            </a:r>
            <a:endParaRPr lang="en-GB" altLang="en-US" sz="3200" dirty="0">
              <a:latin typeface="+mn-lt"/>
              <a:ea typeface="Osaka" pitchFamily="-112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3200" i="1" dirty="0">
                <a:latin typeface="+mn-lt"/>
                <a:ea typeface="Osaka" pitchFamily="-112" charset="-128"/>
              </a:rPr>
              <a:t>ID</a:t>
            </a:r>
            <a:r>
              <a:rPr lang="en-GB" altLang="en-US" sz="3200" dirty="0">
                <a:latin typeface="+mn-lt"/>
                <a:ea typeface="Osaka" pitchFamily="-112" charset="-128"/>
              </a:rPr>
              <a:t>: British Ability Scales 3.07% (n = 479)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3200" i="1" dirty="0">
                <a:latin typeface="+mn-lt"/>
                <a:ea typeface="Osaka" pitchFamily="-112" charset="-128"/>
              </a:rPr>
              <a:t>Child outcomes</a:t>
            </a:r>
            <a:r>
              <a:rPr lang="en-GB" altLang="en-US" sz="3200" dirty="0">
                <a:latin typeface="+mn-lt"/>
                <a:ea typeface="Osaka" pitchFamily="-112" charset="-128"/>
              </a:rPr>
              <a:t>: hyperactivity, emotional symptoms, conduct problems (SDQ</a:t>
            </a:r>
            <a:r>
              <a:rPr lang="en-GB" altLang="en-US" sz="3200" dirty="0" smtClean="0">
                <a:latin typeface="+mn-lt"/>
                <a:ea typeface="Osaka" pitchFamily="-112" charset="-128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836712"/>
            <a:ext cx="6984776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800" b="1" dirty="0" smtClean="0"/>
              <a:t>Early emergence @5 years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6952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Totsika et al. 2011 JAbCP</a:t>
            </a:r>
            <a:endParaRPr lang="en-GB" sz="4800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-4763" y="1438275"/>
          <a:ext cx="9148763" cy="5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hart" r:id="rId4" imgW="9143977" imgH="5419726" progId="Excel.Chart.8">
                  <p:embed/>
                </p:oleObj>
              </mc:Choice>
              <mc:Fallback>
                <p:oleObj name="Chart" r:id="rId4" imgW="9143977" imgH="54197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1438275"/>
                        <a:ext cx="9148763" cy="541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6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056784" cy="1008112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Why the differences?</a:t>
            </a:r>
            <a:endParaRPr lang="en-GB" sz="4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771992"/>
            <a:ext cx="8784976" cy="50851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biological factors</a:t>
            </a:r>
          </a:p>
          <a:p>
            <a:r>
              <a:rPr lang="en-US" dirty="0" smtClean="0"/>
              <a:t>Family socio-economic adversity </a:t>
            </a:r>
          </a:p>
          <a:p>
            <a:r>
              <a:rPr lang="en-US" dirty="0" smtClean="0"/>
              <a:t>Exposure to negative life events</a:t>
            </a:r>
          </a:p>
          <a:p>
            <a:r>
              <a:rPr lang="en-US" dirty="0" smtClean="0"/>
              <a:t>Lack of access to MH services (</a:t>
            </a:r>
            <a:r>
              <a:rPr lang="en-US" i="1" dirty="0" smtClean="0"/>
              <a:t>Toms et al., 2015</a:t>
            </a:r>
            <a:r>
              <a:rPr lang="en-US" dirty="0" smtClean="0"/>
              <a:t>: 27.9% ID/MH population past 12 mo., </a:t>
            </a:r>
            <a:r>
              <a:rPr lang="en-US" i="1" dirty="0" smtClean="0"/>
              <a:t>Salamone et al., 2014</a:t>
            </a:r>
            <a:r>
              <a:rPr lang="en-US" dirty="0" smtClean="0"/>
              <a:t>: 25% children with ASD/BPs)</a:t>
            </a:r>
          </a:p>
          <a:p>
            <a:r>
              <a:rPr lang="en-US" dirty="0" smtClean="0"/>
              <a:t>Poorer quality parent-child relationships</a:t>
            </a:r>
          </a:p>
          <a:p>
            <a:r>
              <a:rPr lang="en-US" dirty="0" smtClean="0"/>
              <a:t>Lack of friendships and social support/networks</a:t>
            </a:r>
          </a:p>
          <a:p>
            <a:r>
              <a:rPr lang="en-US" dirty="0" smtClean="0"/>
              <a:t>Difficulty learning effective coping skills, communicating needs, identifying emotions</a:t>
            </a:r>
          </a:p>
          <a:p>
            <a:r>
              <a:rPr lang="en-US" dirty="0" smtClean="0"/>
              <a:t>Diagnostic overshadowing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Osaka"/>
      <a:cs typeface="Osaka"/>
    </a:majorFont>
    <a:minorFont>
      <a:latin typeface="Arial"/>
      <a:ea typeface="Osaka"/>
      <a:cs typeface="Osak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template_uni_of_warwick_sky_blue_2810</Template>
  <TotalTime>1977</TotalTime>
  <Words>1943</Words>
  <Application>Microsoft Office PowerPoint</Application>
  <PresentationFormat>On-screen Show (4:3)</PresentationFormat>
  <Paragraphs>213</Paragraphs>
  <Slides>41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Calibri</vt:lpstr>
      <vt:lpstr>MS Pゴシック</vt:lpstr>
      <vt:lpstr>Osaka</vt:lpstr>
      <vt:lpstr>Times</vt:lpstr>
      <vt:lpstr>Times New Roman</vt:lpstr>
      <vt:lpstr>1_Custom Design</vt:lpstr>
      <vt:lpstr>Custom Design</vt:lpstr>
      <vt:lpstr>Chart</vt:lpstr>
      <vt:lpstr>Psychological well-being in children with autism and their family members: Implications for family support</vt:lpstr>
      <vt:lpstr>Behaviour problems in ASD</vt:lpstr>
      <vt:lpstr>Behaviour problems in the population of children with autism</vt:lpstr>
      <vt:lpstr>Questions, and context</vt:lpstr>
      <vt:lpstr>ONS CAMH surveys</vt:lpstr>
      <vt:lpstr>Totsika et al. 2011 JCPP</vt:lpstr>
      <vt:lpstr>PowerPoint Presentation</vt:lpstr>
      <vt:lpstr>Totsika et al. 2011 JAbCP</vt:lpstr>
      <vt:lpstr>Why the differences?</vt:lpstr>
      <vt:lpstr>Health inequality</vt:lpstr>
      <vt:lpstr>Parents’ psychological distress or well-being</vt:lpstr>
      <vt:lpstr>Emotional disorder [Totsika, Hastings et al., 2011]</vt:lpstr>
      <vt:lpstr>PowerPoint Presentation</vt:lpstr>
      <vt:lpstr>Why more stress?</vt:lpstr>
      <vt:lpstr>Mental health inequality</vt:lpstr>
      <vt:lpstr>Positive Gain Scale</vt:lpstr>
      <vt:lpstr>PowerPoint Presentation</vt:lpstr>
      <vt:lpstr>712 mothers [Adams, Hastings et al., 2018]</vt:lpstr>
      <vt:lpstr>Interim Summary</vt:lpstr>
      <vt:lpstr>Focusing on early development and early intervention</vt:lpstr>
      <vt:lpstr>Developmental Systems Model [based on Guralnick and others]</vt:lpstr>
      <vt:lpstr>PowerPoint Presentation</vt:lpstr>
      <vt:lpstr>Theoretical connections</vt:lpstr>
      <vt:lpstr>PowerPoint Presentation</vt:lpstr>
      <vt:lpstr>PowerPoint Presentation</vt:lpstr>
      <vt:lpstr>PowerPoint Presentation</vt:lpstr>
      <vt:lpstr>Mothers’ Kessler 6</vt:lpstr>
      <vt:lpstr>Mothers’ life satisfaction</vt:lpstr>
      <vt:lpstr>PowerPoint Presentation</vt:lpstr>
      <vt:lpstr>Intervene how/where?</vt:lpstr>
      <vt:lpstr>Brothers and sisters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Sibling groups - resources</vt:lpstr>
      <vt:lpstr>PowerPoint Presentation</vt:lpstr>
      <vt:lpstr>A system of supports</vt:lpstr>
      <vt:lpstr>PowerPoint Presentation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Denne</dc:creator>
  <cp:lastModifiedBy>Hastings, Richard</cp:lastModifiedBy>
  <cp:revision>203</cp:revision>
  <cp:lastPrinted>2018-11-14T09:05:45Z</cp:lastPrinted>
  <dcterms:created xsi:type="dcterms:W3CDTF">2016-01-19T12:07:09Z</dcterms:created>
  <dcterms:modified xsi:type="dcterms:W3CDTF">2018-11-21T17:15:13Z</dcterms:modified>
</cp:coreProperties>
</file>