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png" ContentType="image/png"/>
  <Override PartName="/ppt/media/image1.jpeg" ContentType="image/jpeg"/>
  <Override PartName="/ppt/presentation.xml" ContentType="application/vnd.openxmlformats-officedocument.presentationml.presentation.main+xml"/>
  <Override PartName="/ppt/_rels/presentation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6.xml.rels" ContentType="application/vnd.openxmlformats-package.relationships+xml"/>
  <Override PartName="/ppt/slides/_rels/slide11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7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10.xml.rels" ContentType="application/vnd.openxmlformats-package.relationships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50" r:id="rId3"/>
    <p:sldMasterId id="2147483652" r:id="rId4"/>
    <p:sldMasterId id="2147483654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1200">
                <a:solidFill>
                  <a:srgbClr val="035c75"/>
                </a:solidFill>
                <a:latin typeface="Constantia"/>
              </a:rPr>
              <a:t>04/05/17</a:t>
            </a:r>
            <a:endParaRPr/>
          </a:p>
        </p:txBody>
      </p:sp>
      <p:sp>
        <p:nvSpPr>
          <p:cNvPr id="1" name="TextShape 2"/>
          <p:cNvSpPr txBox="1"/>
          <p:nvPr/>
        </p:nvSpPr>
        <p:spPr>
          <a:xfrm>
            <a:off x="2666880" y="6356520"/>
            <a:ext cx="3352320" cy="364680"/>
          </a:xfrm>
          <a:prstGeom prst="rect">
            <a:avLst/>
          </a:prstGeom>
        </p:spPr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11016101-D141-41D1-8101-91616131B1B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it-IT"/>
              <a:t>Cliccate per modificare il formato del testo del titolo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it-IT"/>
              <a:t>Cliccate per modificare il formato del testo della struttura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it-IT"/>
              <a:t>Secondo livello struttura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it-IT"/>
              <a:t>Terzo livello struttura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it-IT"/>
              <a:t>Quarto livello struttura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it-IT"/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/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/>
              <a:t>Settimo livello struttura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it-IT"/>
              <a:t>Ottavo livello struttura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it-IT"/>
              <a:t>Nono livello struttura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7048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5000">
                <a:solidFill>
                  <a:srgbClr val="04617b"/>
                </a:solidFill>
                <a:latin typeface="Calibri"/>
              </a:rPr>
              <a:t>Cliccate per modificare il formato del testo del titoloFare clic per modificare lo stile del titolo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8229240" cy="438912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Cliccate per modificare il formato del testo della struttura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Secondo livello struttura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Terzo livello struttura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Quarto livello struttura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Settimo livello struttura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Ottavo livello struttura</a:t>
            </a:r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Nono livello strutturaFare clic per modificare stili del testo dello schema</a:t>
            </a:r>
            <a:endParaRPr/>
          </a:p>
          <a:p>
            <a:pPr lvl="1">
              <a:buSzPct val="85000"/>
              <a:buFont typeface="Wingdings 2"/>
              <a:buChar char=""/>
            </a:pPr>
            <a:r>
              <a:rPr lang="it-IT" sz="2400">
                <a:solidFill>
                  <a:srgbClr val="000000"/>
                </a:solidFill>
                <a:latin typeface="Constantia"/>
              </a:rPr>
              <a:t>Secondo livello</a:t>
            </a:r>
            <a:endParaRPr/>
          </a:p>
          <a:p>
            <a:pPr lvl="1">
              <a:buSzPct val="85000"/>
              <a:buFont typeface="Wingdings 2"/>
              <a:buChar char=""/>
            </a:pPr>
            <a:r>
              <a:rPr lang="it-IT" sz="2100">
                <a:solidFill>
                  <a:srgbClr val="000000"/>
                </a:solidFill>
                <a:latin typeface="Constantia"/>
              </a:rPr>
              <a:t>Terzo livello</a:t>
            </a:r>
            <a:endParaRPr/>
          </a:p>
          <a:p>
            <a:pPr lvl="2">
              <a:buSzPct val="70000"/>
              <a:buFont typeface="Wingdings 2"/>
              <a:buChar char=""/>
            </a:pPr>
            <a:r>
              <a:rPr lang="it-IT" sz="2000">
                <a:solidFill>
                  <a:srgbClr val="000000"/>
                </a:solidFill>
                <a:latin typeface="Constantia"/>
              </a:rPr>
              <a:t>Quarto livello</a:t>
            </a:r>
            <a:endParaRPr/>
          </a:p>
          <a:p>
            <a:pPr lvl="3">
              <a:buSzPct val="65000"/>
              <a:buFont typeface="Wingdings 2"/>
              <a:buChar char=""/>
            </a:pPr>
            <a:r>
              <a:rPr lang="it-IT" sz="2000">
                <a:solidFill>
                  <a:srgbClr val="000000"/>
                </a:solidFill>
                <a:latin typeface="Constantia"/>
              </a:rPr>
              <a:t>Quinto livello</a:t>
            </a:r>
            <a:endParaRPr/>
          </a:p>
        </p:txBody>
      </p:sp>
      <p:sp>
        <p:nvSpPr>
          <p:cNvPr id="7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1200">
                <a:solidFill>
                  <a:srgbClr val="035c75"/>
                </a:solidFill>
                <a:latin typeface="Constantia"/>
              </a:rPr>
              <a:t>04/05/17</a:t>
            </a:r>
            <a:endParaRPr/>
          </a:p>
        </p:txBody>
      </p:sp>
      <p:sp>
        <p:nvSpPr>
          <p:cNvPr id="8" name="TextShape 4"/>
          <p:cNvSpPr txBox="1"/>
          <p:nvPr/>
        </p:nvSpPr>
        <p:spPr>
          <a:xfrm>
            <a:off x="2666880" y="6356520"/>
            <a:ext cx="3352320" cy="364680"/>
          </a:xfrm>
          <a:prstGeom prst="rect">
            <a:avLst/>
          </a:prstGeom>
        </p:spPr>
      </p:sp>
      <p:sp>
        <p:nvSpPr>
          <p:cNvPr id="9" name="PlaceHolder 5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E1716171-9191-41A1-A121-E151C1F1D1E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5000">
                <a:solidFill>
                  <a:srgbClr val="04617b"/>
                </a:solidFill>
                <a:latin typeface="Calibri"/>
              </a:rPr>
              <a:t>Cliccate per modificare il formato del testo del titoloFare clic per modificare lo stile del titolo</a:t>
            </a:r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920240"/>
            <a:ext cx="4038120" cy="44344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Cliccate per modificare il formato del testo della struttura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Secondo livello struttura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Terzo livello struttura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Quarto livello struttura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Settimo livello struttura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Ottavo livello struttura</a:t>
            </a:r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Nono livello strutturaFare clic per modificare stili del testo dello schema</a:t>
            </a:r>
            <a:endParaRPr/>
          </a:p>
          <a:p>
            <a:pPr lvl="1">
              <a:buSzPct val="85000"/>
              <a:buFont typeface="Wingdings 2"/>
              <a:buChar char=""/>
            </a:pPr>
            <a:r>
              <a:rPr lang="it-IT" sz="2400">
                <a:solidFill>
                  <a:srgbClr val="000000"/>
                </a:solidFill>
                <a:latin typeface="Constantia"/>
              </a:rPr>
              <a:t>Secondo livello</a:t>
            </a:r>
            <a:endParaRPr/>
          </a:p>
          <a:p>
            <a:pPr lvl="1">
              <a:buSzPct val="85000"/>
              <a:buFont typeface="Wingdings 2"/>
              <a:buChar char=""/>
            </a:pPr>
            <a:r>
              <a:rPr lang="it-IT" sz="2000">
                <a:solidFill>
                  <a:srgbClr val="000000"/>
                </a:solidFill>
                <a:latin typeface="Constantia"/>
              </a:rPr>
              <a:t>Terzo livello</a:t>
            </a:r>
            <a:endParaRPr/>
          </a:p>
          <a:p>
            <a:pPr lvl="2">
              <a:buSzPct val="70000"/>
              <a:buFont typeface="Wingdings 2"/>
              <a:buChar char=""/>
            </a:pPr>
            <a:r>
              <a:rPr lang="it-IT">
                <a:solidFill>
                  <a:srgbClr val="000000"/>
                </a:solidFill>
                <a:latin typeface="Constantia"/>
              </a:rPr>
              <a:t>Quarto livello</a:t>
            </a:r>
            <a:endParaRPr/>
          </a:p>
          <a:p>
            <a:pPr lvl="3">
              <a:buSzPct val="65000"/>
              <a:buFont typeface="Wingdings 2"/>
              <a:buChar char=""/>
            </a:pPr>
            <a:r>
              <a:rPr lang="it-IT">
                <a:solidFill>
                  <a:srgbClr val="000000"/>
                </a:solidFill>
                <a:latin typeface="Constantia"/>
              </a:rPr>
              <a:t>Quinto livello</a:t>
            </a:r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48320" y="1920240"/>
            <a:ext cx="4038120" cy="44344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Cliccate per modificare il formato del testo della struttura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Secondo livello struttura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Terzo livello struttura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Quarto livello struttura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Settimo livello struttura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Ottavo livello struttura</a:t>
            </a:r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00000"/>
                </a:solidFill>
                <a:latin typeface="Constantia"/>
              </a:rPr>
              <a:t>Nono livello strutturaFare clic per modificare stili del testo dello schema</a:t>
            </a:r>
            <a:endParaRPr/>
          </a:p>
          <a:p>
            <a:pPr lvl="1">
              <a:buSzPct val="85000"/>
              <a:buFont typeface="Wingdings 2"/>
              <a:buChar char=""/>
            </a:pPr>
            <a:r>
              <a:rPr lang="it-IT" sz="2400">
                <a:solidFill>
                  <a:srgbClr val="000000"/>
                </a:solidFill>
                <a:latin typeface="Constantia"/>
              </a:rPr>
              <a:t>Secondo livello</a:t>
            </a:r>
            <a:endParaRPr/>
          </a:p>
          <a:p>
            <a:pPr lvl="1">
              <a:buSzPct val="85000"/>
              <a:buFont typeface="Wingdings 2"/>
              <a:buChar char=""/>
            </a:pPr>
            <a:r>
              <a:rPr lang="it-IT" sz="2000">
                <a:solidFill>
                  <a:srgbClr val="000000"/>
                </a:solidFill>
                <a:latin typeface="Constantia"/>
              </a:rPr>
              <a:t>Terzo livello</a:t>
            </a:r>
            <a:endParaRPr/>
          </a:p>
          <a:p>
            <a:pPr lvl="2">
              <a:buSzPct val="70000"/>
              <a:buFont typeface="Wingdings 2"/>
              <a:buChar char=""/>
            </a:pPr>
            <a:r>
              <a:rPr lang="it-IT">
                <a:solidFill>
                  <a:srgbClr val="000000"/>
                </a:solidFill>
                <a:latin typeface="Constantia"/>
              </a:rPr>
              <a:t>Quarto livello</a:t>
            </a:r>
            <a:endParaRPr/>
          </a:p>
          <a:p>
            <a:pPr lvl="3">
              <a:buSzPct val="65000"/>
              <a:buFont typeface="Wingdings 2"/>
              <a:buChar char=""/>
            </a:pPr>
            <a:r>
              <a:rPr lang="it-IT">
                <a:solidFill>
                  <a:srgbClr val="000000"/>
                </a:solidFill>
                <a:latin typeface="Constantia"/>
              </a:rPr>
              <a:t>Quinto livello</a:t>
            </a:r>
            <a:endParaRPr/>
          </a:p>
        </p:txBody>
      </p:sp>
      <p:sp>
        <p:nvSpPr>
          <p:cNvPr id="13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1200">
                <a:solidFill>
                  <a:srgbClr val="035c75"/>
                </a:solidFill>
                <a:latin typeface="Constantia"/>
              </a:rPr>
              <a:t>04/05/17</a:t>
            </a:r>
            <a:endParaRPr/>
          </a:p>
        </p:txBody>
      </p:sp>
      <p:sp>
        <p:nvSpPr>
          <p:cNvPr id="14" name="TextShape 5"/>
          <p:cNvSpPr txBox="1"/>
          <p:nvPr/>
        </p:nvSpPr>
        <p:spPr>
          <a:xfrm>
            <a:off x="2666880" y="6356520"/>
            <a:ext cx="3352320" cy="364680"/>
          </a:xfrm>
          <a:prstGeom prst="rect">
            <a:avLst/>
          </a:prstGeom>
        </p:spPr>
      </p:sp>
      <p:sp>
        <p:nvSpPr>
          <p:cNvPr id="15" name="PlaceHolder 6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A1B131E1-E1E1-41F1-81B1-A1B18111B16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ustomShape 1"/>
          <p:cNvSpPr/>
          <p:nvPr/>
        </p:nvSpPr>
        <p:spPr>
          <a:xfrm>
            <a:off x="3435840" y="802440"/>
            <a:ext cx="5257440" cy="4115160"/>
          </a:xfrm>
          <a:prstGeom prst="roundRect">
            <a:avLst>
              <a:gd fmla="val 0" name="adj1"/>
              <a:gd fmla="val 0" name="adj2"/>
            </a:avLst>
          </a:prstGeom>
          <a:solidFill>
            <a:srgbClr val="ffffff"/>
          </a:solidFill>
          <a:ln w="3240">
            <a:solidFill>
              <a:srgbClr val="c0c0c0"/>
            </a:solidFill>
            <a:round/>
          </a:ln>
        </p:spPr>
      </p:sp>
      <p:sp>
        <p:nvSpPr>
          <p:cNvPr id="17" name="CustomShape 2"/>
          <p:cNvSpPr/>
          <p:nvPr/>
        </p:nvSpPr>
        <p:spPr>
          <a:xfrm>
            <a:off x="8014320" y="5349960"/>
            <a:ext cx="155160" cy="155880"/>
          </a:xfrm>
          <a:prstGeom prst="rtTriangle">
            <a:avLst/>
          </a:prstGeom>
          <a:solidFill>
            <a:srgbClr val="ffffff"/>
          </a:solidFill>
          <a:ln w="12600">
            <a:solidFill>
              <a:srgbClr val="ffffff"/>
            </a:solidFill>
            <a:bevel/>
          </a:ln>
        </p:spPr>
      </p:sp>
      <p:sp>
        <p:nvSpPr>
          <p:cNvPr id="18" name="PlaceHolder 3"/>
          <p:cNvSpPr>
            <a:spLocks noGrp="1"/>
          </p:cNvSpPr>
          <p:nvPr>
            <p:ph type="title"/>
          </p:nvPr>
        </p:nvSpPr>
        <p:spPr>
          <a:xfrm>
            <a:off x="609480" y="1176840"/>
            <a:ext cx="2212560" cy="1582200"/>
          </a:xfrm>
          <a:prstGeom prst="rect">
            <a:avLst/>
          </a:prstGeom>
        </p:spPr>
        <p:txBody>
          <a:bodyPr lIns="45720" rIns="45720" tIns="45000"/>
          <a:p>
            <a:r>
              <a:rPr b="1" lang="it-IT" sz="2000">
                <a:solidFill>
                  <a:srgbClr val="04617b"/>
                </a:solidFill>
                <a:latin typeface="Calibri"/>
              </a:rPr>
              <a:t>Cliccate per modificare il formato del testo del titoloFare clic per modificare lo stile del titolo</a:t>
            </a:r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09480" y="2828880"/>
            <a:ext cx="2209320" cy="2179080"/>
          </a:xfrm>
          <a:prstGeom prst="rect">
            <a:avLst/>
          </a:prstGeom>
        </p:spPr>
        <p:txBody>
          <a:bodyPr bIns="45000" lIns="64080" rIns="45720" tIns="45000"/>
          <a:p>
            <a:pPr>
              <a:buSzPct val="45000"/>
              <a:buFont typeface="StarSymbol"/>
              <a:buChar char=""/>
            </a:pPr>
            <a:r>
              <a:rPr lang="it-IT" sz="1300">
                <a:solidFill>
                  <a:srgbClr val="000000"/>
                </a:solidFill>
                <a:latin typeface="Constantia"/>
              </a:rPr>
              <a:t>Cliccate per modificare il formato del testo della struttura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it-IT" sz="1300">
                <a:solidFill>
                  <a:srgbClr val="000000"/>
                </a:solidFill>
                <a:latin typeface="Constantia"/>
              </a:rPr>
              <a:t>Secondo livello struttura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it-IT" sz="1300">
                <a:solidFill>
                  <a:srgbClr val="000000"/>
                </a:solidFill>
                <a:latin typeface="Constantia"/>
              </a:rPr>
              <a:t>Terzo livello struttura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it-IT" sz="1300">
                <a:solidFill>
                  <a:srgbClr val="000000"/>
                </a:solidFill>
                <a:latin typeface="Constantia"/>
              </a:rPr>
              <a:t>Quarto livello struttura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it-IT" sz="1300">
                <a:solidFill>
                  <a:srgbClr val="000000"/>
                </a:solidFill>
                <a:latin typeface="Constantia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1300">
                <a:solidFill>
                  <a:srgbClr val="000000"/>
                </a:solidFill>
                <a:latin typeface="Constantia"/>
              </a:rPr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 sz="1300">
                <a:solidFill>
                  <a:srgbClr val="000000"/>
                </a:solidFill>
                <a:latin typeface="Constantia"/>
              </a:rPr>
              <a:t>Settimo livello struttura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it-IT" sz="1300">
                <a:solidFill>
                  <a:srgbClr val="000000"/>
                </a:solidFill>
                <a:latin typeface="Constantia"/>
              </a:rPr>
              <a:t>Ottavo livello struttura</a:t>
            </a:r>
            <a:endParaRPr/>
          </a:p>
          <a:p>
            <a:r>
              <a:rPr lang="it-IT" sz="1300">
                <a:solidFill>
                  <a:srgbClr val="000000"/>
                </a:solidFill>
                <a:latin typeface="Constantia"/>
              </a:rPr>
              <a:t>Nono livello strutturaFare clic per modificare stili del testo dello schema</a:t>
            </a:r>
            <a:endParaRPr/>
          </a:p>
        </p:txBody>
      </p:sp>
      <p:sp>
        <p:nvSpPr>
          <p:cNvPr id="20" name="CustomShape 5"/>
          <p:cNvSpPr/>
          <p:nvPr/>
        </p:nvSpPr>
        <p:spPr>
          <a:xfrm>
            <a:off x="3742560" y="932760"/>
            <a:ext cx="4617360" cy="3931560"/>
          </a:xfrm>
          <a:prstGeom prst="rect">
            <a:avLst/>
          </a:prstGeom>
          <a:solidFill>
            <a:srgbClr val="dbf5f9"/>
          </a:solidFill>
          <a:ln w="2880">
            <a:solidFill>
              <a:srgbClr val="c0c0c0"/>
            </a:solidFill>
            <a:round/>
          </a:ln>
        </p:spPr>
        <p:txBody>
          <a:bodyPr bIns="45000" lIns="90000" rIns="90000" tIns="45000"/>
          <a:p>
            <a:r>
              <a:rPr lang="it-IT" sz="3200">
                <a:solidFill>
                  <a:srgbClr val="000000"/>
                </a:solidFill>
                <a:latin typeface="Constantia"/>
              </a:rPr>
              <a:t>Fare clic sull'icona per inserire un'immagine</a:t>
            </a:r>
            <a:endParaRPr/>
          </a:p>
        </p:txBody>
      </p:sp>
      <p:sp>
        <p:nvSpPr>
          <p:cNvPr id="21" name="PlaceHolder 6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1200">
                <a:solidFill>
                  <a:srgbClr val="035c75"/>
                </a:solidFill>
                <a:latin typeface="Constantia"/>
              </a:rPr>
              <a:t>04/05/17</a:t>
            </a:r>
            <a:endParaRPr/>
          </a:p>
        </p:txBody>
      </p:sp>
      <p:sp>
        <p:nvSpPr>
          <p:cNvPr id="22" name="TextShape 7"/>
          <p:cNvSpPr txBox="1"/>
          <p:nvPr/>
        </p:nvSpPr>
        <p:spPr>
          <a:xfrm>
            <a:off x="2666880" y="6356520"/>
            <a:ext cx="3352320" cy="364680"/>
          </a:xfrm>
          <a:prstGeom prst="rect">
            <a:avLst/>
          </a:prstGeom>
        </p:spPr>
      </p:sp>
      <p:sp>
        <p:nvSpPr>
          <p:cNvPr id="23" name="PlaceHolder 8"/>
          <p:cNvSpPr>
            <a:spLocks noGrp="1"/>
          </p:cNvSpPr>
          <p:nvPr>
            <p:ph type="sldNum"/>
          </p:nvPr>
        </p:nvSpPr>
        <p:spPr>
          <a:xfrm>
            <a:off x="8077320" y="6356520"/>
            <a:ext cx="609120" cy="364680"/>
          </a:xfrm>
          <a:prstGeom prst="rect">
            <a:avLst/>
          </a:prstGeom>
        </p:spPr>
        <p:txBody>
          <a:bodyPr bIns="45000" lIns="90000" rIns="90000" tIns="45000"/>
          <a:p>
            <a:fld id="{B1D1B161-D181-4151-A121-51B17151116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5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stomShape 1"/>
          <p:cNvSpPr/>
          <p:nvPr/>
        </p:nvSpPr>
        <p:spPr>
          <a:xfrm>
            <a:off x="204840" y="6195960"/>
            <a:ext cx="8856360" cy="3337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it-IT" sz="1600">
                <a:solidFill>
                  <a:srgbClr val="0000ff"/>
                </a:solidFill>
                <a:latin typeface="Constantia"/>
                <a:ea typeface="Adobe Fangsong Std R"/>
              </a:rPr>
              <a:t> </a:t>
            </a:r>
            <a:endParaRPr/>
          </a:p>
        </p:txBody>
      </p:sp>
      <p:sp>
        <p:nvSpPr>
          <p:cNvPr id="25" name="CustomShape 2"/>
          <p:cNvSpPr/>
          <p:nvPr/>
        </p:nvSpPr>
        <p:spPr>
          <a:xfrm>
            <a:off x="1036800" y="3804120"/>
            <a:ext cx="6631200" cy="21470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it-IT" sz="3600">
                <a:solidFill>
                  <a:srgbClr val="115964"/>
                </a:solidFill>
                <a:latin typeface="Constantia"/>
              </a:rPr>
              <a:t>Dottoressa Rita Di Sarro</a:t>
            </a:r>
            <a:endParaRPr/>
          </a:p>
          <a:p>
            <a:pPr algn="ctr"/>
            <a:r>
              <a:rPr lang="it-IT" sz="2800">
                <a:solidFill>
                  <a:srgbClr val="115964"/>
                </a:solidFill>
                <a:latin typeface="Constantia"/>
              </a:rPr>
              <a:t>Programma Integrato Disabilità e Salute  </a:t>
            </a:r>
            <a:endParaRPr/>
          </a:p>
          <a:p>
            <a:pPr algn="ctr"/>
            <a:r>
              <a:rPr lang="it-IT" sz="2800">
                <a:solidFill>
                  <a:srgbClr val="115964"/>
                </a:solidFill>
                <a:latin typeface="Constantia"/>
              </a:rPr>
              <a:t>Corte Roncati, AUSL di Bologna</a:t>
            </a:r>
            <a:endParaRPr/>
          </a:p>
        </p:txBody>
      </p:sp>
      <p:sp>
        <p:nvSpPr>
          <p:cNvPr id="26" name="CustomShape 3"/>
          <p:cNvSpPr/>
          <p:nvPr/>
        </p:nvSpPr>
        <p:spPr>
          <a:xfrm>
            <a:off x="204840" y="2165760"/>
            <a:ext cx="8856360" cy="1187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it-IT" sz="4000">
                <a:solidFill>
                  <a:srgbClr val="115964"/>
                </a:solidFill>
                <a:latin typeface="Arial"/>
              </a:rPr>
              <a:t>COMUNICAZIONE TRA ISTITUZIONI</a:t>
            </a:r>
            <a:endParaRPr/>
          </a:p>
          <a:p>
            <a:endParaRPr/>
          </a:p>
        </p:txBody>
      </p:sp>
      <p:sp>
        <p:nvSpPr>
          <p:cNvPr id="27" name="CustomShape 4"/>
          <p:cNvSpPr/>
          <p:nvPr/>
        </p:nvSpPr>
        <p:spPr>
          <a:xfrm>
            <a:off x="2050920" y="5516640"/>
            <a:ext cx="5165280" cy="395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it-IT" sz="2000">
                <a:solidFill>
                  <a:srgbClr val="000000"/>
                </a:solidFill>
                <a:latin typeface="Constantia"/>
                <a:ea typeface="Adobe Fangsong Std R"/>
              </a:rPr>
              <a:t> </a:t>
            </a:r>
            <a:endParaRPr/>
          </a:p>
        </p:txBody>
      </p:sp>
      <p:pic>
        <p:nvPicPr>
          <p:cNvPr descr="" id="28" name="Picture 8"/>
          <p:cNvPicPr/>
          <p:nvPr/>
        </p:nvPicPr>
        <p:blipFill>
          <a:blip r:embed="rId1"/>
          <a:stretch>
            <a:fillRect/>
          </a:stretch>
        </p:blipFill>
        <p:spPr>
          <a:xfrm>
            <a:off x="1036800" y="307800"/>
            <a:ext cx="6990840" cy="1248480"/>
          </a:xfrm>
          <a:prstGeom prst="rect">
            <a:avLst/>
          </a:prstGeom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467640" y="476640"/>
            <a:ext cx="8229240" cy="1295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2800">
                <a:solidFill>
                  <a:srgbClr val="000000"/>
                </a:solidFill>
                <a:latin typeface="Calibri"/>
              </a:rPr>
              <a:t>
</a:t>
            </a:r>
            <a:r>
              <a:rPr lang="it-IT" sz="4000">
                <a:solidFill>
                  <a:srgbClr val="0b5394"/>
                </a:solidFill>
                <a:latin typeface="Calibri"/>
              </a:rPr>
              <a:t>Formazione condivisa con NPIA, CSM, DASS, Residenziali, IRRCS</a:t>
            </a:r>
            <a:endParaRPr/>
          </a:p>
        </p:txBody>
      </p:sp>
      <p:sp>
        <p:nvSpPr>
          <p:cNvPr id="58" name="TextShape 2"/>
          <p:cNvSpPr txBox="1"/>
          <p:nvPr/>
        </p:nvSpPr>
        <p:spPr>
          <a:xfrm>
            <a:off x="467640" y="2421000"/>
            <a:ext cx="8229240" cy="366912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pPr>
              <a:buFont typeface="Arial"/>
              <a:buChar char="•"/>
            </a:pPr>
            <a:r>
              <a:rPr lang="it-IT" sz="2000">
                <a:solidFill>
                  <a:srgbClr val="0b5394"/>
                </a:solidFill>
                <a:latin typeface="Cooper Md BT"/>
              </a:rPr>
              <a:t>-</a:t>
            </a:r>
            <a:r>
              <a:rPr lang="it-IT" sz="2000" u="sng">
                <a:solidFill>
                  <a:srgbClr val="0b5394"/>
                </a:solidFill>
                <a:latin typeface="Cooper Md BT"/>
              </a:rPr>
              <a:t>strument</a:t>
            </a:r>
            <a:r>
              <a:rPr lang="it-IT" sz="2000">
                <a:solidFill>
                  <a:srgbClr val="0b5394"/>
                </a:solidFill>
                <a:latin typeface="Cooper Md BT"/>
              </a:rPr>
              <a:t>i (ad es ADOS avanzato; Valutazioni di migranti)</a:t>
            </a:r>
            <a:endParaRPr/>
          </a:p>
          <a:p>
            <a:endParaRPr/>
          </a:p>
          <a:p>
            <a:pPr>
              <a:buFont typeface="Arial"/>
              <a:buChar char="•"/>
            </a:pPr>
            <a:r>
              <a:rPr lang="it-IT" sz="2000">
                <a:solidFill>
                  <a:srgbClr val="0b5394"/>
                </a:solidFill>
                <a:latin typeface="Cooper Md BT"/>
              </a:rPr>
              <a:t>-</a:t>
            </a:r>
            <a:r>
              <a:rPr lang="it-IT" sz="2000" u="sng">
                <a:solidFill>
                  <a:srgbClr val="0b5394"/>
                </a:solidFill>
                <a:latin typeface="Cooper Md BT"/>
              </a:rPr>
              <a:t>inserimenti lavorativi </a:t>
            </a:r>
            <a:r>
              <a:rPr lang="it-IT" sz="2000">
                <a:solidFill>
                  <a:srgbClr val="0b5394"/>
                </a:solidFill>
                <a:latin typeface="Cooper Md BT"/>
              </a:rPr>
              <a:t>(alternanze scuola-lavoro, tirocini, IPS (Individual Placement and Support))</a:t>
            </a:r>
            <a:endParaRPr/>
          </a:p>
          <a:p>
            <a:endParaRPr/>
          </a:p>
          <a:p>
            <a:pPr>
              <a:buFont typeface="Arial"/>
              <a:buChar char="•"/>
            </a:pPr>
            <a:r>
              <a:rPr lang="it-IT" sz="2000">
                <a:solidFill>
                  <a:srgbClr val="0b5394"/>
                </a:solidFill>
                <a:latin typeface="Cooper Md BT"/>
              </a:rPr>
              <a:t>-</a:t>
            </a:r>
            <a:r>
              <a:rPr lang="it-IT" sz="2000" u="sng">
                <a:solidFill>
                  <a:srgbClr val="0b5394"/>
                </a:solidFill>
                <a:latin typeface="Cooper Md BT"/>
              </a:rPr>
              <a:t>Maste</a:t>
            </a:r>
            <a:r>
              <a:rPr lang="it-IT" sz="2000">
                <a:solidFill>
                  <a:srgbClr val="0b5394"/>
                </a:solidFill>
                <a:latin typeface="Cooper Md BT"/>
              </a:rPr>
              <a:t>r Firenze (ABA ADULTI)</a:t>
            </a:r>
            <a:endParaRPr/>
          </a:p>
          <a:p>
            <a:endParaRPr/>
          </a:p>
          <a:p>
            <a:pPr>
              <a:buFont typeface="Arial"/>
              <a:buChar char="•"/>
            </a:pPr>
            <a:r>
              <a:rPr lang="it-IT" sz="2000">
                <a:solidFill>
                  <a:srgbClr val="0b5394"/>
                </a:solidFill>
                <a:latin typeface="Cooper Md BT"/>
              </a:rPr>
              <a:t>-</a:t>
            </a:r>
            <a:r>
              <a:rPr lang="it-IT" sz="2000" u="sng">
                <a:solidFill>
                  <a:srgbClr val="0b5394"/>
                </a:solidFill>
                <a:latin typeface="Cooper Md BT"/>
              </a:rPr>
              <a:t>Sospiro/CREA</a:t>
            </a:r>
            <a:r>
              <a:rPr lang="it-IT" sz="2000">
                <a:solidFill>
                  <a:srgbClr val="0b5394"/>
                </a:solidFill>
                <a:latin typeface="Cooper Md BT"/>
              </a:rPr>
              <a:t>: misurazioni, interventi, farmaci, Valori e Preferenze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59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21B161A1-A171-41A1-B171-71B191A1F14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timing>
    <p:tnLst>
      <p:par>
        <p:cTn dur="indefinite" id="164" nodeType="tmRoot" restart="never">
          <p:childTnLst>
            <p:seq>
              <p:cTn dur="indefinite" id="165" nodeType="mainSeq">
                <p:childTnLst>
                  <p:par>
                    <p:cTn fill="hold" id="166">
                      <p:stCondLst>
                        <p:cond delay="indefinite"/>
                      </p:stCondLst>
                      <p:childTnLst>
                        <p:par>
                          <p:cTn fill="hold" id="167">
                            <p:stCondLst>
                              <p:cond delay="0"/>
                            </p:stCondLst>
                            <p:childTnLst>
                              <p:par>
                                <p:cTn fill="hold" id="168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59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dur="500" fill="freeze" id="170"/>
                                        <p:tgtEl>
                                          <p:spTgt spid="58">
                                            <p:txEl>
                                              <p:pRg end="59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1">
                      <p:stCondLst>
                        <p:cond delay="indefinite"/>
                      </p:stCondLst>
                      <p:childTnLst>
                        <p:par>
                          <p:cTn fill="hold" id="172">
                            <p:stCondLst>
                              <p:cond delay="0"/>
                            </p:stCondLst>
                            <p:childTnLst>
                              <p:par>
                                <p:cTn fill="hold" id="17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161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dur="500" fill="freeze" id="175"/>
                                        <p:tgtEl>
                                          <p:spTgt spid="58">
                                            <p:txEl>
                                              <p:pRg end="161" st="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6">
                      <p:stCondLst>
                        <p:cond delay="indefinite"/>
                      </p:stCondLst>
                      <p:childTnLst>
                        <p:par>
                          <p:cTn fill="hold" id="177">
                            <p:stCondLst>
                              <p:cond delay="0"/>
                            </p:stCondLst>
                            <p:childTnLst>
                              <p:par>
                                <p:cTn fill="hold" id="178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191" st="1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dur="500" fill="freeze" id="180"/>
                                        <p:tgtEl>
                                          <p:spTgt spid="58">
                                            <p:txEl>
                                              <p:pRg end="191" st="16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1">
                      <p:stCondLst>
                        <p:cond delay="indefinite"/>
                      </p:stCondLst>
                      <p:childTnLst>
                        <p:par>
                          <p:cTn fill="hold" id="182">
                            <p:stCondLst>
                              <p:cond delay="0"/>
                            </p:stCondLst>
                            <p:childTnLst>
                              <p:par>
                                <p:cTn fill="hold" id="18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end="261" st="1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dur="500" fill="freeze" id="185"/>
                                        <p:tgtEl>
                                          <p:spTgt spid="58">
                                            <p:txEl>
                                              <p:pRg end="261" st="19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457200" y="7048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it-IT" sz="4000">
                <a:solidFill>
                  <a:srgbClr val="04617b"/>
                </a:solidFill>
                <a:latin typeface="Calibri"/>
              </a:rPr>
              <a:t>STUDIO RICERCA-AZIONE</a:t>
            </a:r>
            <a:endParaRPr/>
          </a:p>
        </p:txBody>
      </p:sp>
      <p:sp>
        <p:nvSpPr>
          <p:cNvPr id="61" name="TextShape 2"/>
          <p:cNvSpPr txBox="1"/>
          <p:nvPr/>
        </p:nvSpPr>
        <p:spPr>
          <a:xfrm>
            <a:off x="457200" y="2493000"/>
            <a:ext cx="8229240" cy="367200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000">
                <a:solidFill>
                  <a:srgbClr val="0b5394"/>
                </a:solidFill>
                <a:latin typeface="Times New Roman"/>
              </a:rPr>
              <a:t> </a:t>
            </a:r>
            <a:r>
              <a:rPr b="1" lang="it-IT" sz="2000">
                <a:solidFill>
                  <a:srgbClr val="0b5394"/>
                </a:solidFill>
                <a:latin typeface="Times New Roman"/>
              </a:rPr>
              <a:t>STUDIO INTERVENTISTICO CON FARMACO </a:t>
            </a:r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000">
                <a:solidFill>
                  <a:srgbClr val="0b5394"/>
                </a:solidFill>
                <a:latin typeface="Times New Roman"/>
              </a:rPr>
              <a:t> </a:t>
            </a:r>
            <a:r>
              <a:rPr b="1" lang="it-IT" sz="2000">
                <a:solidFill>
                  <a:srgbClr val="0b5394"/>
                </a:solidFill>
                <a:latin typeface="Times New Roman"/>
              </a:rPr>
              <a:t>STEPPED WEDGE CLUSTER RANDOMIZED TRIAL (SW-CRT) 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b="1" i="1" lang="it-IT" sz="2000">
                <a:solidFill>
                  <a:srgbClr val="0b5394"/>
                </a:solidFill>
                <a:latin typeface="Times New Roman"/>
              </a:rPr>
              <a:t>PRESCRIZIONI FARMACOLOGICHE NEI PAZIENTI CON DIAGNOSI CON DISABILITÀ INTELLETTIVA E DELLO SPETTRO AUTISTICO NELLE STRUTTURE RESIDENZIALI E SEMIRESIDENZIALI ACCREDITATE DELLA USL DI BOLOGNA </a:t>
            </a:r>
            <a:endParaRPr/>
          </a:p>
          <a:p>
            <a:pPr>
              <a:buSzPct val="95000"/>
              <a:buFont typeface="Wingdings 2"/>
              <a:buChar char=""/>
            </a:pPr>
            <a:r>
              <a:rPr i="1" lang="it-IT" sz="2000">
                <a:solidFill>
                  <a:srgbClr val="0b5394"/>
                </a:solidFill>
                <a:latin typeface="Times New Roman"/>
              </a:rPr>
              <a:t>Responsabile scientifico dello studio </a:t>
            </a:r>
            <a:endParaRPr/>
          </a:p>
          <a:p>
            <a:pPr>
              <a:buSzPct val="95000"/>
              <a:buFont typeface="Wingdings 2"/>
              <a:buChar char=""/>
            </a:pPr>
            <a:r>
              <a:rPr b="1" lang="it-IT" sz="2000">
                <a:solidFill>
                  <a:srgbClr val="0b5394"/>
                </a:solidFill>
                <a:latin typeface="Times New Roman"/>
              </a:rPr>
              <a:t>Dr.ssa Rita Di Sarro </a:t>
            </a:r>
            <a:endParaRPr/>
          </a:p>
        </p:txBody>
      </p:sp>
      <p:sp>
        <p:nvSpPr>
          <p:cNvPr id="62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41B1E171-1101-4181-9191-E111A191619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609480" y="1176840"/>
            <a:ext cx="2212560" cy="1582200"/>
          </a:xfrm>
          <a:prstGeom prst="rect">
            <a:avLst/>
          </a:prstGeom>
        </p:spPr>
      </p:sp>
      <p:sp>
        <p:nvSpPr>
          <p:cNvPr id="64" name="TextShape 2"/>
          <p:cNvSpPr txBox="1"/>
          <p:nvPr/>
        </p:nvSpPr>
        <p:spPr>
          <a:xfrm>
            <a:off x="323640" y="2828880"/>
            <a:ext cx="2592000" cy="21790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5400">
                <a:solidFill>
                  <a:srgbClr val="0b5394"/>
                </a:solidFill>
                <a:latin typeface="Constantia"/>
              </a:rPr>
              <a:t>GRAZIE</a:t>
            </a:r>
            <a:endParaRPr/>
          </a:p>
        </p:txBody>
      </p:sp>
      <p:sp>
        <p:nvSpPr>
          <p:cNvPr id="65" name="TextShape 3"/>
          <p:cNvSpPr txBox="1"/>
          <p:nvPr/>
        </p:nvSpPr>
        <p:spPr>
          <a:xfrm>
            <a:off x="8077320" y="6356520"/>
            <a:ext cx="609120" cy="364680"/>
          </a:xfrm>
          <a:prstGeom prst="rect">
            <a:avLst/>
          </a:prstGeom>
        </p:spPr>
        <p:txBody>
          <a:bodyPr bIns="45000" lIns="90000" rIns="90000" tIns="45000"/>
          <a:p>
            <a:fld id="{61112171-4111-4121-A171-B19111A1A10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Shape 1"/>
          <p:cNvSpPr txBox="1"/>
          <p:nvPr/>
        </p:nvSpPr>
        <p:spPr>
          <a:xfrm>
            <a:off x="457200" y="836640"/>
            <a:ext cx="8229240" cy="1223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it-IT" sz="4000">
                <a:solidFill>
                  <a:srgbClr val="04617b"/>
                </a:solidFill>
                <a:latin typeface="Calibri"/>
              </a:rPr>
              <a:t>A) Deficit nella comunicazione e nell’interazione</a:t>
            </a:r>
            <a:endParaRPr/>
          </a:p>
        </p:txBody>
      </p:sp>
      <p:sp>
        <p:nvSpPr>
          <p:cNvPr id="30" name="TextShape 2"/>
          <p:cNvSpPr txBox="1"/>
          <p:nvPr/>
        </p:nvSpPr>
        <p:spPr>
          <a:xfrm>
            <a:off x="457200" y="2277000"/>
            <a:ext cx="8229240" cy="40474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95000"/>
              <a:buFont typeface="Wingdings 2"/>
              <a:buChar char=""/>
            </a:pPr>
            <a:r>
              <a:rPr b="1" lang="it-IT" sz="2600" u="sng">
                <a:solidFill>
                  <a:srgbClr val="03495c"/>
                </a:solidFill>
                <a:latin typeface="Constantia"/>
              </a:rPr>
              <a:t>Sistemi informativi</a:t>
            </a:r>
            <a:r>
              <a:rPr lang="it-IT" sz="2600">
                <a:solidFill>
                  <a:srgbClr val="03495c"/>
                </a:solidFill>
                <a:latin typeface="Constantia"/>
              </a:rPr>
              <a:t>: Elea, Serena, SIT, Garsia, Rete Sole, reti ospedaliere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b="1" lang="it-IT" sz="2600" u="sng">
                <a:solidFill>
                  <a:srgbClr val="03495c"/>
                </a:solidFill>
                <a:latin typeface="Constantia"/>
              </a:rPr>
              <a:t>Sistemi di riferimento</a:t>
            </a:r>
            <a:r>
              <a:rPr lang="it-IT" sz="2600">
                <a:solidFill>
                  <a:srgbClr val="03495c"/>
                </a:solidFill>
                <a:latin typeface="Constantia"/>
              </a:rPr>
              <a:t>: ICD9, ICD10, DSM5, ICF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b="1" lang="it-IT" sz="2600" u="sng">
                <a:solidFill>
                  <a:srgbClr val="03495c"/>
                </a:solidFill>
                <a:latin typeface="Constantia"/>
              </a:rPr>
              <a:t>Dipartimenti, Servizi</a:t>
            </a:r>
            <a:r>
              <a:rPr lang="it-IT" sz="2600">
                <a:solidFill>
                  <a:srgbClr val="03495c"/>
                </a:solidFill>
                <a:latin typeface="Constantia"/>
              </a:rPr>
              <a:t>: DSM, DASS, Comuni, Scuola, Privato Sociale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b="1" lang="it-IT" sz="2600" u="sng">
                <a:solidFill>
                  <a:srgbClr val="03495c"/>
                </a:solidFill>
                <a:latin typeface="Constantia"/>
              </a:rPr>
              <a:t>Strumenti</a:t>
            </a:r>
            <a:r>
              <a:rPr lang="it-IT" sz="2600">
                <a:solidFill>
                  <a:srgbClr val="03495c"/>
                </a:solidFill>
                <a:latin typeface="Constantia"/>
              </a:rPr>
              <a:t>: di valutazione,  di metodo, di intervento</a:t>
            </a:r>
            <a:endParaRPr/>
          </a:p>
          <a:p>
            <a:endParaRPr/>
          </a:p>
          <a:p>
            <a:endParaRPr/>
          </a:p>
        </p:txBody>
      </p:sp>
      <p:sp>
        <p:nvSpPr>
          <p:cNvPr id="31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71317101-0131-4171-B191-7151B121118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end="76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7"/>
                                        <p:tgtEl>
                                          <p:spTgt spid="30">
                                            <p:txEl>
                                              <p:pRg end="76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8"/>
                                        <p:tgtEl>
                                          <p:spTgt spid="30">
                                            <p:txEl>
                                              <p:pRg end="76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9"/>
                                        <p:tgtEl>
                                          <p:spTgt spid="30">
                                            <p:txEl>
                                              <p:pRg end="76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>
                      <p:stCondLst>
                        <p:cond delay="indefinite"/>
                      </p:stCondLst>
                      <p:childTnLst>
                        <p:par>
                          <p:cTn fill="hold" id="11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end="124" st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14"/>
                                        <p:tgtEl>
                                          <p:spTgt spid="30">
                                            <p:txEl>
                                              <p:pRg end="124" st="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15"/>
                                        <p:tgtEl>
                                          <p:spTgt spid="30">
                                            <p:txEl>
                                              <p:pRg end="124" st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16"/>
                                        <p:tgtEl>
                                          <p:spTgt spid="30">
                                            <p:txEl>
                                              <p:pRg end="124" st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>
                      <p:stCondLst>
                        <p:cond delay="indefinite"/>
                      </p:stCondLst>
                      <p:childTnLst>
                        <p:par>
                          <p:cTn fill="hold" id="18">
                            <p:stCondLst>
                              <p:cond delay="0"/>
                            </p:stCondLst>
                            <p:childTnLst>
                              <p:par>
                                <p:cTn fill="hold" id="19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end="191" st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1"/>
                                        <p:tgtEl>
                                          <p:spTgt spid="30">
                                            <p:txEl>
                                              <p:pRg end="191" st="1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2"/>
                                        <p:tgtEl>
                                          <p:spTgt spid="30">
                                            <p:txEl>
                                              <p:pRg end="191" st="1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3"/>
                                        <p:tgtEl>
                                          <p:spTgt spid="30">
                                            <p:txEl>
                                              <p:pRg end="191" st="1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>
                      <p:stCondLst>
                        <p:cond delay="indefinite"/>
                      </p:stCondLst>
                      <p:childTnLst>
                        <p:par>
                          <p:cTn fill="hold" id="25">
                            <p:stCondLst>
                              <p:cond delay="0"/>
                            </p:stCondLst>
                            <p:childTnLst>
                              <p:par>
                                <p:cTn fill="hold" id="26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end="245" st="1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8"/>
                                        <p:tgtEl>
                                          <p:spTgt spid="30">
                                            <p:txEl>
                                              <p:pRg end="245" st="19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9"/>
                                        <p:tgtEl>
                                          <p:spTgt spid="30">
                                            <p:txEl>
                                              <p:pRg end="245" st="19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30"/>
                                        <p:tgtEl>
                                          <p:spTgt spid="30">
                                            <p:txEl>
                                              <p:pRg end="245" st="19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Shape 1"/>
          <p:cNvSpPr txBox="1"/>
          <p:nvPr/>
        </p:nvSpPr>
        <p:spPr>
          <a:xfrm>
            <a:off x="457200" y="7048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it-IT" sz="4000">
                <a:solidFill>
                  <a:srgbClr val="04617b"/>
                </a:solidFill>
                <a:latin typeface="Calibri"/>
              </a:rPr>
              <a:t>B) Pattern di comportamento, interessi o attività ristretti e ripetitivi</a:t>
            </a:r>
            <a:endParaRPr/>
          </a:p>
        </p:txBody>
      </p:sp>
      <p:sp>
        <p:nvSpPr>
          <p:cNvPr id="33" name="TextShape 2"/>
          <p:cNvSpPr txBox="1"/>
          <p:nvPr/>
        </p:nvSpPr>
        <p:spPr>
          <a:xfrm>
            <a:off x="457200" y="2277000"/>
            <a:ext cx="8229240" cy="40474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95000"/>
              <a:buFont typeface="Wingdings 2"/>
              <a:buChar char=""/>
            </a:pPr>
            <a:r>
              <a:rPr b="1" lang="it-IT" sz="2600" u="sng">
                <a:solidFill>
                  <a:srgbClr val="03495c"/>
                </a:solidFill>
                <a:latin typeface="Constantia"/>
              </a:rPr>
              <a:t>Linguaggio</a:t>
            </a:r>
            <a:r>
              <a:rPr lang="it-IT" sz="2600">
                <a:solidFill>
                  <a:srgbClr val="03495c"/>
                </a:solidFill>
                <a:latin typeface="Constantia"/>
              </a:rPr>
              <a:t>: burocratico, eccessivamente tecnicistico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b="1" lang="it-IT" sz="2600" u="sng">
                <a:solidFill>
                  <a:srgbClr val="03495c"/>
                </a:solidFill>
                <a:latin typeface="Constantia"/>
              </a:rPr>
              <a:t>Resistenza al cambiamento</a:t>
            </a:r>
            <a:r>
              <a:rPr lang="it-IT" sz="2600">
                <a:solidFill>
                  <a:srgbClr val="03495c"/>
                </a:solidFill>
                <a:latin typeface="Constantia"/>
              </a:rPr>
              <a:t>: obsoleti modelli di diagnosi ed intervento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b="1" lang="it-IT" sz="2600" u="sng">
                <a:solidFill>
                  <a:srgbClr val="03495c"/>
                </a:solidFill>
                <a:latin typeface="Constantia"/>
              </a:rPr>
              <a:t>Interessi ristretti</a:t>
            </a:r>
            <a:r>
              <a:rPr lang="it-IT" sz="2600">
                <a:solidFill>
                  <a:srgbClr val="03495c"/>
                </a:solidFill>
                <a:latin typeface="Constantia"/>
              </a:rPr>
              <a:t>: budget, farmaci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418131C1-7111-41B1-B191-61710141617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timing>
    <p:tnLst>
      <p:par>
        <p:cTn dur="indefinite" id="31" nodeType="tmRoot" restart="never">
          <p:childTnLst>
            <p:seq>
              <p:cTn dur="indefinite" id="32" nodeType="mainSeq">
                <p:childTnLst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end="5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37"/>
                                        <p:tgtEl>
                                          <p:spTgt spid="33">
                                            <p:txEl>
                                              <p:pRg end="53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38"/>
                                        <p:tgtEl>
                                          <p:spTgt spid="33">
                                            <p:txEl>
                                              <p:pRg end="5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39"/>
                                        <p:tgtEl>
                                          <p:spTgt spid="33">
                                            <p:txEl>
                                              <p:pRg end="5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>
                      <p:stCondLst>
                        <p:cond delay="indefinite"/>
                      </p:stCondLst>
                      <p:childTnLst>
                        <p:par>
                          <p:cTn fill="hold" id="41">
                            <p:stCondLst>
                              <p:cond delay="0"/>
                            </p:stCondLst>
                            <p:childTnLst>
                              <p:par>
                                <p:cTn fill="hold" id="42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end="124" st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44"/>
                                        <p:tgtEl>
                                          <p:spTgt spid="33">
                                            <p:txEl>
                                              <p:pRg end="124" st="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45"/>
                                        <p:tgtEl>
                                          <p:spTgt spid="33">
                                            <p:txEl>
                                              <p:pRg end="124" st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46"/>
                                        <p:tgtEl>
                                          <p:spTgt spid="33">
                                            <p:txEl>
                                              <p:pRg end="124" st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>
                      <p:stCondLst>
                        <p:cond delay="indefinite"/>
                      </p:stCondLst>
                      <p:childTnLst>
                        <p:par>
                          <p:cTn fill="hold" id="48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end="162" st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51"/>
                                        <p:tgtEl>
                                          <p:spTgt spid="33">
                                            <p:txEl>
                                              <p:pRg end="162" st="1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52"/>
                                        <p:tgtEl>
                                          <p:spTgt spid="33">
                                            <p:txEl>
                                              <p:pRg end="162" st="1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53"/>
                                        <p:tgtEl>
                                          <p:spTgt spid="33">
                                            <p:txEl>
                                              <p:pRg end="162" st="1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Shape 1"/>
          <p:cNvSpPr txBox="1"/>
          <p:nvPr/>
        </p:nvSpPr>
        <p:spPr>
          <a:xfrm>
            <a:off x="457200" y="704880"/>
            <a:ext cx="8229240" cy="17877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4000">
                <a:solidFill>
                  <a:srgbClr val="04617b"/>
                </a:solidFill>
                <a:latin typeface="Calibri"/>
              </a:rPr>
              <a:t>C) I sintomi possono non manifestarsi finchè le esigenze non oltrepassano il limite di capacità</a:t>
            </a:r>
            <a:endParaRPr/>
          </a:p>
        </p:txBody>
      </p:sp>
      <p:sp>
        <p:nvSpPr>
          <p:cNvPr id="36" name="TextShape 2"/>
          <p:cNvSpPr txBox="1"/>
          <p:nvPr/>
        </p:nvSpPr>
        <p:spPr>
          <a:xfrm>
            <a:off x="467640" y="3141000"/>
            <a:ext cx="8229240" cy="324000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3495c"/>
                </a:solidFill>
                <a:latin typeface="Constantia"/>
              </a:rPr>
              <a:t>Raggiungimento della maggiore età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3495c"/>
                </a:solidFill>
                <a:latin typeface="Constantia"/>
              </a:rPr>
              <a:t>Termine del percorso scolastico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3495c"/>
                </a:solidFill>
                <a:latin typeface="Constantia"/>
              </a:rPr>
              <a:t>Invecchiamento  dei genitori</a:t>
            </a:r>
            <a:endParaRPr/>
          </a:p>
        </p:txBody>
      </p:sp>
      <p:sp>
        <p:nvSpPr>
          <p:cNvPr id="37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91615151-F171-4121-9141-71718151711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timing>
    <p:tnLst>
      <p:par>
        <p:cTn dur="indefinite" id="54" nodeType="tmRoot" restart="never">
          <p:childTnLst>
            <p:seq>
              <p:cTn dur="indefinite" id="55" nodeType="mainSeq">
                <p:childTnLst>
                  <p:par>
                    <p:cTn fill="hold" id="56">
                      <p:stCondLst>
                        <p:cond delay="indefinite"/>
                      </p:stCondLst>
                      <p:childTnLst>
                        <p:par>
                          <p:cTn fill="hold" id="57">
                            <p:stCondLst>
                              <p:cond delay="0"/>
                            </p:stCondLst>
                            <p:childTnLst>
                              <p:par>
                                <p:cTn fill="hold" id="58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end="3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60"/>
                                        <p:tgtEl>
                                          <p:spTgt spid="36">
                                            <p:txEl>
                                              <p:pRg end="34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61"/>
                                        <p:tgtEl>
                                          <p:spTgt spid="36">
                                            <p:txEl>
                                              <p:pRg end="3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62"/>
                                        <p:tgtEl>
                                          <p:spTgt spid="36">
                                            <p:txEl>
                                              <p:pRg end="3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>
                      <p:stCondLst>
                        <p:cond delay="indefinite"/>
                      </p:stCondLst>
                      <p:childTnLst>
                        <p:par>
                          <p:cTn fill="hold" id="64">
                            <p:stCondLst>
                              <p:cond delay="0"/>
                            </p:stCondLst>
                            <p:childTnLst>
                              <p:par>
                                <p:cTn fill="hold" id="65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end="67" st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67"/>
                                        <p:tgtEl>
                                          <p:spTgt spid="36">
                                            <p:txEl>
                                              <p:pRg end="67" st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68"/>
                                        <p:tgtEl>
                                          <p:spTgt spid="36">
                                            <p:txEl>
                                              <p:pRg end="67" st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69"/>
                                        <p:tgtEl>
                                          <p:spTgt spid="36">
                                            <p:txEl>
                                              <p:pRg end="67" st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0">
                      <p:stCondLst>
                        <p:cond delay="indefinite"/>
                      </p:stCondLst>
                      <p:childTnLst>
                        <p:par>
                          <p:cTn fill="hold" id="71">
                            <p:stCondLst>
                              <p:cond delay="0"/>
                            </p:stCondLst>
                            <p:childTnLst>
                              <p:par>
                                <p:cTn fill="hold" id="72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end="97" st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74"/>
                                        <p:tgtEl>
                                          <p:spTgt spid="36">
                                            <p:txEl>
                                              <p:pRg end="97" st="6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75"/>
                                        <p:tgtEl>
                                          <p:spTgt spid="36">
                                            <p:txEl>
                                              <p:pRg end="97" st="6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76"/>
                                        <p:tgtEl>
                                          <p:spTgt spid="36">
                                            <p:txEl>
                                              <p:pRg end="97" st="6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Shape 1"/>
          <p:cNvSpPr txBox="1"/>
          <p:nvPr/>
        </p:nvSpPr>
        <p:spPr>
          <a:xfrm>
            <a:off x="457200" y="7048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4000">
                <a:solidFill>
                  <a:srgbClr val="04617b"/>
                </a:solidFill>
                <a:latin typeface="Calibri"/>
              </a:rPr>
              <a:t>D) L’insieme dei sintomi compromette il funzionamento quotidiano</a:t>
            </a:r>
            <a:endParaRPr/>
          </a:p>
        </p:txBody>
      </p:sp>
      <p:sp>
        <p:nvSpPr>
          <p:cNvPr id="39" name="TextShape 2"/>
          <p:cNvSpPr txBox="1"/>
          <p:nvPr/>
        </p:nvSpPr>
        <p:spPr>
          <a:xfrm>
            <a:off x="457200" y="2637000"/>
            <a:ext cx="8229240" cy="368748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3495c"/>
                </a:solidFill>
                <a:latin typeface="Constantia"/>
              </a:rPr>
              <a:t>Comparsa di Comportamenti Problema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3495c"/>
                </a:solidFill>
                <a:latin typeface="Constantia"/>
              </a:rPr>
              <a:t>Istituzionalizzazioni precoci</a:t>
            </a:r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3495c"/>
                </a:solidFill>
                <a:latin typeface="Constantia"/>
              </a:rPr>
              <a:t>Uso improprio dei farmaci</a:t>
            </a:r>
            <a:endParaRPr/>
          </a:p>
        </p:txBody>
      </p:sp>
      <p:sp>
        <p:nvSpPr>
          <p:cNvPr id="40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61117111-E181-4141-A181-819191C1A17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timing>
    <p:tnLst>
      <p:par>
        <p:cTn dur="indefinite" id="77" nodeType="tmRoot" restart="never">
          <p:childTnLst>
            <p:seq>
              <p:cTn dur="indefinite" id="78" nodeType="mainSeq">
                <p:childTnLst>
                  <p:par>
                    <p:cTn fill="hold" id="79">
                      <p:stCondLst>
                        <p:cond delay="indefinite"/>
                      </p:stCondLst>
                      <p:childTnLst>
                        <p:par>
                          <p:cTn fill="hold" id="80">
                            <p:stCondLst>
                              <p:cond delay="0"/>
                            </p:stCondLst>
                            <p:childTnLst>
                              <p:par>
                                <p:cTn fill="hold" id="81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end="3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83"/>
                                        <p:tgtEl>
                                          <p:spTgt spid="39">
                                            <p:txEl>
                                              <p:pRg end="35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84"/>
                                        <p:tgtEl>
                                          <p:spTgt spid="39">
                                            <p:txEl>
                                              <p:pRg end="3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85"/>
                                        <p:tgtEl>
                                          <p:spTgt spid="39">
                                            <p:txEl>
                                              <p:pRg end="3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6">
                      <p:stCondLst>
                        <p:cond delay="indefinite"/>
                      </p:stCondLst>
                      <p:childTnLst>
                        <p:par>
                          <p:cTn fill="hold" id="87">
                            <p:stCondLst>
                              <p:cond delay="0"/>
                            </p:stCondLst>
                            <p:childTnLst>
                              <p:par>
                                <p:cTn fill="hold" id="88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end="66" st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90"/>
                                        <p:tgtEl>
                                          <p:spTgt spid="39">
                                            <p:txEl>
                                              <p:pRg end="66" st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91"/>
                                        <p:tgtEl>
                                          <p:spTgt spid="39">
                                            <p:txEl>
                                              <p:pRg end="66" st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92"/>
                                        <p:tgtEl>
                                          <p:spTgt spid="39">
                                            <p:txEl>
                                              <p:pRg end="66" st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3">
                      <p:stCondLst>
                        <p:cond delay="indefinite"/>
                      </p:stCondLst>
                      <p:childTnLst>
                        <p:par>
                          <p:cTn fill="hold" id="94">
                            <p:stCondLst>
                              <p:cond delay="0"/>
                            </p:stCondLst>
                            <p:childTnLst>
                              <p:par>
                                <p:cTn fill="hold" id="95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end="93" st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97"/>
                                        <p:tgtEl>
                                          <p:spTgt spid="39">
                                            <p:txEl>
                                              <p:pRg end="93" st="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98"/>
                                        <p:tgtEl>
                                          <p:spTgt spid="39">
                                            <p:txEl>
                                              <p:pRg end="93" st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99"/>
                                        <p:tgtEl>
                                          <p:spTgt spid="39">
                                            <p:txEl>
                                              <p:pRg end="93" st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it-IT" sz="5000">
                <a:solidFill>
                  <a:srgbClr val="04617b"/>
                </a:solidFill>
                <a:latin typeface="Calibri"/>
              </a:rPr>
              <a:t>A,B,C,D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457200" y="1920240"/>
            <a:ext cx="4038120" cy="443448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endParaRPr/>
          </a:p>
          <a:p>
            <a:endParaRPr/>
          </a:p>
          <a:p>
            <a:pPr>
              <a:buSzPct val="95000"/>
              <a:buFont typeface="Wingdings 2"/>
              <a:buChar char=""/>
            </a:pPr>
            <a:r>
              <a:rPr lang="it-IT" sz="2600">
                <a:solidFill>
                  <a:srgbClr val="03495c"/>
                </a:solidFill>
                <a:latin typeface="Constantia"/>
              </a:rPr>
              <a:t>Team Multidisciplinare</a:t>
            </a:r>
            <a:endParaRPr/>
          </a:p>
          <a:p>
            <a:endParaRPr/>
          </a:p>
        </p:txBody>
      </p:sp>
      <p:sp>
        <p:nvSpPr>
          <p:cNvPr id="43" name="TextShape 3"/>
          <p:cNvSpPr txBox="1"/>
          <p:nvPr/>
        </p:nvSpPr>
        <p:spPr>
          <a:xfrm>
            <a:off x="4648320" y="1920240"/>
            <a:ext cx="4038120" cy="4434480"/>
          </a:xfrm>
          <a:prstGeom prst="rect">
            <a:avLst/>
          </a:prstGeom>
        </p:spPr>
      </p:sp>
      <p:sp>
        <p:nvSpPr>
          <p:cNvPr id="44" name="TextShape 4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51415121-6171-4171-A161-D181719161D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  <p:pic>
        <p:nvPicPr>
          <p:cNvPr descr="" id="45" name="Segnaposto contenuto 3"/>
          <p:cNvPicPr/>
          <p:nvPr/>
        </p:nvPicPr>
        <p:blipFill>
          <a:blip r:embed="rId1"/>
          <a:stretch>
            <a:fillRect/>
          </a:stretch>
        </p:blipFill>
        <p:spPr>
          <a:xfrm>
            <a:off x="4572000" y="2061000"/>
            <a:ext cx="4104000" cy="3888000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457200" y="7048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it-IT" sz="4000">
                <a:solidFill>
                  <a:srgbClr val="04617b"/>
                </a:solidFill>
                <a:latin typeface="Calibri"/>
              </a:rPr>
              <a:t>PROGETTO INDIVIDUALIZZATO</a:t>
            </a:r>
            <a:endParaRPr/>
          </a:p>
        </p:txBody>
      </p:sp>
      <p:sp>
        <p:nvSpPr>
          <p:cNvPr id="47" name="TextShape 2"/>
          <p:cNvSpPr txBox="1"/>
          <p:nvPr/>
        </p:nvSpPr>
        <p:spPr>
          <a:xfrm>
            <a:off x="457200" y="1917000"/>
            <a:ext cx="8229240" cy="440748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Arial"/>
              <a:buChar char="•"/>
            </a:pPr>
            <a:r>
              <a:rPr lang="it-IT" sz="2400" u="sng">
                <a:solidFill>
                  <a:srgbClr val="112455"/>
                </a:solidFill>
                <a:latin typeface="Cooper Md BT"/>
              </a:rPr>
              <a:t>RIVALUTAZIONE ClINICA E FUNZIONALE A 16 anni e 18 anni</a:t>
            </a:r>
            <a:endParaRPr/>
          </a:p>
          <a:p>
            <a:pPr>
              <a:buFont typeface="Arial"/>
              <a:buChar char="•"/>
            </a:pPr>
            <a:r>
              <a:rPr lang="it-IT" sz="2400" u="sng">
                <a:solidFill>
                  <a:srgbClr val="112455"/>
                </a:solidFill>
                <a:latin typeface="Cooper Md BT"/>
              </a:rPr>
              <a:t>FOLLOW UP ANNUALE </a:t>
            </a:r>
            <a:endParaRPr/>
          </a:p>
          <a:p>
            <a:endParaRPr/>
          </a:p>
          <a:p>
            <a:pPr>
              <a:buFont typeface="Arial"/>
              <a:buChar char="•"/>
            </a:pPr>
            <a:r>
              <a:rPr lang="it-IT" sz="2400" u="sng">
                <a:solidFill>
                  <a:srgbClr val="112455"/>
                </a:solidFill>
                <a:latin typeface="Cooper Md BT"/>
              </a:rPr>
              <a:t>INSIEME CON</a:t>
            </a:r>
            <a:r>
              <a:rPr lang="it-IT" sz="2400">
                <a:solidFill>
                  <a:srgbClr val="112455"/>
                </a:solidFill>
                <a:latin typeface="Cooper Md BT"/>
              </a:rPr>
              <a:t>:</a:t>
            </a:r>
            <a:endParaRPr/>
          </a:p>
          <a:p>
            <a:pPr>
              <a:buFont typeface="Arial"/>
              <a:buChar char="•"/>
            </a:pPr>
            <a:r>
              <a:rPr lang="it-IT" sz="2400">
                <a:solidFill>
                  <a:srgbClr val="112455"/>
                </a:solidFill>
                <a:latin typeface="Cooper Md BT"/>
              </a:rPr>
              <a:t>-Famiglia</a:t>
            </a:r>
            <a:endParaRPr/>
          </a:p>
          <a:p>
            <a:pPr>
              <a:buFont typeface="Arial"/>
              <a:buChar char="•"/>
            </a:pPr>
            <a:r>
              <a:rPr lang="it-IT" sz="2400">
                <a:solidFill>
                  <a:srgbClr val="112455"/>
                </a:solidFill>
                <a:latin typeface="Cooper Md BT"/>
              </a:rPr>
              <a:t>-Scuola</a:t>
            </a:r>
            <a:endParaRPr/>
          </a:p>
          <a:p>
            <a:pPr>
              <a:buFont typeface="Arial"/>
              <a:buChar char="•"/>
            </a:pPr>
            <a:r>
              <a:rPr lang="it-IT" sz="2400">
                <a:solidFill>
                  <a:srgbClr val="112455"/>
                </a:solidFill>
                <a:latin typeface="Cooper Md BT"/>
              </a:rPr>
              <a:t>-Associazioni</a:t>
            </a:r>
            <a:endParaRPr/>
          </a:p>
          <a:p>
            <a:pPr>
              <a:buFont typeface="Arial"/>
              <a:buChar char="•"/>
            </a:pPr>
            <a:r>
              <a:rPr lang="it-IT" sz="2400">
                <a:solidFill>
                  <a:srgbClr val="112455"/>
                </a:solidFill>
                <a:latin typeface="Cooper Md BT"/>
              </a:rPr>
              <a:t>-Centri Semi-Residenziali e Residenziali</a:t>
            </a:r>
            <a:endParaRPr/>
          </a:p>
          <a:p>
            <a:pPr>
              <a:buFont typeface="Arial"/>
              <a:buChar char="•"/>
            </a:pPr>
            <a:r>
              <a:rPr lang="it-IT" sz="2400">
                <a:solidFill>
                  <a:srgbClr val="112455"/>
                </a:solidFill>
                <a:latin typeface="Cooper Md BT"/>
              </a:rPr>
              <a:t>-Area Lavoro</a:t>
            </a:r>
            <a:endParaRPr/>
          </a:p>
          <a:p>
            <a:endParaRPr/>
          </a:p>
        </p:txBody>
      </p:sp>
      <p:sp>
        <p:nvSpPr>
          <p:cNvPr id="48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4171C1B1-3161-41C1-B161-412181A1B1F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timing>
    <p:tnLst>
      <p:par>
        <p:cTn dur="indefinite" id="100" nodeType="tmRoot" restart="never">
          <p:childTnLst>
            <p:seq>
              <p:cTn dur="indefinite" id="101" nodeType="mainSeq">
                <p:childTnLst>
                  <p:par>
                    <p:cTn fill="hold" id="102">
                      <p:stCondLst>
                        <p:cond delay="indefinite"/>
                      </p:stCondLst>
                      <p:childTnLst>
                        <p:par>
                          <p:cTn fill="hold" id="103">
                            <p:stCondLst>
                              <p:cond delay="0"/>
                            </p:stCondLst>
                            <p:childTnLst>
                              <p:par>
                                <p:cTn fill="hold" id="104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5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06"/>
                                        <p:tgtEl>
                                          <p:spTgt spid="47">
                                            <p:txEl>
                                              <p:pRg end="5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07"/>
                                        <p:tgtEl>
                                          <p:spTgt spid="47">
                                            <p:txEl>
                                              <p:pRg end="5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8">
                      <p:stCondLst>
                        <p:cond delay="indefinite"/>
                      </p:stCondLst>
                      <p:childTnLst>
                        <p:par>
                          <p:cTn fill="hold" id="109">
                            <p:stCondLst>
                              <p:cond delay="0"/>
                            </p:stCondLst>
                            <p:childTnLst>
                              <p:par>
                                <p:cTn fill="hold" id="11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74" st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12"/>
                                        <p:tgtEl>
                                          <p:spTgt spid="47">
                                            <p:txEl>
                                              <p:pRg end="74" st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13"/>
                                        <p:tgtEl>
                                          <p:spTgt spid="47">
                                            <p:txEl>
                                              <p:pRg end="74" st="5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4">
                      <p:stCondLst>
                        <p:cond delay="indefinite"/>
                      </p:stCondLst>
                      <p:childTnLst>
                        <p:par>
                          <p:cTn fill="hold" id="115">
                            <p:stCondLst>
                              <p:cond delay="0"/>
                            </p:stCondLst>
                            <p:childTnLst>
                              <p:par>
                                <p:cTn fill="hold" id="11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88" st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18"/>
                                        <p:tgtEl>
                                          <p:spTgt spid="47">
                                            <p:txEl>
                                              <p:pRg end="88" st="7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19"/>
                                        <p:tgtEl>
                                          <p:spTgt spid="47">
                                            <p:txEl>
                                              <p:pRg end="88" st="7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20">
                      <p:stCondLst>
                        <p:cond delay="indefinite"/>
                      </p:stCondLst>
                      <p:childTnLst>
                        <p:par>
                          <p:cTn fill="hold" id="121">
                            <p:stCondLst>
                              <p:cond delay="0"/>
                            </p:stCondLst>
                            <p:childTnLst>
                              <p:par>
                                <p:cTn fill="hold" id="12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98" st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24"/>
                                        <p:tgtEl>
                                          <p:spTgt spid="47">
                                            <p:txEl>
                                              <p:pRg end="98" st="8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25"/>
                                        <p:tgtEl>
                                          <p:spTgt spid="47">
                                            <p:txEl>
                                              <p:pRg end="98" st="8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26">
                      <p:stCondLst>
                        <p:cond delay="indefinite"/>
                      </p:stCondLst>
                      <p:childTnLst>
                        <p:par>
                          <p:cTn fill="hold" id="127">
                            <p:stCondLst>
                              <p:cond delay="0"/>
                            </p:stCondLst>
                            <p:childTnLst>
                              <p:par>
                                <p:cTn fill="hold" id="128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106" st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30"/>
                                        <p:tgtEl>
                                          <p:spTgt spid="47">
                                            <p:txEl>
                                              <p:pRg end="106" st="9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31"/>
                                        <p:tgtEl>
                                          <p:spTgt spid="47">
                                            <p:txEl>
                                              <p:pRg end="106" st="9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2">
                      <p:stCondLst>
                        <p:cond delay="indefinite"/>
                      </p:stCondLst>
                      <p:childTnLst>
                        <p:par>
                          <p:cTn fill="hold" id="133">
                            <p:stCondLst>
                              <p:cond delay="0"/>
                            </p:stCondLst>
                            <p:childTnLst>
                              <p:par>
                                <p:cTn fill="hold" id="134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120" st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36"/>
                                        <p:tgtEl>
                                          <p:spTgt spid="47">
                                            <p:txEl>
                                              <p:pRg end="120" st="10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37"/>
                                        <p:tgtEl>
                                          <p:spTgt spid="47">
                                            <p:txEl>
                                              <p:pRg end="120" st="10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8">
                      <p:stCondLst>
                        <p:cond delay="indefinite"/>
                      </p:stCondLst>
                      <p:childTnLst>
                        <p:par>
                          <p:cTn fill="hold" id="139">
                            <p:stCondLst>
                              <p:cond delay="0"/>
                            </p:stCondLst>
                            <p:childTnLst>
                              <p:par>
                                <p:cTn fill="hold" id="14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161" st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42"/>
                                        <p:tgtEl>
                                          <p:spTgt spid="47">
                                            <p:txEl>
                                              <p:pRg end="161" st="1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43"/>
                                        <p:tgtEl>
                                          <p:spTgt spid="47">
                                            <p:txEl>
                                              <p:pRg end="161" st="1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4">
                      <p:stCondLst>
                        <p:cond delay="indefinite"/>
                      </p:stCondLst>
                      <p:childTnLst>
                        <p:par>
                          <p:cTn fill="hold" id="145">
                            <p:stCondLst>
                              <p:cond delay="0"/>
                            </p:stCondLst>
                            <p:childTnLst>
                              <p:par>
                                <p:cTn fill="hold" id="14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174" st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48"/>
                                        <p:tgtEl>
                                          <p:spTgt spid="47">
                                            <p:txEl>
                                              <p:pRg end="174" st="1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49"/>
                                        <p:tgtEl>
                                          <p:spTgt spid="47">
                                            <p:txEl>
                                              <p:pRg end="174" st="1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457200" y="704880"/>
            <a:ext cx="8229240" cy="275400"/>
          </a:xfrm>
          <a:prstGeom prst="rect">
            <a:avLst/>
          </a:prstGeom>
        </p:spPr>
      </p:sp>
      <p:sp>
        <p:nvSpPr>
          <p:cNvPr id="50" name="TextShape 2"/>
          <p:cNvSpPr txBox="1"/>
          <p:nvPr/>
        </p:nvSpPr>
        <p:spPr>
          <a:xfrm>
            <a:off x="457200" y="1935000"/>
            <a:ext cx="8229240" cy="4389120"/>
          </a:xfrm>
          <a:prstGeom prst="rect">
            <a:avLst/>
          </a:prstGeom>
        </p:spPr>
      </p:sp>
      <p:sp>
        <p:nvSpPr>
          <p:cNvPr id="51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61A1E1E1-31D1-41B1-A181-31C141D1F1D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  <p:pic>
        <p:nvPicPr>
          <p:cNvPr descr="" id="52" name="Segnaposto contenuto 3"/>
          <p:cNvPicPr/>
          <p:nvPr/>
        </p:nvPicPr>
        <p:blipFill>
          <a:blip r:embed="rId1"/>
          <a:stretch>
            <a:fillRect/>
          </a:stretch>
        </p:blipFill>
        <p:spPr>
          <a:xfrm>
            <a:off x="360000" y="1440000"/>
            <a:ext cx="8460000" cy="4680000"/>
          </a:xfrm>
          <a:prstGeom prst="rect">
            <a:avLst/>
          </a:prstGeom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it-IT" sz="4000">
                <a:solidFill>
                  <a:srgbClr val="04617b"/>
                </a:solidFill>
                <a:latin typeface="Calibri"/>
              </a:rPr>
              <a:t>VALUTAZIONE COGNITIVA</a:t>
            </a:r>
            <a:endParaRPr/>
          </a:p>
        </p:txBody>
      </p:sp>
      <p:sp>
        <p:nvSpPr>
          <p:cNvPr id="54" name="TextShape 2"/>
          <p:cNvSpPr txBox="1"/>
          <p:nvPr/>
        </p:nvSpPr>
        <p:spPr>
          <a:xfrm>
            <a:off x="457200" y="1920240"/>
            <a:ext cx="4038120" cy="443448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buFont typeface="Arial"/>
              <a:buChar char="•"/>
            </a:pPr>
            <a:r>
              <a:rPr lang="it-IT">
                <a:solidFill>
                  <a:srgbClr val="112455"/>
                </a:solidFill>
                <a:latin typeface="Cooper Md BT"/>
              </a:rPr>
              <a:t>L’esame delle funzioni attentive ha mostrato la presenza di deficit a carico della capacità di switching ( cioè di alternanza di stimoli) ed una ridotta capacità di attenzione selettiva.</a:t>
            </a:r>
            <a:endParaRPr/>
          </a:p>
          <a:p>
            <a:endParaRPr/>
          </a:p>
          <a:p>
            <a:pPr algn="just">
              <a:buFont typeface="Arial"/>
              <a:buChar char="•"/>
            </a:pPr>
            <a:r>
              <a:rPr lang="it-IT">
                <a:solidFill>
                  <a:srgbClr val="112455"/>
                </a:solidFill>
                <a:latin typeface="Cooper Md BT"/>
              </a:rPr>
              <a:t>Sono presenti deficit delle prassie. </a:t>
            </a:r>
            <a:endParaRPr/>
          </a:p>
          <a:p>
            <a:endParaRPr/>
          </a:p>
        </p:txBody>
      </p:sp>
      <p:sp>
        <p:nvSpPr>
          <p:cNvPr id="55" name="TextShape 3"/>
          <p:cNvSpPr txBox="1"/>
          <p:nvPr/>
        </p:nvSpPr>
        <p:spPr>
          <a:xfrm>
            <a:off x="4648320" y="1920240"/>
            <a:ext cx="4038120" cy="443448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buFont typeface="Arial"/>
              <a:buChar char="•"/>
            </a:pPr>
            <a:r>
              <a:rPr lang="it-IT" sz="1500">
                <a:solidFill>
                  <a:srgbClr val="112455"/>
                </a:solidFill>
                <a:latin typeface="Cooper Md BT"/>
              </a:rPr>
              <a:t>Sono preferibili singole attività e non troppo prolungate; in caso di doppio compito, almeno uno dei 2 dovrebbe essere stabilmente già acquisito e dunque necessitare di poche risorse attentive.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pPr algn="just">
              <a:buFont typeface="Arial"/>
              <a:buChar char="•"/>
            </a:pPr>
            <a:r>
              <a:rPr lang="it-IT" sz="1500">
                <a:solidFill>
                  <a:srgbClr val="112455"/>
                </a:solidFill>
                <a:latin typeface="Cooper Md BT"/>
              </a:rPr>
              <a:t>Le prassie rappresentano la capacità di compiere correttamente gesti coordinati e diretti ad un fine: in caso di azioni lunghe e complesse, soprattutto se nuove, le azioni dovranno essere scomposte in segmenti semplici da apprendere in sequenza.</a:t>
            </a:r>
            <a:endParaRPr/>
          </a:p>
          <a:p>
            <a:endParaRPr/>
          </a:p>
        </p:txBody>
      </p:sp>
      <p:sp>
        <p:nvSpPr>
          <p:cNvPr id="56" name="TextShape 4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bIns="45000" lIns="90000" rIns="90000" tIns="45000"/>
          <a:p>
            <a:fld id="{11C1E1C1-4191-4121-8111-0161E1F1B181}" type="slidenum">
              <a:rPr lang="it-IT" sz="1200">
                <a:solidFill>
                  <a:srgbClr val="035c75"/>
                </a:solidFill>
                <a:latin typeface="Constantia"/>
              </a:rPr>
              <a:t>&lt;numero&gt;</a:t>
            </a:fld>
            <a:endParaRPr/>
          </a:p>
        </p:txBody>
      </p:sp>
    </p:spTree>
  </p:cSld>
  <p:timing>
    <p:tnLst>
      <p:par>
        <p:cTn dur="indefinite" id="150" nodeType="tmRoot" restart="never">
          <p:childTnLst>
            <p:seq>
              <p:cTn dur="indefinite" id="151" nodeType="mainSeq">
                <p:childTnLst>
                  <p:par>
                    <p:cTn fill="hold" id="152">
                      <p:stCondLst>
                        <p:cond delay="indefinite"/>
                      </p:stCondLst>
                      <p:childTnLst>
                        <p:par>
                          <p:cTn fill="hold" id="153">
                            <p:stCondLst>
                              <p:cond delay="0"/>
                            </p:stCondLst>
                            <p:childTnLst>
                              <p:par>
                                <p:cTn fill="hold" id="154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end="19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56"/>
                                        <p:tgtEl>
                                          <p:spTgt spid="55">
                                            <p:txEl>
                                              <p:pRg end="19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57"/>
                                        <p:tgtEl>
                                          <p:spTgt spid="55">
                                            <p:txEl>
                                              <p:pRg end="19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8">
                      <p:stCondLst>
                        <p:cond delay="indefinite"/>
                      </p:stCondLst>
                      <p:childTnLst>
                        <p:par>
                          <p:cTn fill="hold" id="159">
                            <p:stCondLst>
                              <p:cond delay="0"/>
                            </p:stCondLst>
                            <p:childTnLst>
                              <p:par>
                                <p:cTn fill="hold" id="16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end="443" st="1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162"/>
                                        <p:tgtEl>
                                          <p:spTgt spid="55">
                                            <p:txEl>
                                              <p:pRg end="443" st="19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163"/>
                                        <p:tgtEl>
                                          <p:spTgt spid="55">
                                            <p:txEl>
                                              <p:pRg end="443" st="19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