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6" r:id="rId3"/>
    <p:sldMasterId id="2147483699" r:id="rId4"/>
    <p:sldMasterId id="2147483712" r:id="rId5"/>
    <p:sldMasterId id="2147483764" r:id="rId6"/>
  </p:sldMasterIdLst>
  <p:notesMasterIdLst>
    <p:notesMasterId r:id="rId44"/>
  </p:notesMasterIdLst>
  <p:sldIdLst>
    <p:sldId id="256" r:id="rId7"/>
    <p:sldId id="314" r:id="rId8"/>
    <p:sldId id="259" r:id="rId9"/>
    <p:sldId id="260" r:id="rId10"/>
    <p:sldId id="267" r:id="rId11"/>
    <p:sldId id="262" r:id="rId12"/>
    <p:sldId id="263" r:id="rId13"/>
    <p:sldId id="349" r:id="rId14"/>
    <p:sldId id="319" r:id="rId15"/>
    <p:sldId id="325" r:id="rId16"/>
    <p:sldId id="371" r:id="rId17"/>
    <p:sldId id="348" r:id="rId18"/>
    <p:sldId id="281" r:id="rId19"/>
    <p:sldId id="368" r:id="rId20"/>
    <p:sldId id="313" r:id="rId21"/>
    <p:sldId id="355" r:id="rId22"/>
    <p:sldId id="350" r:id="rId23"/>
    <p:sldId id="352" r:id="rId24"/>
    <p:sldId id="353" r:id="rId25"/>
    <p:sldId id="282" r:id="rId26"/>
    <p:sldId id="328" r:id="rId27"/>
    <p:sldId id="334" r:id="rId28"/>
    <p:sldId id="377" r:id="rId29"/>
    <p:sldId id="379" r:id="rId30"/>
    <p:sldId id="373" r:id="rId31"/>
    <p:sldId id="356" r:id="rId32"/>
    <p:sldId id="357" r:id="rId33"/>
    <p:sldId id="340" r:id="rId34"/>
    <p:sldId id="366" r:id="rId35"/>
    <p:sldId id="341" r:id="rId36"/>
    <p:sldId id="342" r:id="rId37"/>
    <p:sldId id="343" r:id="rId38"/>
    <p:sldId id="346" r:id="rId39"/>
    <p:sldId id="303" r:id="rId40"/>
    <p:sldId id="381" r:id="rId41"/>
    <p:sldId id="382" r:id="rId42"/>
    <p:sldId id="383" r:id="rId4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254" autoAdjust="0"/>
    <p:restoredTop sz="94660"/>
  </p:normalViewPr>
  <p:slideViewPr>
    <p:cSldViewPr>
      <p:cViewPr>
        <p:scale>
          <a:sx n="93" d="100"/>
          <a:sy n="93" d="100"/>
        </p:scale>
        <p:origin x="660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35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E1EA1-B711-4CBD-A3C1-0BB10F860FA8}" type="datetimeFigureOut">
              <a:rPr lang="it-IT" smtClean="0"/>
              <a:pPr/>
              <a:t>11/06/2015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A96CD-0153-4B62-9478-822681F803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22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DBD411-A3EF-4D5F-B4F5-29A2EA2408AC}" type="slidenum">
              <a:rPr lang="it-IT" altLang="it-IT" sz="1200">
                <a:solidFill>
                  <a:prstClr val="black"/>
                </a:solidFill>
              </a:rPr>
              <a:pPr eaLnBrk="1" hangingPunct="1"/>
              <a:t>3</a:t>
            </a:fld>
            <a:endParaRPr lang="it-IT" altLang="it-IT" sz="1200">
              <a:solidFill>
                <a:prstClr val="black"/>
              </a:solidFill>
            </a:endParaRPr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884613" y="8684826"/>
            <a:ext cx="2971800" cy="45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E6BDC12-A3DD-4F45-89DE-9EEC55360D92}" type="slidenum">
              <a:rPr lang="it-IT" altLang="it-IT" sz="1200" smtClean="0">
                <a:solidFill>
                  <a:prstClr val="black"/>
                </a:solidFill>
                <a:latin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 altLang="it-IT" sz="120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73588" cy="3429000"/>
          </a:xfrm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145"/>
            <a:ext cx="5014913" cy="410332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673753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C4712C-2133-451D-A004-F0581BCEE2F4}" type="slidenum">
              <a:rPr lang="it-IT"/>
              <a:pPr/>
              <a:t>33</a:t>
            </a:fld>
            <a:endParaRPr lang="it-IT"/>
          </a:p>
        </p:txBody>
      </p:sp>
      <p:sp>
        <p:nvSpPr>
          <p:cNvPr id="1310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839"/>
            <a:ext cx="5484813" cy="41142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57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86EE1E-689D-4BCF-A8FF-8C173FE561E8}" type="slidenum">
              <a:rPr lang="it-IT" altLang="it-IT" sz="1200">
                <a:solidFill>
                  <a:prstClr val="black"/>
                </a:solidFill>
              </a:rPr>
              <a:pPr eaLnBrk="1" hangingPunct="1"/>
              <a:t>4</a:t>
            </a:fld>
            <a:endParaRPr lang="it-IT" altLang="it-IT" sz="1200">
              <a:solidFill>
                <a:prstClr val="black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2625"/>
            <a:ext cx="4570412" cy="3427413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145"/>
            <a:ext cx="5014913" cy="410332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22954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9F43442-B849-488A-BB89-F5F4C60E022E}" type="slidenum">
              <a:rPr lang="it-IT" altLang="it-IT" sz="1200"/>
              <a:pPr/>
              <a:t>10</a:t>
            </a:fld>
            <a:endParaRPr lang="it-IT" altLang="it-IT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4598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14A762-4533-41F4-8D9B-67674942A90C}" type="slidenum">
              <a:rPr lang="it-IT"/>
              <a:pPr/>
              <a:t>26</a:t>
            </a:fld>
            <a:endParaRPr lang="it-IT"/>
          </a:p>
        </p:txBody>
      </p:sp>
      <p:sp>
        <p:nvSpPr>
          <p:cNvPr id="1024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839"/>
            <a:ext cx="5484813" cy="41142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102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052B28-4DC3-4B20-85F5-3C50C939F3BF}" type="slidenum">
              <a:rPr lang="it-IT"/>
              <a:pPr/>
              <a:t>27</a:t>
            </a:fld>
            <a:endParaRPr lang="it-IT"/>
          </a:p>
        </p:txBody>
      </p:sp>
      <p:sp>
        <p:nvSpPr>
          <p:cNvPr id="1034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839"/>
            <a:ext cx="5484813" cy="41142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3665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E92D9A-E7C3-47ED-AD1C-E5D293227B9F}" type="slidenum">
              <a:rPr lang="it-IT"/>
              <a:pPr/>
              <a:t>28</a:t>
            </a:fld>
            <a:endParaRPr lang="it-IT"/>
          </a:p>
        </p:txBody>
      </p:sp>
      <p:sp>
        <p:nvSpPr>
          <p:cNvPr id="1003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685947"/>
            <a:ext cx="4964112" cy="34297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839"/>
            <a:ext cx="5484813" cy="41142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339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216BB8-3907-4A55-B72F-98915E2E0B2D}" type="slidenum">
              <a:rPr lang="it-IT"/>
              <a:pPr/>
              <a:t>30</a:t>
            </a:fld>
            <a:endParaRPr lang="it-IT"/>
          </a:p>
        </p:txBody>
      </p:sp>
      <p:sp>
        <p:nvSpPr>
          <p:cNvPr id="1259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685947"/>
            <a:ext cx="4964112" cy="34297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839"/>
            <a:ext cx="5484813" cy="41142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676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0D2C21-1044-480A-B12E-E7011CC6642E}" type="slidenum">
              <a:rPr lang="it-IT"/>
              <a:pPr/>
              <a:t>31</a:t>
            </a:fld>
            <a:endParaRPr lang="it-IT"/>
          </a:p>
        </p:txBody>
      </p:sp>
      <p:sp>
        <p:nvSpPr>
          <p:cNvPr id="1269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685947"/>
            <a:ext cx="4964112" cy="34297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69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839"/>
            <a:ext cx="5484813" cy="41142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194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55BC1F-F5FB-4922-88E6-878489D80E22}" type="slidenum">
              <a:rPr lang="it-IT"/>
              <a:pPr/>
              <a:t>32</a:t>
            </a:fld>
            <a:endParaRPr lang="it-IT"/>
          </a:p>
        </p:txBody>
      </p:sp>
      <p:sp>
        <p:nvSpPr>
          <p:cNvPr id="1280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685947"/>
            <a:ext cx="4964112" cy="34297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839"/>
            <a:ext cx="5484813" cy="41142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59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743D8-7CE2-436C-9580-43F2F48647F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15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D0A1A-C11F-462E-99FF-966BDD680BE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37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217F1-CF7E-4F8C-8045-C5947641164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50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1C052-A193-4510-A01E-82FE03F1652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85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0027E-E8D8-4D45-B6F7-1A1A70A2F8F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843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3C067-06AD-43A8-BBA0-DD8786DD8F7F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84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22631-75CC-4435-981F-230A9535FD1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30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3FF2A-AF32-42DA-BB30-22FC7CAC20E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2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86D0C-968D-4B64-B12A-A0C62F9ADF5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82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2CFD2-53CF-4323-ABFB-E5DEC13F263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5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DB667-17C6-40CC-9581-7F7830C2AF2F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98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8E5C-00BF-4D55-AA35-472E49D4C2CA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7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743D8-7CE2-436C-9580-43F2F48647F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88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D0A1A-C11F-462E-99FF-966BDD680BE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89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217F1-CF7E-4F8C-8045-C5947641164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24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1C052-A193-4510-A01E-82FE03F1652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75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0027E-E8D8-4D45-B6F7-1A1A70A2F8F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18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3C067-06AD-43A8-BBA0-DD8786DD8F7F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4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22631-75CC-4435-981F-230A9535FD1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00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3FF2A-AF32-42DA-BB30-22FC7CAC20E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00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86D0C-968D-4B64-B12A-A0C62F9ADF5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7805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2CFD2-53CF-4323-ABFB-E5DEC13F263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11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DB667-17C6-40CC-9581-7F7830C2AF2F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12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8E5C-00BF-4D55-AA35-472E49D4C2CA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142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743D8-7CE2-436C-9580-43F2F48647F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93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D0A1A-C11F-462E-99FF-966BDD680BE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678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217F1-CF7E-4F8C-8045-C5947641164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49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1C052-A193-4510-A01E-82FE03F1652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3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0027E-E8D8-4D45-B6F7-1A1A70A2F8F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545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3C067-06AD-43A8-BBA0-DD8786DD8F7F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10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22631-75CC-4435-981F-230A9535FD1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831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3FF2A-AF32-42DA-BB30-22FC7CAC20E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5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86D0C-968D-4B64-B12A-A0C62F9ADF5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743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2CFD2-53CF-4323-ABFB-E5DEC13F263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413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DB667-17C6-40CC-9581-7F7830C2AF2F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5182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8E5C-00BF-4D55-AA35-472E49D4C2CA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691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2425" cy="473075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fld id="{A0FFEDBA-0571-4146-966F-CF408D58E55D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5247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743D8-7CE2-436C-9580-43F2F48647F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9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11/06/2015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D0A1A-C11F-462E-99FF-966BDD680BE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519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217F1-CF7E-4F8C-8045-C5947641164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216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1C052-A193-4510-A01E-82FE03F1652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086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0027E-E8D8-4D45-B6F7-1A1A70A2F8F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566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3C067-06AD-43A8-BBA0-DD8786DD8F7F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2923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22631-75CC-4435-981F-230A9535FD1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039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3FF2A-AF32-42DA-BB30-22FC7CAC20E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387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86D0C-968D-4B64-B12A-A0C62F9ADF5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59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2CFD2-53CF-4323-ABFB-E5DEC13F263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287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DB667-17C6-40CC-9581-7F7830C2AF2F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7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11/06/2015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8E5C-00BF-4D55-AA35-472E49D4C2CA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620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743D8-7CE2-436C-9580-43F2F48647F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040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D0A1A-C11F-462E-99FF-966BDD680BE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854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217F1-CF7E-4F8C-8045-C5947641164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849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1C052-A193-4510-A01E-82FE03F1652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515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0027E-E8D8-4D45-B6F7-1A1A70A2F8F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368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3C067-06AD-43A8-BBA0-DD8786DD8F7F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048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22631-75CC-4435-981F-230A9535FD1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303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3FF2A-AF32-42DA-BB30-22FC7CAC20E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280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86D0C-968D-4B64-B12A-A0C62F9ADF5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5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11/06/2015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2CFD2-53CF-4323-ABFB-E5DEC13F263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222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DB667-17C6-40CC-9581-7F7830C2AF2F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488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8E5C-00BF-4D55-AA35-472E49D4C2CA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54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11/06/2015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7C3190-2067-435E-BAAE-95C969CCAC22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8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7C3190-2067-435E-BAAE-95C969CCAC22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8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7C3190-2067-435E-BAAE-95C969CCAC22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6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7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7C3190-2067-435E-BAAE-95C969CCAC22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3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7C3190-2067-435E-BAAE-95C969CCAC22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1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Foglio_di_lavoro_di_Microsoft_Excel_97-20031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496944" cy="3384376"/>
          </a:xfrm>
        </p:spPr>
        <p:txBody>
          <a:bodyPr>
            <a:normAutofit/>
          </a:bodyPr>
          <a:lstStyle/>
          <a:p>
            <a:r>
              <a:rPr lang="it-IT" altLang="it-IT" sz="2400" b="1" dirty="0">
                <a:solidFill>
                  <a:srgbClr val="FF0000"/>
                </a:solidFill>
              </a:rPr>
              <a:t> LIONS -    Ufficio Scolastico Regionale -  ANGSA Bologna</a:t>
            </a:r>
            <a:br>
              <a:rPr lang="it-IT" altLang="it-IT" sz="2400" b="1" dirty="0">
                <a:solidFill>
                  <a:srgbClr val="FF0000"/>
                </a:solidFill>
              </a:rPr>
            </a:br>
            <a:r>
              <a:rPr lang="it-IT" sz="2400" dirty="0" smtClean="0">
                <a:latin typeface="Arial"/>
              </a:rPr>
              <a:t/>
            </a:r>
            <a:br>
              <a:rPr lang="it-IT" sz="2400" dirty="0" smtClean="0">
                <a:latin typeface="Arial"/>
              </a:rPr>
            </a:br>
            <a:r>
              <a:rPr lang="it-IT" sz="2400" dirty="0" err="1" smtClean="0">
                <a:latin typeface="Arial"/>
              </a:rPr>
              <a:t>Bologna</a:t>
            </a:r>
            <a:r>
              <a:rPr lang="it-IT" sz="2400" dirty="0" smtClean="0">
                <a:latin typeface="Arial"/>
              </a:rPr>
              <a:t>, 18 aprile 2015 </a:t>
            </a:r>
            <a:br>
              <a:rPr lang="it-IT" sz="2400" dirty="0" smtClean="0">
                <a:latin typeface="Arial"/>
              </a:rPr>
            </a:br>
            <a:r>
              <a:rPr lang="it-IT" sz="2400" dirty="0" smtClean="0">
                <a:latin typeface="Arial"/>
              </a:rPr>
              <a:t/>
            </a:r>
            <a:br>
              <a:rPr lang="it-IT" sz="2400" dirty="0" smtClean="0">
                <a:latin typeface="Arial"/>
              </a:rPr>
            </a:br>
            <a:r>
              <a:rPr lang="it-IT" sz="32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Una diagnosi precoce per un intervento precoce</a:t>
            </a:r>
            <a:endParaRPr lang="it-IT" sz="3200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3789040"/>
            <a:ext cx="8496944" cy="2904728"/>
          </a:xfrm>
        </p:spPr>
        <p:txBody>
          <a:bodyPr>
            <a:normAutofit fontScale="47500" lnSpcReduction="20000"/>
          </a:bodyPr>
          <a:lstStyle/>
          <a:p>
            <a:r>
              <a:rPr lang="it-IT" sz="3800" i="1" dirty="0" smtClean="0">
                <a:solidFill>
                  <a:srgbClr val="FF0000"/>
                </a:solidFill>
              </a:rPr>
              <a:t>                                                                     </a:t>
            </a:r>
            <a:r>
              <a:rPr lang="it-IT" sz="4200" b="1" i="1" dirty="0" smtClean="0">
                <a:solidFill>
                  <a:srgbClr val="FF0000"/>
                </a:solidFill>
              </a:rPr>
              <a:t>Paola Visconti</a:t>
            </a:r>
          </a:p>
          <a:p>
            <a:r>
              <a:rPr lang="it-IT" sz="3800" b="1" dirty="0" smtClean="0">
                <a:solidFill>
                  <a:schemeClr val="tx1"/>
                </a:solidFill>
              </a:rPr>
              <a:t>                                                                             </a:t>
            </a:r>
            <a:r>
              <a:rPr lang="it-IT" sz="3800" b="1" dirty="0" err="1" smtClean="0">
                <a:solidFill>
                  <a:schemeClr val="tx1"/>
                </a:solidFill>
              </a:rPr>
              <a:t>Annio</a:t>
            </a:r>
            <a:r>
              <a:rPr lang="it-IT" sz="3800" b="1" dirty="0" smtClean="0">
                <a:solidFill>
                  <a:schemeClr val="tx1"/>
                </a:solidFill>
              </a:rPr>
              <a:t> Posar, M.C. Scaduto, F. </a:t>
            </a:r>
            <a:r>
              <a:rPr lang="it-IT" sz="3800" b="1" dirty="0" err="1" smtClean="0">
                <a:solidFill>
                  <a:schemeClr val="tx1"/>
                </a:solidFill>
              </a:rPr>
              <a:t>Resca</a:t>
            </a:r>
            <a:endParaRPr lang="it-IT" sz="3800" b="1" dirty="0" smtClean="0">
              <a:solidFill>
                <a:schemeClr val="tx1"/>
              </a:solidFill>
            </a:endParaRPr>
          </a:p>
          <a:p>
            <a:endParaRPr lang="it-IT" sz="3800" i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5100" b="1" dirty="0" smtClean="0">
                <a:solidFill>
                  <a:schemeClr val="tx1"/>
                </a:solidFill>
              </a:rPr>
              <a:t>                                            Equipe ASD e Disturbi del </a:t>
            </a:r>
            <a:r>
              <a:rPr lang="it-IT" sz="5100" b="1" dirty="0" err="1" smtClean="0">
                <a:solidFill>
                  <a:schemeClr val="tx1"/>
                </a:solidFill>
              </a:rPr>
              <a:t>Neurosviluppo</a:t>
            </a:r>
            <a:endParaRPr lang="it-IT" sz="51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4200" dirty="0" smtClean="0">
                <a:solidFill>
                  <a:schemeClr val="tx1"/>
                </a:solidFill>
              </a:rPr>
              <a:t>                                                     Unità  Operativa </a:t>
            </a:r>
            <a:r>
              <a:rPr lang="it-IT" sz="4200" dirty="0">
                <a:solidFill>
                  <a:schemeClr val="tx1"/>
                </a:solidFill>
              </a:rPr>
              <a:t>C</a:t>
            </a:r>
            <a:r>
              <a:rPr lang="it-IT" sz="4200" dirty="0" smtClean="0">
                <a:solidFill>
                  <a:schemeClr val="tx1"/>
                </a:solidFill>
              </a:rPr>
              <a:t>omplessa di NPI (dott. Gobbi) </a:t>
            </a:r>
          </a:p>
          <a:p>
            <a:pPr>
              <a:lnSpc>
                <a:spcPct val="120000"/>
              </a:lnSpc>
            </a:pPr>
            <a:r>
              <a:rPr lang="it-IT" sz="4200" dirty="0" smtClean="0">
                <a:solidFill>
                  <a:schemeClr val="tx1"/>
                </a:solidFill>
              </a:rPr>
              <a:t>                                                     </a:t>
            </a:r>
            <a:r>
              <a:rPr lang="it-IT" sz="4200" b="1" dirty="0" smtClean="0">
                <a:solidFill>
                  <a:schemeClr val="tx1"/>
                </a:solidFill>
              </a:rPr>
              <a:t>IRCCS-Istituto delle Scienze Neurologiche Bologna</a:t>
            </a:r>
          </a:p>
          <a:p>
            <a:pPr>
              <a:lnSpc>
                <a:spcPct val="120000"/>
              </a:lnSpc>
            </a:pPr>
            <a:r>
              <a:rPr lang="it-IT" sz="3600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it-IT" sz="4200" dirty="0" smtClean="0">
                <a:solidFill>
                  <a:schemeClr val="tx1"/>
                </a:solidFill>
              </a:rPr>
              <a:t>Ospedale Bellaria 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9" r="69397"/>
          <a:stretch>
            <a:fillRect/>
          </a:stretch>
        </p:blipFill>
        <p:spPr bwMode="auto">
          <a:xfrm>
            <a:off x="468312" y="4149080"/>
            <a:ext cx="20161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4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610600" cy="1143000"/>
          </a:xfrm>
        </p:spPr>
        <p:txBody>
          <a:bodyPr/>
          <a:lstStyle/>
          <a:p>
            <a:pPr eaLnBrk="1" hangingPunct="1"/>
            <a:r>
              <a:rPr lang="it-IT" altLang="it-IT" sz="2800" smtClean="0"/>
              <a:t>EMERGENCE OF EARLY CLINICAL SIGNS </a:t>
            </a:r>
            <a:br>
              <a:rPr lang="it-IT" altLang="it-IT" sz="2800" smtClean="0"/>
            </a:br>
            <a:r>
              <a:rPr lang="it-IT" altLang="it-IT" sz="2800" smtClean="0"/>
              <a:t>OF ASD</a:t>
            </a:r>
            <a:endParaRPr lang="it-IT" altLang="it-IT" sz="36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05600" y="6324600"/>
            <a:ext cx="2286000" cy="304800"/>
          </a:xfrm>
        </p:spPr>
        <p:txBody>
          <a:bodyPr/>
          <a:lstStyle/>
          <a:p>
            <a:pPr eaLnBrk="1" hangingPunct="1"/>
            <a:r>
              <a:rPr lang="it-IT" altLang="it-IT" sz="1400" smtClean="0"/>
              <a:t>(Deconinck et al. 2013)</a:t>
            </a:r>
          </a:p>
        </p:txBody>
      </p:sp>
      <p:pic>
        <p:nvPicPr>
          <p:cNvPr id="2052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" t="8247" r="3542" b="7216"/>
          <a:stretch>
            <a:fillRect/>
          </a:stretch>
        </p:blipFill>
        <p:spPr bwMode="auto">
          <a:xfrm>
            <a:off x="0" y="1981200"/>
            <a:ext cx="899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5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86800" cy="5562600"/>
          </a:xfrm>
        </p:spPr>
        <p:txBody>
          <a:bodyPr/>
          <a:lstStyle/>
          <a:p>
            <a:pPr lvl="2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“SINTONIZZAZIONE AFFETTIVA”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it-IT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circa </a:t>
            </a:r>
            <a:r>
              <a:rPr lang="it-IT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II° metà I° anno</a:t>
            </a:r>
          </a:p>
          <a:p>
            <a:pPr marL="0" indent="0" algn="just">
              <a:lnSpc>
                <a:spcPct val="90000"/>
              </a:lnSpc>
              <a:buClr>
                <a:srgbClr val="FF3300"/>
              </a:buClr>
              <a:buSzPct val="70000"/>
              <a:buNone/>
            </a:pPr>
            <a:r>
              <a:rPr lang="it-IT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algn="just">
              <a:lnSpc>
                <a:spcPct val="90000"/>
              </a:lnSpc>
              <a:buClr>
                <a:srgbClr val="FF3300"/>
              </a:buClr>
              <a:buSzPct val="70000"/>
              <a:buFont typeface="Symbol" pitchFamily="18" charset="2"/>
              <a:buChar char="·"/>
            </a:pPr>
            <a:r>
              <a:rPr lang="it-IT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Sintonizzazione </a:t>
            </a:r>
            <a:r>
              <a:rPr lang="it-IT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non sul comportamento, ma su stati d’animo;</a:t>
            </a:r>
            <a:endParaRPr lang="it-IT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endParaRPr lang="it-IT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it-IT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it-IT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</a:t>
            </a:r>
            <a:r>
              <a:rPr lang="it-IT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.: 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it-IT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Indicazione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it-IT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attenzione </a:t>
            </a:r>
            <a:r>
              <a:rPr lang="it-IT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condivisa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it-IT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seguire la linea di visione di un altro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it-IT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saper guardare il viso di un altro come indicatore emotivo</a:t>
            </a:r>
          </a:p>
          <a:p>
            <a:pPr algn="just">
              <a:lnSpc>
                <a:spcPct val="90000"/>
              </a:lnSpc>
              <a:buFontTx/>
              <a:buChar char="-"/>
            </a:pPr>
            <a:endParaRPr lang="it-IT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it-IT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3600" dirty="0"/>
          </a:p>
        </p:txBody>
      </p:sp>
      <p:pic>
        <p:nvPicPr>
          <p:cNvPr id="12291" name="Picture 3" descr="E:\immagini piccole\contattoocul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2835275" cy="36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720080"/>
          </a:xfrm>
        </p:spPr>
        <p:txBody>
          <a:bodyPr/>
          <a:lstStyle/>
          <a:p>
            <a:r>
              <a:rPr lang="it-IT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Longitudinal</a:t>
            </a:r>
            <a:r>
              <a:rPr lang="it-IT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studies</a:t>
            </a:r>
            <a:r>
              <a:rPr lang="it-IT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of </a:t>
            </a:r>
            <a:r>
              <a:rPr lang="it-IT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siblings</a:t>
            </a:r>
            <a:endParaRPr lang="it-IT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208912" cy="5040560"/>
          </a:xfrm>
        </p:spPr>
        <p:txBody>
          <a:bodyPr/>
          <a:lstStyle/>
          <a:p>
            <a:pPr algn="l"/>
            <a:r>
              <a:rPr lang="it-IT" sz="2400" dirty="0" smtClean="0">
                <a:latin typeface="Comic Sans MS" panose="030F0702030302020204" pitchFamily="66" charset="0"/>
              </a:rPr>
              <a:t>Confronto fra </a:t>
            </a:r>
            <a:r>
              <a:rPr lang="it-IT" sz="2400" i="1" u="sng" dirty="0" smtClean="0">
                <a:latin typeface="Comic Sans MS" panose="030F0702030302020204" pitchFamily="66" charset="0"/>
              </a:rPr>
              <a:t>fratelli</a:t>
            </a:r>
            <a:r>
              <a:rPr lang="it-IT" sz="2400" dirty="0" smtClean="0">
                <a:latin typeface="Comic Sans MS" panose="030F0702030302020204" pitchFamily="66" charset="0"/>
              </a:rPr>
              <a:t> di ASD e controlli:</a:t>
            </a:r>
          </a:p>
          <a:p>
            <a:pPr marL="457200" indent="-457200" algn="l">
              <a:buFontTx/>
              <a:buChar char="-"/>
            </a:pPr>
            <a:r>
              <a:rPr lang="it-IT" sz="2400" dirty="0">
                <a:latin typeface="Comic Sans MS" panose="030F0702030302020204" pitchFamily="66" charset="0"/>
              </a:rPr>
              <a:t>a</a:t>
            </a:r>
            <a:r>
              <a:rPr lang="it-IT" sz="2400" dirty="0" smtClean="0">
                <a:latin typeface="Comic Sans MS" panose="030F0702030302020204" pitchFamily="66" charset="0"/>
              </a:rPr>
              <a:t> 6 mesi non si manifesta una latenza prolungata a shiftare l’attenzione visiva fra due stimoli in competizione,</a:t>
            </a:r>
          </a:p>
          <a:p>
            <a:pPr marL="457200" indent="-457200" algn="l">
              <a:buFontTx/>
              <a:buChar char="-"/>
            </a:pPr>
            <a:endParaRPr lang="it-IT" sz="2400" dirty="0" smtClean="0">
              <a:latin typeface="Comic Sans MS" panose="030F0702030302020204" pitchFamily="66" charset="0"/>
            </a:endParaRPr>
          </a:p>
          <a:p>
            <a:pPr marL="457200" indent="-457200" algn="l">
              <a:buFontTx/>
              <a:buChar char="-"/>
            </a:pPr>
            <a:r>
              <a:rPr lang="it-IT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it-IT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 6-12 mesi </a:t>
            </a:r>
            <a:r>
              <a:rPr lang="it-IT" sz="2400" dirty="0" smtClean="0">
                <a:latin typeface="Comic Sans MS" panose="030F0702030302020204" pitchFamily="66" charset="0"/>
              </a:rPr>
              <a:t>questi stessi bambini manifestano una </a:t>
            </a:r>
            <a:r>
              <a:rPr lang="it-IT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latenza prolungata a «</a:t>
            </a:r>
            <a:r>
              <a:rPr lang="it-IT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disimpegnare» </a:t>
            </a:r>
            <a:r>
              <a:rPr lang="it-IT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l’attenzione</a:t>
            </a:r>
            <a:r>
              <a:rPr lang="it-IT" sz="2400" dirty="0" smtClean="0">
                <a:latin typeface="Comic Sans MS" panose="030F0702030302020204" pitchFamily="66" charset="0"/>
              </a:rPr>
              <a:t>, e guardano con minor frequenza il viso dei genitori anche se la durata di fissazione risulta uguale ai controlli.</a:t>
            </a:r>
            <a:endParaRPr lang="it-IT" sz="2400" dirty="0">
              <a:latin typeface="Comic Sans MS" panose="030F0702030302020204" pitchFamily="66" charset="0"/>
            </a:endParaRPr>
          </a:p>
          <a:p>
            <a:pPr algn="l"/>
            <a:r>
              <a:rPr lang="it-IT" sz="2400" dirty="0" smtClean="0">
                <a:latin typeface="Comic Sans MS" panose="030F0702030302020204" pitchFamily="66" charset="0"/>
              </a:rPr>
              <a:t>					</a:t>
            </a:r>
            <a:r>
              <a:rPr lang="it-IT" sz="2000" dirty="0" smtClean="0">
                <a:latin typeface="Comic Sans MS" panose="030F0702030302020204" pitchFamily="66" charset="0"/>
              </a:rPr>
              <a:t>(</a:t>
            </a:r>
            <a:r>
              <a:rPr lang="it-IT" sz="2000" dirty="0" err="1" smtClean="0">
                <a:latin typeface="Comic Sans MS" panose="030F0702030302020204" pitchFamily="66" charset="0"/>
              </a:rPr>
              <a:t>Ibanez</a:t>
            </a:r>
            <a:r>
              <a:rPr lang="it-IT" sz="2000" dirty="0" smtClean="0">
                <a:latin typeface="Comic Sans MS" panose="030F0702030302020204" pitchFamily="66" charset="0"/>
              </a:rPr>
              <a:t> et al., </a:t>
            </a:r>
            <a:r>
              <a:rPr lang="it-IT" sz="2000" dirty="0" err="1" smtClean="0">
                <a:latin typeface="Comic Sans MS" panose="030F0702030302020204" pitchFamily="66" charset="0"/>
              </a:rPr>
              <a:t>Autism</a:t>
            </a:r>
            <a:r>
              <a:rPr lang="it-IT" sz="2000" dirty="0" smtClean="0">
                <a:latin typeface="Comic Sans MS" panose="030F0702030302020204" pitchFamily="66" charset="0"/>
              </a:rPr>
              <a:t> 2008)</a:t>
            </a:r>
            <a:endParaRPr lang="it-IT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4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4213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it-IT" altLang="it-IT" sz="2400" smtClean="0">
                <a:solidFill>
                  <a:srgbClr val="000000"/>
                </a:solidFill>
              </a:rPr>
              <a:t>Scarsa regolazione degli stati emotivi:</a:t>
            </a:r>
          </a:p>
          <a:p>
            <a:pPr eaLnBrk="1" fontAlgn="base" hangingPunct="1">
              <a:spcAft>
                <a:spcPct val="0"/>
              </a:spcAft>
            </a:pPr>
            <a:r>
              <a:rPr lang="it-IT" altLang="it-IT" sz="2400" u="sng" smtClean="0">
                <a:solidFill>
                  <a:srgbClr val="FF0000"/>
                </a:solidFill>
              </a:rPr>
              <a:t>Aumentata sensibilità percettiva </a:t>
            </a:r>
            <a:r>
              <a:rPr lang="it-IT" altLang="it-IT" sz="2400" smtClean="0">
                <a:solidFill>
                  <a:srgbClr val="000000"/>
                </a:solidFill>
              </a:rPr>
              <a:t>(in part. sonora);</a:t>
            </a:r>
          </a:p>
          <a:p>
            <a:pPr eaLnBrk="1" fontAlgn="base" hangingPunct="1"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Irritabilità;</a:t>
            </a:r>
          </a:p>
          <a:p>
            <a:pPr eaLnBrk="1" fontAlgn="base" hangingPunct="1"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Difficoltà a calmarsi;</a:t>
            </a:r>
          </a:p>
          <a:p>
            <a:pPr eaLnBrk="1" fontAlgn="base" hangingPunct="1">
              <a:spcAft>
                <a:spcPct val="0"/>
              </a:spcAft>
            </a:pPr>
            <a:r>
              <a:rPr lang="it-IT" altLang="it-IT" sz="2400" u="sng" smtClean="0">
                <a:solidFill>
                  <a:srgbClr val="FF0000"/>
                </a:solidFill>
              </a:rPr>
              <a:t>Ridotta affettività positiva</a:t>
            </a:r>
            <a:r>
              <a:rPr lang="it-IT" altLang="it-IT" sz="2400" smtClean="0">
                <a:solidFill>
                  <a:srgbClr val="000000"/>
                </a:solidFill>
              </a:rPr>
              <a:t>;</a:t>
            </a:r>
          </a:p>
          <a:p>
            <a:pPr eaLnBrk="1" fontAlgn="base" hangingPunct="1">
              <a:spcAft>
                <a:spcPct val="0"/>
              </a:spcAft>
            </a:pPr>
            <a:r>
              <a:rPr lang="it-IT" altLang="it-IT" sz="2400" smtClean="0">
                <a:solidFill>
                  <a:srgbClr val="000000"/>
                </a:solidFill>
              </a:rPr>
              <a:t>Disturbi del sonno e dell’alimentazione;</a:t>
            </a:r>
          </a:p>
          <a:p>
            <a:pPr eaLnBrk="1" fontAlgn="base" hangingPunct="1">
              <a:spcAft>
                <a:spcPct val="0"/>
              </a:spcAft>
            </a:pPr>
            <a:r>
              <a:rPr lang="it-IT" altLang="it-IT" sz="2400" u="sng" smtClean="0">
                <a:solidFill>
                  <a:srgbClr val="FF0000"/>
                </a:solidFill>
              </a:rPr>
              <a:t>Fissazione visiva orientata agli oggetti</a:t>
            </a:r>
            <a:r>
              <a:rPr lang="it-IT" altLang="it-IT" sz="2400" smtClean="0">
                <a:solidFill>
                  <a:srgbClr val="000000"/>
                </a:solidFill>
              </a:rPr>
              <a:t>, come segno di un’alterazione precoce della regolazione dell’attenzione.</a:t>
            </a:r>
          </a:p>
        </p:txBody>
      </p:sp>
      <p:sp>
        <p:nvSpPr>
          <p:cNvPr id="287747" name="Rectangle 3"/>
          <p:cNvSpPr>
            <a:spLocks noChangeArrowheads="1"/>
          </p:cNvSpPr>
          <p:nvPr/>
        </p:nvSpPr>
        <p:spPr bwMode="auto">
          <a:xfrm>
            <a:off x="682625" y="476250"/>
            <a:ext cx="77739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Auto-regolazione</a:t>
            </a:r>
            <a:endParaRPr lang="en-US" alt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900113" y="2565400"/>
            <a:ext cx="7772400" cy="37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endParaRPr lang="it-IT" altLang="it-IT" u="sng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3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0" y="44624"/>
            <a:ext cx="9039404" cy="228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804248" y="188640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Febbraio 2015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27584" y="2787893"/>
            <a:ext cx="77048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Studio longitudinale prospettico che ha messo a confronto 9 bambini ad alto rischio (HR) più tardi diagnosticati come ASD, 13 bambini HR con ritardo di linguaggio, 28 bambini HR senza diagnosi e 30 bambini a basso rischio (LR).</a:t>
            </a:r>
          </a:p>
          <a:p>
            <a:endParaRPr lang="it-IT" dirty="0" smtClean="0"/>
          </a:p>
          <a:p>
            <a:r>
              <a:rPr lang="it-IT" dirty="0" smtClean="0"/>
              <a:t>I bambini con ASD lungo il percorso evolutivo esibivano in maniera significativa </a:t>
            </a:r>
            <a:r>
              <a:rPr lang="it-IT" i="1" dirty="0" smtClean="0">
                <a:solidFill>
                  <a:srgbClr val="FF0000"/>
                </a:solidFill>
              </a:rPr>
              <a:t>una crescita più lenta nella coordinazione globale </a:t>
            </a:r>
            <a:r>
              <a:rPr lang="it-IT" dirty="0" smtClean="0"/>
              <a:t>e  </a:t>
            </a:r>
            <a:r>
              <a:rPr lang="it-IT" i="1" dirty="0" smtClean="0">
                <a:solidFill>
                  <a:srgbClr val="FF0000"/>
                </a:solidFill>
              </a:rPr>
              <a:t>nei gesti coordinati con le vocalizzazioni anche rispetto ai bambini HR con ritardo di linguaggio</a:t>
            </a:r>
            <a:r>
              <a:rPr lang="it-IT" i="1" dirty="0" smtClean="0"/>
              <a:t>.</a:t>
            </a:r>
          </a:p>
          <a:p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b="1" i="1" dirty="0" smtClean="0">
                <a:solidFill>
                  <a:srgbClr val="FF0000"/>
                </a:solidFill>
              </a:rPr>
              <a:t>L’alterazione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i="1" dirty="0" smtClean="0">
                <a:solidFill>
                  <a:srgbClr val="FF0000"/>
                </a:solidFill>
              </a:rPr>
              <a:t>nello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i="1" dirty="0" smtClean="0">
                <a:solidFill>
                  <a:srgbClr val="FF0000"/>
                </a:solidFill>
              </a:rPr>
              <a:t>sviluppo della coordinazione gesti-vocalizzi </a:t>
            </a:r>
            <a:r>
              <a:rPr lang="it-IT" b="1" dirty="0" smtClean="0"/>
              <a:t>dà luogo ad una serie di effetti negativi a cascata che portano al malfunzionamento  del successivo sviluppo sociale e linguistico.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0512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755576" y="590823"/>
            <a:ext cx="7772400" cy="1470025"/>
          </a:xfrm>
        </p:spPr>
        <p:txBody>
          <a:bodyPr/>
          <a:lstStyle/>
          <a:p>
            <a:r>
              <a:rPr lang="it-IT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Analisi dei </a:t>
            </a:r>
            <a:r>
              <a:rPr lang="it-IT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caregivers</a:t>
            </a:r>
            <a:r>
              <a:rPr lang="it-IT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it-IT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it-IT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(confronto con </a:t>
            </a:r>
            <a:r>
              <a:rPr lang="it-IT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TD)</a:t>
            </a:r>
            <a:r>
              <a:rPr lang="it-IT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it-IT" sz="32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it-IT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it-IT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it-IT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it-IT" sz="1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Deconinck</a:t>
            </a:r>
            <a:r>
              <a:rPr lang="it-IT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et al., </a:t>
            </a:r>
            <a:r>
              <a:rPr lang="it-IT" sz="1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Pediatric</a:t>
            </a:r>
            <a:r>
              <a:rPr lang="it-IT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1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Neurology</a:t>
            </a:r>
            <a:r>
              <a:rPr lang="it-IT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2013)</a:t>
            </a:r>
            <a:br>
              <a:rPr lang="it-IT" sz="18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it-IT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496944" cy="4536504"/>
          </a:xfrm>
        </p:spPr>
        <p:txBody>
          <a:bodyPr/>
          <a:lstStyle/>
          <a:p>
            <a:pPr marL="514350" indent="-514350">
              <a:buAutoNum type="arabicParenR"/>
            </a:pPr>
            <a:endParaRPr lang="it-IT" sz="2800" dirty="0" smtClean="0">
              <a:latin typeface="Comic Sans MS" panose="030F0702030302020204" pitchFamily="66" charset="0"/>
            </a:endParaRPr>
          </a:p>
          <a:p>
            <a:pPr marL="514350" indent="-514350">
              <a:buAutoNum type="arabicParenR"/>
            </a:pPr>
            <a:r>
              <a:rPr lang="it-IT" sz="2800" dirty="0" smtClean="0">
                <a:latin typeface="Comic Sans MS" panose="030F0702030302020204" pitchFamily="66" charset="0"/>
              </a:rPr>
              <a:t>Progressiva maggior durata del contatto interattivo con i figli ASD durante il II° e III° semestre (comportamento adattivo)</a:t>
            </a:r>
          </a:p>
          <a:p>
            <a:pPr marL="514350" indent="-514350">
              <a:buAutoNum type="arabicParenR"/>
            </a:pPr>
            <a:endParaRPr lang="it-IT" sz="2800" dirty="0" smtClean="0">
              <a:latin typeface="Comic Sans MS" panose="030F0702030302020204" pitchFamily="66" charset="0"/>
            </a:endParaRPr>
          </a:p>
          <a:p>
            <a:pPr marL="514350" indent="-514350">
              <a:buAutoNum type="arabicParenR"/>
            </a:pPr>
            <a:r>
              <a:rPr lang="it-IT" sz="2800" dirty="0" smtClean="0">
                <a:latin typeface="Comic Sans MS" panose="030F0702030302020204" pitchFamily="66" charset="0"/>
              </a:rPr>
              <a:t>Incremento di contatto fisico con i figli durante il II° semestre (diminuisce nei TD)</a:t>
            </a:r>
          </a:p>
          <a:p>
            <a:r>
              <a:rPr lang="it-IT" sz="2000" dirty="0" smtClean="0">
                <a:latin typeface="Comic Sans MS" panose="030F0702030302020204" pitchFamily="66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100484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4213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it-IT" altLang="it-IT" smtClean="0">
                <a:solidFill>
                  <a:srgbClr val="000000"/>
                </a:solidFill>
              </a:rPr>
              <a:t>Dal confronto con TD e DD:</a:t>
            </a:r>
          </a:p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it-IT" altLang="it-IT" smtClean="0">
                <a:solidFill>
                  <a:srgbClr val="000000"/>
                </a:solidFill>
              </a:rPr>
              <a:t>gli ASD mostrano una più alta frequenza di comportamento ripetitivi con oggetti (oscillazioni, lanci, strisciare, rotolare) e con il corpo (sfregare e irrigidimento).</a:t>
            </a:r>
          </a:p>
          <a:p>
            <a:pPr eaLnBrk="1" fontAlgn="base" hangingPunct="1">
              <a:spcAft>
                <a:spcPct val="0"/>
              </a:spcAft>
              <a:buFontTx/>
              <a:buNone/>
            </a:pPr>
            <a:endParaRPr lang="it-IT" altLang="it-IT" smtClean="0">
              <a:solidFill>
                <a:srgbClr val="000000"/>
              </a:solidFill>
            </a:endParaRPr>
          </a:p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it-IT" altLang="it-IT" smtClean="0">
                <a:solidFill>
                  <a:srgbClr val="000000"/>
                </a:solidFill>
              </a:rPr>
              <a:t>						</a:t>
            </a:r>
            <a:r>
              <a:rPr lang="it-IT" altLang="it-IT" sz="2400" smtClean="0">
                <a:solidFill>
                  <a:srgbClr val="000000"/>
                </a:solidFill>
              </a:rPr>
              <a:t>Barber et al., 2012.</a:t>
            </a:r>
          </a:p>
        </p:txBody>
      </p:sp>
      <p:sp>
        <p:nvSpPr>
          <p:cNvPr id="283651" name="Rectangle 3"/>
          <p:cNvSpPr>
            <a:spLocks noChangeArrowheads="1"/>
          </p:cNvSpPr>
          <p:nvPr/>
        </p:nvSpPr>
        <p:spPr bwMode="auto">
          <a:xfrm>
            <a:off x="682625" y="476250"/>
            <a:ext cx="77739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Interessi e Comportamenti ripetitivi</a:t>
            </a:r>
            <a:br>
              <a:rPr lang="it-IT" altLang="it-IT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it-IT" altLang="it-IT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Studi prospettici</a:t>
            </a:r>
            <a:endParaRPr lang="en-US" altLang="it-IT" sz="240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900113" y="2565400"/>
            <a:ext cx="7772400" cy="37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endParaRPr lang="it-IT" altLang="it-IT" u="sng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84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87325"/>
            <a:ext cx="45815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2"/>
          <p:cNvSpPr>
            <a:spLocks/>
          </p:cNvSpPr>
          <p:nvPr/>
        </p:nvSpPr>
        <p:spPr bwMode="auto">
          <a:xfrm>
            <a:off x="1608138" y="1411288"/>
            <a:ext cx="591978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642938" eaLnBrk="0" hangingPunct="0"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2288" indent="-201613" defTabSz="642938" eaLnBrk="0" hangingPunct="0"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3275" indent="-160338" defTabSz="642938" eaLnBrk="0" hangingPunct="0"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125538" indent="-161925" defTabSz="642938" eaLnBrk="0" hangingPunct="0"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446213" indent="-160338" defTabSz="642938" eaLnBrk="0" hangingPunct="0"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903413" indent="-160338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360613" indent="-160338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817813" indent="-160338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275013" indent="-160338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2100" smtClean="0">
                <a:solidFill>
                  <a:srgbClr val="141413"/>
                </a:solidFill>
                <a:latin typeface="Times" pitchFamily="-84" charset="0"/>
                <a:ea typeface="MS PGothic" pitchFamily="34" charset="-128"/>
                <a:sym typeface="Times" pitchFamily="-84" charset="0"/>
              </a:rPr>
              <a:t>The onset of autism is traditionally described as occurring in one of </a:t>
            </a:r>
            <a:r>
              <a:rPr lang="en-US" altLang="it-IT" sz="2100" smtClean="0">
                <a:solidFill>
                  <a:srgbClr val="FF2712"/>
                </a:solidFill>
                <a:latin typeface="Times" pitchFamily="-84" charset="0"/>
                <a:ea typeface="MS PGothic" pitchFamily="34" charset="-128"/>
                <a:sym typeface="Times" pitchFamily="-84" charset="0"/>
              </a:rPr>
              <a:t>two patterns.</a:t>
            </a:r>
          </a:p>
        </p:txBody>
      </p:sp>
      <p:sp>
        <p:nvSpPr>
          <p:cNvPr id="40964" name="Rectangle 3"/>
          <p:cNvSpPr>
            <a:spLocks/>
          </p:cNvSpPr>
          <p:nvPr/>
        </p:nvSpPr>
        <p:spPr bwMode="auto">
          <a:xfrm>
            <a:off x="919163" y="2978150"/>
            <a:ext cx="3394075" cy="11255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defTabSz="642938" eaLnBrk="0" hangingPunct="0"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2288" indent="-201613" defTabSz="642938" eaLnBrk="0" hangingPunct="0"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3275" indent="-160338" defTabSz="642938" eaLnBrk="0" hangingPunct="0"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125538" indent="-161925" defTabSz="642938" eaLnBrk="0" hangingPunct="0"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446213" indent="-160338" defTabSz="642938" eaLnBrk="0" hangingPunct="0"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903413" indent="-160338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360613" indent="-160338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817813" indent="-160338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275013" indent="-160338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1700" smtClean="0">
                <a:solidFill>
                  <a:srgbClr val="141413"/>
                </a:solidFill>
                <a:latin typeface="Times" pitchFamily="-84" charset="0"/>
                <a:ea typeface="MS PGothic" pitchFamily="34" charset="-128"/>
                <a:sym typeface="Times" pitchFamily="-84" charset="0"/>
              </a:rPr>
              <a:t>In one onset prototype, children show abnormalities in social and communicative development in the </a:t>
            </a:r>
            <a:r>
              <a:rPr lang="en-US" altLang="it-IT" sz="1700" smtClean="0">
                <a:solidFill>
                  <a:srgbClr val="D90B00"/>
                </a:solidFill>
                <a:latin typeface="Times" pitchFamily="-84" charset="0"/>
                <a:ea typeface="MS PGothic" pitchFamily="34" charset="-128"/>
                <a:sym typeface="Times" pitchFamily="-84" charset="0"/>
              </a:rPr>
              <a:t>first year or so of life</a:t>
            </a:r>
          </a:p>
        </p:txBody>
      </p:sp>
      <p:sp>
        <p:nvSpPr>
          <p:cNvPr id="40965" name="Rectangle 4"/>
          <p:cNvSpPr>
            <a:spLocks/>
          </p:cNvSpPr>
          <p:nvPr/>
        </p:nvSpPr>
        <p:spPr bwMode="auto">
          <a:xfrm>
            <a:off x="4537075" y="2982913"/>
            <a:ext cx="3973513" cy="2936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defTabSz="642938" eaLnBrk="0" hangingPunct="0"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2288" indent="-201613" defTabSz="642938" eaLnBrk="0" hangingPunct="0"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3275" indent="-160338" defTabSz="642938" eaLnBrk="0" hangingPunct="0"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125538" indent="-161925" defTabSz="642938" eaLnBrk="0" hangingPunct="0"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446213" indent="-160338" defTabSz="642938" eaLnBrk="0" hangingPunct="0"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903413" indent="-160338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360613" indent="-160338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817813" indent="-160338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275013" indent="-160338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1600" smtClean="0">
                <a:solidFill>
                  <a:srgbClr val="141413"/>
                </a:solidFill>
                <a:latin typeface="Times" pitchFamily="-84" charset="0"/>
                <a:ea typeface="MS PGothic" pitchFamily="34" charset="-128"/>
                <a:sym typeface="Times" pitchFamily="-84" charset="0"/>
              </a:rPr>
              <a:t>In the second pattern of onset, regressive autism, children appear to be </a:t>
            </a:r>
            <a:r>
              <a:rPr lang="en-US" altLang="it-IT" sz="1600" smtClean="0">
                <a:solidFill>
                  <a:srgbClr val="558E28"/>
                </a:solidFill>
                <a:latin typeface="Times" pitchFamily="-84" charset="0"/>
                <a:ea typeface="MS PGothic" pitchFamily="34" charset="-128"/>
                <a:sym typeface="Times" pitchFamily="-84" charset="0"/>
              </a:rPr>
              <a:t>developing typically for the first year or two.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1600" smtClean="0">
                <a:solidFill>
                  <a:srgbClr val="141413"/>
                </a:solidFill>
                <a:latin typeface="Times" pitchFamily="-84" charset="0"/>
                <a:ea typeface="MS PGothic" pitchFamily="34" charset="-128"/>
                <a:sym typeface="Times" pitchFamily="-84" charset="0"/>
              </a:rPr>
              <a:t>In the second year of life, they </a:t>
            </a:r>
            <a:r>
              <a:rPr lang="en-US" altLang="it-IT" sz="1600" smtClean="0">
                <a:solidFill>
                  <a:srgbClr val="558E28"/>
                </a:solidFill>
                <a:latin typeface="Times" pitchFamily="-84" charset="0"/>
                <a:ea typeface="MS PGothic" pitchFamily="34" charset="-128"/>
                <a:sym typeface="Times" pitchFamily="-84" charset="0"/>
              </a:rPr>
              <a:t>lose skills</a:t>
            </a:r>
            <a:r>
              <a:rPr lang="en-US" altLang="it-IT" sz="1600" smtClean="0">
                <a:solidFill>
                  <a:srgbClr val="141413"/>
                </a:solidFill>
                <a:latin typeface="Times" pitchFamily="-84" charset="0"/>
                <a:ea typeface="MS PGothic" pitchFamily="34" charset="-128"/>
                <a:sym typeface="Times" pitchFamily="-84" charset="0"/>
              </a:rPr>
              <a:t> that they had previously acquired, accompanied by the onset of autistic symptoms.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it-IT" sz="1600" smtClean="0">
              <a:solidFill>
                <a:srgbClr val="141413"/>
              </a:solidFill>
              <a:latin typeface="Times" pitchFamily="-84" charset="0"/>
              <a:ea typeface="MS PGothic" pitchFamily="34" charset="-128"/>
              <a:sym typeface="Times" pitchFamily="-8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1600" smtClean="0">
                <a:solidFill>
                  <a:srgbClr val="141413"/>
                </a:solidFill>
                <a:latin typeface="Times" pitchFamily="-84" charset="0"/>
                <a:ea typeface="MS PGothic" pitchFamily="34" charset="-128"/>
                <a:sym typeface="Times" pitchFamily="-84" charset="0"/>
              </a:rPr>
              <a:t>The developmental areas most affected by regression are </a:t>
            </a:r>
            <a:r>
              <a:rPr lang="en-US" altLang="it-IT" sz="1600" smtClean="0">
                <a:solidFill>
                  <a:srgbClr val="558E28"/>
                </a:solidFill>
                <a:latin typeface="Times" pitchFamily="-84" charset="0"/>
                <a:ea typeface="MS PGothic" pitchFamily="34" charset="-128"/>
                <a:sym typeface="Times" pitchFamily="-84" charset="0"/>
              </a:rPr>
              <a:t>communication and social abilities</a:t>
            </a:r>
          </a:p>
        </p:txBody>
      </p:sp>
      <p:sp>
        <p:nvSpPr>
          <p:cNvPr id="40966" name="Rectangle 5"/>
          <p:cNvSpPr>
            <a:spLocks/>
          </p:cNvSpPr>
          <p:nvPr/>
        </p:nvSpPr>
        <p:spPr bwMode="auto">
          <a:xfrm>
            <a:off x="1684338" y="2374900"/>
            <a:ext cx="17160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2288" indent="-201613"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3275" indent="-160338"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125538" indent="-161925"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446213" indent="-160338"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903413" indent="-160338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360613" indent="-160338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817813" indent="-160338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275013" indent="-160338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3000" smtClean="0">
                <a:solidFill>
                  <a:srgbClr val="D90B00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1°- </a:t>
            </a:r>
            <a:r>
              <a:rPr lang="en-US" altLang="it-IT" sz="1700" smtClean="0">
                <a:solidFill>
                  <a:srgbClr val="D90B00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early onset</a:t>
            </a:r>
          </a:p>
        </p:txBody>
      </p:sp>
      <p:sp>
        <p:nvSpPr>
          <p:cNvPr id="40967" name="Rectangle 6"/>
          <p:cNvSpPr>
            <a:spLocks/>
          </p:cNvSpPr>
          <p:nvPr/>
        </p:nvSpPr>
        <p:spPr bwMode="auto">
          <a:xfrm>
            <a:off x="5689600" y="2374900"/>
            <a:ext cx="16684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2288" indent="-201613"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3275" indent="-160338"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125538" indent="-161925"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446213" indent="-160338"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903413" indent="-160338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360613" indent="-160338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817813" indent="-160338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275013" indent="-160338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3000" smtClean="0">
                <a:solidFill>
                  <a:srgbClr val="558E28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2°- </a:t>
            </a:r>
            <a:r>
              <a:rPr lang="en-US" altLang="it-IT" sz="1700" smtClean="0">
                <a:solidFill>
                  <a:srgbClr val="558E28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regression</a:t>
            </a:r>
          </a:p>
        </p:txBody>
      </p:sp>
      <p:sp>
        <p:nvSpPr>
          <p:cNvPr id="40968" name="Rectangle 7"/>
          <p:cNvSpPr>
            <a:spLocks/>
          </p:cNvSpPr>
          <p:nvPr/>
        </p:nvSpPr>
        <p:spPr bwMode="auto">
          <a:xfrm>
            <a:off x="919163" y="4335463"/>
            <a:ext cx="3394075" cy="1384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defTabSz="642938" eaLnBrk="0" hangingPunct="0"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2288" indent="-201613" defTabSz="642938" eaLnBrk="0" hangingPunct="0"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3275" indent="-160338" defTabSz="642938" eaLnBrk="0" hangingPunct="0"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125538" indent="-161925" defTabSz="642938" eaLnBrk="0" hangingPunct="0"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446213" indent="-160338" defTabSz="642938" eaLnBrk="0" hangingPunct="0"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903413" indent="-160338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360613" indent="-160338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817813" indent="-160338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275013" indent="-160338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1600" smtClean="0">
                <a:solidFill>
                  <a:srgbClr val="141413"/>
                </a:solidFill>
                <a:latin typeface="Times" pitchFamily="-84" charset="0"/>
                <a:ea typeface="MS PGothic" pitchFamily="34" charset="-128"/>
                <a:sym typeface="Times" pitchFamily="-84" charset="0"/>
              </a:rPr>
              <a:t>Behaviors that </a:t>
            </a:r>
            <a:r>
              <a:rPr lang="en-US" altLang="it-IT" sz="1600" smtClean="0">
                <a:solidFill>
                  <a:srgbClr val="FF2712"/>
                </a:solidFill>
                <a:latin typeface="Times" pitchFamily="-84" charset="0"/>
                <a:ea typeface="MS PGothic" pitchFamily="34" charset="-128"/>
                <a:sym typeface="Times" pitchFamily="-84" charset="0"/>
              </a:rPr>
              <a:t>discriminate</a:t>
            </a:r>
            <a:r>
              <a:rPr lang="en-US" altLang="it-IT" sz="1600" smtClean="0">
                <a:solidFill>
                  <a:srgbClr val="141413"/>
                </a:solidFill>
                <a:latin typeface="Times" pitchFamily="-84" charset="0"/>
                <a:ea typeface="MS PGothic" pitchFamily="34" charset="-128"/>
                <a:sym typeface="Times" pitchFamily="-84" charset="0"/>
              </a:rPr>
              <a:t> between autism, developmental delay and TD are orienting to name, looking at the face of others, joints attention, affect sharing and imitation.</a:t>
            </a:r>
          </a:p>
        </p:txBody>
      </p:sp>
      <p:pic>
        <p:nvPicPr>
          <p:cNvPr id="4096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76250"/>
            <a:ext cx="302736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C747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79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/>
          </p:cNvSpPr>
          <p:nvPr/>
        </p:nvSpPr>
        <p:spPr bwMode="auto">
          <a:xfrm>
            <a:off x="3205163" y="1768475"/>
            <a:ext cx="28844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2288" indent="-201613"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3275" indent="-160338"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125538" indent="-161925"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446213" indent="-160338"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903413" indent="-160338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360613" indent="-160338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817813" indent="-160338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275013" indent="-160338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2500" smtClean="0">
                <a:solidFill>
                  <a:srgbClr val="FF2712"/>
                </a:solidFill>
                <a:latin typeface="Gill Sans" pitchFamily="-84" charset="0"/>
                <a:ea typeface="MS PGothic" pitchFamily="34" charset="-128"/>
                <a:sym typeface="Gill Sans" pitchFamily="-84" charset="0"/>
              </a:rPr>
              <a:t>Other patterns?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350838"/>
            <a:ext cx="597058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/>
          </p:cNvSpPr>
          <p:nvPr/>
        </p:nvSpPr>
        <p:spPr bwMode="auto">
          <a:xfrm>
            <a:off x="952500" y="2798763"/>
            <a:ext cx="44831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2288" indent="-201613"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3275" indent="-160338"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125538" indent="-161925"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446213" indent="-160338"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903413" indent="-160338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360613" indent="-160338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817813" indent="-160338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275013" indent="-160338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1700" smtClean="0">
                <a:solidFill>
                  <a:srgbClr val="D90B00"/>
                </a:solidFill>
                <a:latin typeface="Gill Sans" pitchFamily="-84" charset="0"/>
                <a:ea typeface="MS PGothic" pitchFamily="34" charset="-128"/>
                <a:sym typeface="Gill Sans" pitchFamily="-84" charset="0"/>
              </a:rPr>
              <a:t>Developmental plateau</a:t>
            </a:r>
            <a:r>
              <a:rPr lang="en-US" altLang="it-IT" sz="1700" smtClean="0">
                <a:solidFill>
                  <a:srgbClr val="000000"/>
                </a:solidFill>
                <a:latin typeface="Gill Sans" pitchFamily="-84" charset="0"/>
                <a:ea typeface="MS PGothic" pitchFamily="34" charset="-128"/>
                <a:sym typeface="Gill Sans" pitchFamily="-84" charset="0"/>
              </a:rPr>
              <a:t> (Hansen et al., 2008):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it-IT" sz="1700" smtClean="0">
              <a:solidFill>
                <a:srgbClr val="000000"/>
              </a:solidFill>
              <a:latin typeface="Gill Sans" pitchFamily="-84" charset="0"/>
              <a:ea typeface="MS PGothic" pitchFamily="34" charset="-128"/>
              <a:sym typeface="Gill Sans" pitchFamily="-8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1700" smtClean="0">
                <a:solidFill>
                  <a:srgbClr val="000000"/>
                </a:solidFill>
                <a:latin typeface="Gill Sans" pitchFamily="-84" charset="0"/>
                <a:ea typeface="MS PGothic" pitchFamily="34" charset="-128"/>
                <a:sym typeface="Gill Sans" pitchFamily="-84" charset="0"/>
              </a:rPr>
              <a:t>intact early social development and/or non specific abnormalities that are followed by a failure to progress and gain new skills</a:t>
            </a:r>
          </a:p>
        </p:txBody>
      </p:sp>
      <p:sp>
        <p:nvSpPr>
          <p:cNvPr id="43013" name="Rectangle 4"/>
          <p:cNvSpPr>
            <a:spLocks/>
          </p:cNvSpPr>
          <p:nvPr/>
        </p:nvSpPr>
        <p:spPr bwMode="auto">
          <a:xfrm>
            <a:off x="3705225" y="4714875"/>
            <a:ext cx="44831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2288" indent="-201613"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3275" indent="-160338"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125538" indent="-161925"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446213" indent="-160338"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903413" indent="-160338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360613" indent="-160338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817813" indent="-160338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275013" indent="-160338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1700" smtClean="0">
                <a:solidFill>
                  <a:srgbClr val="D90B00"/>
                </a:solidFill>
                <a:latin typeface="Gill Sans" pitchFamily="-84" charset="0"/>
                <a:ea typeface="MS PGothic" pitchFamily="34" charset="-128"/>
                <a:sym typeface="Gill Sans" pitchFamily="-84" charset="0"/>
              </a:rPr>
              <a:t>Mixed onset features </a:t>
            </a:r>
            <a:r>
              <a:rPr lang="en-US" altLang="it-IT" sz="1700" smtClean="0">
                <a:solidFill>
                  <a:srgbClr val="000000"/>
                </a:solidFill>
                <a:latin typeface="Gill Sans" pitchFamily="-84" charset="0"/>
                <a:ea typeface="MS PGothic" pitchFamily="34" charset="-128"/>
                <a:sym typeface="Gill Sans" pitchFamily="-84" charset="0"/>
              </a:rPr>
              <a:t>(Ozonoff et al., 2005):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it-IT" sz="1700" smtClean="0">
              <a:solidFill>
                <a:srgbClr val="000000"/>
              </a:solidFill>
              <a:latin typeface="Gill Sans" pitchFamily="-84" charset="0"/>
              <a:ea typeface="MS PGothic" pitchFamily="34" charset="-128"/>
              <a:sym typeface="Gill Sans" pitchFamily="-8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1700" smtClean="0">
                <a:solidFill>
                  <a:srgbClr val="000000"/>
                </a:solidFill>
                <a:latin typeface="Gill Sans" pitchFamily="-84" charset="0"/>
                <a:ea typeface="MS PGothic" pitchFamily="34" charset="-128"/>
                <a:sym typeface="Gill Sans" pitchFamily="-84" charset="0"/>
              </a:rPr>
              <a:t>abnormalities (like delayed language or social development) prior the onset of regression</a:t>
            </a:r>
          </a:p>
        </p:txBody>
      </p:sp>
      <p:sp>
        <p:nvSpPr>
          <p:cNvPr id="43014" name="Rectangle 5"/>
          <p:cNvSpPr>
            <a:spLocks/>
          </p:cNvSpPr>
          <p:nvPr/>
        </p:nvSpPr>
        <p:spPr bwMode="auto">
          <a:xfrm>
            <a:off x="6564313" y="3214688"/>
            <a:ext cx="4381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2288" indent="-201613"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3275" indent="-160338"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125538" indent="-161925"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446213" indent="-160338"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903413" indent="-160338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360613" indent="-160338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817813" indent="-160338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275013" indent="-160338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3000" smtClean="0">
                <a:solidFill>
                  <a:srgbClr val="D90B00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3°</a:t>
            </a:r>
          </a:p>
        </p:txBody>
      </p:sp>
      <p:sp>
        <p:nvSpPr>
          <p:cNvPr id="43015" name="Rectangle 6"/>
          <p:cNvSpPr>
            <a:spLocks/>
          </p:cNvSpPr>
          <p:nvPr/>
        </p:nvSpPr>
        <p:spPr bwMode="auto">
          <a:xfrm>
            <a:off x="2205038" y="5000625"/>
            <a:ext cx="4397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2288" indent="-201613"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3275" indent="-160338"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125538" indent="-161925"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446213" indent="-160338" defTabSz="6429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903413" indent="-160338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360613" indent="-160338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817813" indent="-160338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275013" indent="-160338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3000" smtClean="0">
                <a:solidFill>
                  <a:srgbClr val="D90B00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4°</a:t>
            </a:r>
          </a:p>
        </p:txBody>
      </p:sp>
      <p:sp>
        <p:nvSpPr>
          <p:cNvPr id="43016" name="Line 7"/>
          <p:cNvSpPr>
            <a:spLocks noChangeShapeType="1"/>
          </p:cNvSpPr>
          <p:nvPr/>
        </p:nvSpPr>
        <p:spPr bwMode="auto">
          <a:xfrm rot="10800000" flipH="1">
            <a:off x="5562600" y="3551238"/>
            <a:ext cx="727075" cy="317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smtClean="0">
              <a:solidFill>
                <a:srgbClr val="000000"/>
              </a:solidFill>
            </a:endParaRPr>
          </a:p>
        </p:txBody>
      </p:sp>
      <p:sp>
        <p:nvSpPr>
          <p:cNvPr id="43017" name="Line 8"/>
          <p:cNvSpPr>
            <a:spLocks noChangeShapeType="1"/>
          </p:cNvSpPr>
          <p:nvPr/>
        </p:nvSpPr>
        <p:spPr bwMode="auto">
          <a:xfrm flipH="1">
            <a:off x="2860675" y="5245100"/>
            <a:ext cx="808038" cy="635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smtClean="0">
              <a:solidFill>
                <a:srgbClr val="000000"/>
              </a:solidFill>
            </a:endParaRPr>
          </a:p>
        </p:txBody>
      </p:sp>
      <p:pic>
        <p:nvPicPr>
          <p:cNvPr id="43018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6092825"/>
            <a:ext cx="302736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C747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20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8913"/>
            <a:ext cx="720090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C747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1042988" y="3573463"/>
            <a:ext cx="70231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srgbClr val="000000"/>
                </a:solidFill>
              </a:rPr>
              <a:t>(…) Findings indicate that current functioning does not differ according to onset pattern, calling into question the use of onset categorizations for prognostic purposes in children with ASD.</a:t>
            </a:r>
          </a:p>
        </p:txBody>
      </p:sp>
    </p:spTree>
    <p:extLst>
      <p:ext uri="{BB962C8B-B14F-4D97-AF65-F5344CB8AC3E}">
        <p14:creationId xmlns:p14="http://schemas.microsoft.com/office/powerpoint/2010/main" val="256925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DSM 5</a:t>
            </a:r>
            <a:br>
              <a:rPr lang="it-IT" b="1" dirty="0" smtClean="0"/>
            </a:br>
            <a:r>
              <a:rPr lang="it-IT" b="1" dirty="0" err="1" smtClean="0"/>
              <a:t>Neurodevelopmental</a:t>
            </a:r>
            <a:r>
              <a:rPr lang="it-IT" b="1" dirty="0" smtClean="0"/>
              <a:t> </a:t>
            </a:r>
            <a:r>
              <a:rPr lang="it-IT" b="1" dirty="0" err="1" smtClean="0"/>
              <a:t>Disorders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it-IT" dirty="0" err="1" smtClean="0"/>
              <a:t>Intellectual</a:t>
            </a:r>
            <a:r>
              <a:rPr lang="it-IT" dirty="0" smtClean="0"/>
              <a:t> </a:t>
            </a:r>
            <a:r>
              <a:rPr lang="it-IT" dirty="0" err="1" smtClean="0"/>
              <a:t>disabilities</a:t>
            </a:r>
            <a:r>
              <a:rPr lang="it-IT" dirty="0" smtClean="0"/>
              <a:t>/</a:t>
            </a:r>
            <a:r>
              <a:rPr lang="it-IT" dirty="0" err="1" smtClean="0"/>
              <a:t>disorders</a:t>
            </a:r>
            <a:endParaRPr lang="it-IT" dirty="0" smtClean="0"/>
          </a:p>
          <a:p>
            <a:r>
              <a:rPr lang="it-IT" dirty="0" err="1">
                <a:solidFill>
                  <a:srgbClr val="FF0000"/>
                </a:solidFill>
              </a:rPr>
              <a:t>Autism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Spectrum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Disorders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 smtClean="0"/>
              <a:t>Language </a:t>
            </a:r>
            <a:r>
              <a:rPr lang="it-IT" dirty="0" err="1" smtClean="0"/>
              <a:t>disorders</a:t>
            </a:r>
            <a:endParaRPr lang="it-IT" dirty="0" smtClean="0"/>
          </a:p>
          <a:p>
            <a:r>
              <a:rPr lang="it-IT" dirty="0" err="1" smtClean="0"/>
              <a:t>Developmental</a:t>
            </a:r>
            <a:r>
              <a:rPr lang="it-IT" dirty="0" smtClean="0"/>
              <a:t> </a:t>
            </a:r>
            <a:r>
              <a:rPr lang="it-IT" dirty="0" err="1" smtClean="0"/>
              <a:t>Coordination</a:t>
            </a:r>
            <a:r>
              <a:rPr lang="it-IT" dirty="0" smtClean="0"/>
              <a:t> </a:t>
            </a:r>
            <a:r>
              <a:rPr lang="it-IT" dirty="0" err="1" smtClean="0"/>
              <a:t>disorders</a:t>
            </a:r>
            <a:r>
              <a:rPr lang="it-IT" dirty="0" smtClean="0"/>
              <a:t>  and Motor </a:t>
            </a:r>
            <a:r>
              <a:rPr lang="it-IT" dirty="0" err="1" smtClean="0"/>
              <a:t>Disorders</a:t>
            </a:r>
            <a:r>
              <a:rPr lang="it-IT" dirty="0" smtClean="0"/>
              <a:t> (</a:t>
            </a:r>
            <a:r>
              <a:rPr lang="it-IT" sz="2800" dirty="0" err="1" smtClean="0"/>
              <a:t>Cerebral</a:t>
            </a:r>
            <a:r>
              <a:rPr lang="it-IT" dirty="0" smtClean="0"/>
              <a:t> </a:t>
            </a:r>
            <a:r>
              <a:rPr lang="it-IT" sz="2800" dirty="0" err="1" smtClean="0"/>
              <a:t>Palsies</a:t>
            </a:r>
            <a:r>
              <a:rPr lang="it-IT" sz="2800" dirty="0" smtClean="0"/>
              <a:t>)</a:t>
            </a:r>
            <a:endParaRPr lang="it-IT" dirty="0" smtClean="0"/>
          </a:p>
          <a:p>
            <a:r>
              <a:rPr lang="it-IT" dirty="0" err="1" smtClean="0"/>
              <a:t>Attention</a:t>
            </a:r>
            <a:r>
              <a:rPr lang="it-IT" dirty="0" smtClean="0"/>
              <a:t> Deficit </a:t>
            </a:r>
            <a:r>
              <a:rPr lang="it-IT" dirty="0" err="1" smtClean="0"/>
              <a:t>Hyperactivity</a:t>
            </a:r>
            <a:r>
              <a:rPr lang="it-IT" dirty="0" smtClean="0"/>
              <a:t> </a:t>
            </a:r>
            <a:r>
              <a:rPr lang="it-IT" dirty="0" err="1" smtClean="0"/>
              <a:t>disorders</a:t>
            </a:r>
            <a:r>
              <a:rPr lang="it-IT" dirty="0" smtClean="0"/>
              <a:t> </a:t>
            </a:r>
            <a:r>
              <a:rPr lang="it-IT" sz="2400" dirty="0" smtClean="0"/>
              <a:t>(ADHD)</a:t>
            </a:r>
          </a:p>
          <a:p>
            <a:r>
              <a:rPr lang="it-IT" sz="3300" dirty="0" smtClean="0"/>
              <a:t>Learning </a:t>
            </a:r>
            <a:r>
              <a:rPr lang="it-IT" sz="3300" dirty="0" err="1" smtClean="0"/>
              <a:t>Disorders</a:t>
            </a:r>
            <a:endParaRPr lang="it-IT" sz="3300" dirty="0" smtClean="0"/>
          </a:p>
          <a:p>
            <a:r>
              <a:rPr lang="it-IT" dirty="0" err="1" smtClean="0"/>
              <a:t>Tics</a:t>
            </a:r>
            <a:r>
              <a:rPr lang="it-IT" dirty="0" smtClean="0"/>
              <a:t> and </a:t>
            </a:r>
            <a:r>
              <a:rPr lang="it-IT" dirty="0" err="1" smtClean="0"/>
              <a:t>Tourette’s</a:t>
            </a:r>
            <a:r>
              <a:rPr lang="it-IT" dirty="0" smtClean="0"/>
              <a:t> </a:t>
            </a:r>
            <a:r>
              <a:rPr lang="it-IT" dirty="0" err="1" smtClean="0"/>
              <a:t>disorders</a:t>
            </a:r>
            <a:endParaRPr lang="it-IT" dirty="0" smtClean="0"/>
          </a:p>
          <a:p>
            <a:r>
              <a:rPr lang="it-IT" dirty="0" err="1" smtClean="0"/>
              <a:t>Oppositional</a:t>
            </a:r>
            <a:r>
              <a:rPr lang="it-IT" dirty="0"/>
              <a:t> </a:t>
            </a:r>
            <a:r>
              <a:rPr lang="it-IT" dirty="0" err="1" smtClean="0"/>
              <a:t>Defiant</a:t>
            </a:r>
            <a:r>
              <a:rPr lang="it-IT" dirty="0" smtClean="0"/>
              <a:t> </a:t>
            </a:r>
            <a:r>
              <a:rPr lang="it-IT" dirty="0" err="1" smtClean="0"/>
              <a:t>Disorder</a:t>
            </a:r>
            <a:endParaRPr lang="it-IT" dirty="0" smtClean="0"/>
          </a:p>
          <a:p>
            <a:r>
              <a:rPr lang="it-IT" dirty="0" err="1" smtClean="0"/>
              <a:t>Epilepsies</a:t>
            </a:r>
            <a:endParaRPr lang="it-IT" dirty="0" smtClean="0"/>
          </a:p>
          <a:p>
            <a:r>
              <a:rPr lang="it-IT" dirty="0" err="1" smtClean="0"/>
              <a:t>Genetic</a:t>
            </a:r>
            <a:r>
              <a:rPr lang="it-IT" dirty="0" smtClean="0"/>
              <a:t> </a:t>
            </a:r>
            <a:r>
              <a:rPr lang="it-IT" dirty="0" err="1" smtClean="0"/>
              <a:t>Syndromes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67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4213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it-IT" altLang="it-IT" sz="2400" dirty="0" err="1" smtClean="0">
                <a:solidFill>
                  <a:srgbClr val="000000"/>
                </a:solidFill>
              </a:rPr>
              <a:t>Underconnectivity</a:t>
            </a:r>
            <a:r>
              <a:rPr lang="it-IT" altLang="it-IT" sz="2400" dirty="0" smtClean="0">
                <a:solidFill>
                  <a:srgbClr val="000000"/>
                </a:solidFill>
              </a:rPr>
              <a:t> della sostanza bianca può essere marker precoce?</a:t>
            </a:r>
          </a:p>
          <a:p>
            <a:pPr eaLnBrk="1" fontAlgn="base" hangingPunct="1">
              <a:spcAft>
                <a:spcPct val="0"/>
              </a:spcAft>
            </a:pPr>
            <a:endParaRPr lang="it-IT" altLang="it-IT" sz="2400" dirty="0" smtClean="0">
              <a:solidFill>
                <a:srgbClr val="000000"/>
              </a:solidFill>
            </a:endParaRPr>
          </a:p>
          <a:p>
            <a:pPr eaLnBrk="1" fontAlgn="base" hangingPunct="1">
              <a:spcAft>
                <a:spcPct val="0"/>
              </a:spcAft>
            </a:pPr>
            <a:endParaRPr lang="it-IT" altLang="it-IT" sz="2400" dirty="0" smtClean="0">
              <a:solidFill>
                <a:srgbClr val="000000"/>
              </a:solidFill>
            </a:endParaRPr>
          </a:p>
          <a:p>
            <a:pPr eaLnBrk="1" fontAlgn="base" hangingPunct="1">
              <a:spcAft>
                <a:spcPct val="0"/>
              </a:spcAft>
            </a:pPr>
            <a:endParaRPr lang="it-IT" altLang="it-IT" sz="2400" dirty="0" smtClean="0">
              <a:solidFill>
                <a:srgbClr val="000000"/>
              </a:solidFill>
            </a:endParaRPr>
          </a:p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it-IT" altLang="it-IT" sz="2800" dirty="0" smtClean="0">
                <a:solidFill>
                  <a:srgbClr val="FF0000"/>
                </a:solidFill>
              </a:rPr>
              <a:t>Segno più di «vulnerabilità» che di diagnosi certa</a:t>
            </a:r>
          </a:p>
        </p:txBody>
      </p:sp>
      <p:sp>
        <p:nvSpPr>
          <p:cNvPr id="288771" name="Rectangle 3"/>
          <p:cNvSpPr>
            <a:spLocks noChangeArrowheads="1"/>
          </p:cNvSpPr>
          <p:nvPr/>
        </p:nvSpPr>
        <p:spPr bwMode="auto">
          <a:xfrm>
            <a:off x="682625" y="476250"/>
            <a:ext cx="77739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Marker-biologici</a:t>
            </a:r>
            <a:endParaRPr lang="en-US" altLang="it-IT" sz="240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900113" y="2565400"/>
            <a:ext cx="7772400" cy="37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endParaRPr lang="it-IT" altLang="it-IT" u="sng" smtClean="0">
              <a:solidFill>
                <a:srgbClr val="000000"/>
              </a:solidFill>
            </a:endParaRPr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4284663" y="2781300"/>
            <a:ext cx="574675" cy="1152525"/>
          </a:xfrm>
          <a:prstGeom prst="down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69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2232248"/>
          </a:xfrm>
        </p:spPr>
        <p:txBody>
          <a:bodyPr>
            <a:normAutofit fontScale="90000"/>
          </a:bodyPr>
          <a:lstStyle/>
          <a:p>
            <a:r>
              <a:rPr lang="it-IT" altLang="it-IT" sz="3600" b="1" dirty="0" smtClean="0"/>
              <a:t>Equipe ASD</a:t>
            </a:r>
            <a:br>
              <a:rPr lang="it-IT" altLang="it-IT" sz="3600" b="1" dirty="0" smtClean="0"/>
            </a:br>
            <a:r>
              <a:rPr lang="it-IT" altLang="it-IT" sz="2800" i="1" dirty="0" smtClean="0"/>
              <a:t>(Visconti, Posar, Scaduto, Resca)</a:t>
            </a:r>
            <a:br>
              <a:rPr lang="it-IT" altLang="it-IT" sz="2800" i="1" dirty="0" smtClean="0"/>
            </a:br>
            <a:r>
              <a:rPr lang="it-IT" altLang="it-IT" sz="2800" b="1" i="1" dirty="0" smtClean="0"/>
              <a:t>Degenza ordinaria, DH e Ambulatorio</a:t>
            </a:r>
            <a:br>
              <a:rPr lang="it-IT" altLang="it-IT" sz="2800" b="1" i="1" dirty="0" smtClean="0"/>
            </a:br>
            <a:r>
              <a:rPr lang="it-IT" altLang="it-IT" sz="2800" b="1" i="1" dirty="0" smtClean="0"/>
              <a:t> </a:t>
            </a:r>
            <a:r>
              <a:rPr lang="it-IT" altLang="it-IT" sz="2800" dirty="0"/>
              <a:t/>
            </a:r>
            <a:br>
              <a:rPr lang="it-IT" altLang="it-IT" sz="2800" dirty="0"/>
            </a:br>
            <a:r>
              <a:rPr lang="it-IT" altLang="it-IT" sz="3600" dirty="0"/>
              <a:t>Dati pazienti anno 2014</a:t>
            </a:r>
            <a:endParaRPr lang="it-IT" sz="3600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467544" y="2361623"/>
            <a:ext cx="7702624" cy="410445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it-IT" altLang="it-IT" dirty="0">
                <a:solidFill>
                  <a:schemeClr val="tx1"/>
                </a:solidFill>
              </a:rPr>
              <a:t>Pz totali BO e Provincia: 94</a:t>
            </a:r>
          </a:p>
          <a:p>
            <a:pPr algn="l"/>
            <a:r>
              <a:rPr lang="it-IT" altLang="it-IT" dirty="0">
                <a:solidFill>
                  <a:schemeClr val="tx1"/>
                </a:solidFill>
              </a:rPr>
              <a:t>&lt;3 anni: </a:t>
            </a:r>
            <a:r>
              <a:rPr lang="it-IT" altLang="it-IT" dirty="0" smtClean="0">
                <a:solidFill>
                  <a:schemeClr val="tx1"/>
                </a:solidFill>
              </a:rPr>
              <a:t>15    </a:t>
            </a:r>
            <a:r>
              <a:rPr lang="it-IT" altLang="it-IT" sz="2800" dirty="0" smtClean="0">
                <a:solidFill>
                  <a:schemeClr val="tx1"/>
                </a:solidFill>
              </a:rPr>
              <a:t>(18.75%)</a:t>
            </a:r>
            <a:endParaRPr lang="it-IT" altLang="it-IT" sz="2800" dirty="0">
              <a:solidFill>
                <a:schemeClr val="tx1"/>
              </a:solidFill>
            </a:endParaRPr>
          </a:p>
          <a:p>
            <a:pPr algn="l"/>
            <a:r>
              <a:rPr lang="it-IT" altLang="it-IT" dirty="0">
                <a:solidFill>
                  <a:schemeClr val="tx1"/>
                </a:solidFill>
              </a:rPr>
              <a:t>&gt;3 anni: 79</a:t>
            </a:r>
          </a:p>
          <a:p>
            <a:pPr algn="l"/>
            <a:r>
              <a:rPr lang="it-IT" altLang="it-IT" dirty="0" smtClean="0">
                <a:solidFill>
                  <a:schemeClr val="tx1"/>
                </a:solidFill>
              </a:rPr>
              <a:t>44 Dh                  Casa del Giardiniere</a:t>
            </a:r>
          </a:p>
          <a:p>
            <a:pPr algn="l"/>
            <a:endParaRPr lang="it-IT" altLang="it-IT" dirty="0">
              <a:solidFill>
                <a:schemeClr val="tx1"/>
              </a:solidFill>
            </a:endParaRPr>
          </a:p>
          <a:p>
            <a:pPr algn="l"/>
            <a:r>
              <a:rPr lang="it-IT" altLang="it-IT" dirty="0">
                <a:solidFill>
                  <a:schemeClr val="tx1"/>
                </a:solidFill>
              </a:rPr>
              <a:t>Pz. totali Fuori </a:t>
            </a:r>
            <a:r>
              <a:rPr lang="it-IT" altLang="it-IT" dirty="0" smtClean="0">
                <a:solidFill>
                  <a:schemeClr val="tx1"/>
                </a:solidFill>
              </a:rPr>
              <a:t>BO: 117</a:t>
            </a:r>
            <a:endParaRPr lang="it-IT" altLang="it-IT" dirty="0">
              <a:solidFill>
                <a:schemeClr val="tx1"/>
              </a:solidFill>
            </a:endParaRPr>
          </a:p>
          <a:p>
            <a:pPr algn="l"/>
            <a:r>
              <a:rPr lang="it-IT" altLang="it-IT" dirty="0">
                <a:solidFill>
                  <a:schemeClr val="tx1"/>
                </a:solidFill>
              </a:rPr>
              <a:t>&lt;3 anni: </a:t>
            </a:r>
            <a:r>
              <a:rPr lang="it-IT" altLang="it-IT" dirty="0" smtClean="0">
                <a:solidFill>
                  <a:schemeClr val="tx1"/>
                </a:solidFill>
              </a:rPr>
              <a:t>12     </a:t>
            </a:r>
            <a:r>
              <a:rPr lang="it-IT" altLang="it-IT" sz="2800" dirty="0" smtClean="0">
                <a:solidFill>
                  <a:schemeClr val="tx1"/>
                </a:solidFill>
              </a:rPr>
              <a:t>(11.42%)</a:t>
            </a:r>
            <a:endParaRPr lang="it-IT" altLang="it-IT" sz="2800" dirty="0">
              <a:solidFill>
                <a:schemeClr val="tx1"/>
              </a:solidFill>
            </a:endParaRPr>
          </a:p>
          <a:p>
            <a:pPr algn="l"/>
            <a:r>
              <a:rPr lang="it-IT" altLang="it-IT" dirty="0">
                <a:solidFill>
                  <a:schemeClr val="tx1"/>
                </a:solidFill>
              </a:rPr>
              <a:t>&gt;3 anni: </a:t>
            </a:r>
            <a:r>
              <a:rPr lang="it-IT" altLang="it-IT" dirty="0" smtClean="0">
                <a:solidFill>
                  <a:schemeClr val="tx1"/>
                </a:solidFill>
              </a:rPr>
              <a:t>105</a:t>
            </a:r>
            <a:endParaRPr lang="it-IT" altLang="it-IT" dirty="0">
              <a:solidFill>
                <a:schemeClr val="tx1"/>
              </a:solidFill>
            </a:endParaRPr>
          </a:p>
          <a:p>
            <a:endParaRPr lang="it-IT" dirty="0"/>
          </a:p>
        </p:txBody>
      </p:sp>
      <p:sp>
        <p:nvSpPr>
          <p:cNvPr id="3" name="Freccia bidirezionale orizzontale 2"/>
          <p:cNvSpPr/>
          <p:nvPr/>
        </p:nvSpPr>
        <p:spPr>
          <a:xfrm>
            <a:off x="1979712" y="4005064"/>
            <a:ext cx="928120" cy="26477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9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1010" y="836712"/>
            <a:ext cx="8229600" cy="288032"/>
          </a:xfrm>
        </p:spPr>
        <p:txBody>
          <a:bodyPr>
            <a:noAutofit/>
          </a:bodyPr>
          <a:lstStyle/>
          <a:p>
            <a:r>
              <a:rPr lang="it-IT" sz="2800" b="1" dirty="0"/>
              <a:t>PROTOCOLLO </a:t>
            </a:r>
            <a:r>
              <a:rPr lang="it-IT" sz="2800" dirty="0"/>
              <a:t/>
            </a:r>
            <a:br>
              <a:rPr lang="it-IT" sz="2800" dirty="0"/>
            </a:br>
            <a:r>
              <a:rPr lang="it-IT" sz="2800" b="1" dirty="0"/>
              <a:t>DISTURBI dello SPETTRO AUTISTICO</a:t>
            </a: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> </a:t>
            </a:r>
            <a:br>
              <a:rPr lang="it-IT" sz="2800" dirty="0"/>
            </a:b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4726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dirty="0"/>
              <a:t>Il Protocollo di approfondimento Laboratoristico e Strumentale elaborato presso U.O.C. NPI ( Dott. Gobbi ) ha funzione di approfondimento eziologico e di ricerca di </a:t>
            </a:r>
            <a:r>
              <a:rPr lang="it-IT" dirty="0" err="1"/>
              <a:t>comorbidità</a:t>
            </a:r>
            <a:r>
              <a:rPr lang="it-IT" dirty="0"/>
              <a:t> mediche, nei quadri clinici di Disturbi dello Spettro Autistico  e si pone in continuità con protocollo </a:t>
            </a:r>
            <a:r>
              <a:rPr lang="it-IT" dirty="0" smtClean="0"/>
              <a:t>Clinico-diagnostico-funzionale</a:t>
            </a:r>
          </a:p>
          <a:p>
            <a:endParaRPr lang="it-IT" dirty="0"/>
          </a:p>
          <a:p>
            <a:r>
              <a:rPr lang="it-IT" dirty="0"/>
              <a:t>Il presente Servizio Ospedaliero-IRCCS funge da secondo livello di approfondimento regionale e si integra con quanto viene effettuato a livello territoriale ( vedi casa del Giardiniere in ambito di Bologna e Provincia).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Il Protocollo di approfondimento neurobiologico qui descritto viene effettuato anche in pazienti extra provinciali e regionali su richiesta di colleghi e dei genitori dei soggetti con autismo. 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r>
              <a:rPr lang="it-IT" b="1" dirty="0"/>
              <a:t>Tale Approfondimento Eziologico (Protocollo) aderisce alle indicazioni presenti nel Protocollo diagnostico: vedi delibera regionale PG /2013/6370 del 10 /01/2013, secondo  indicazioni PRI-A 2008-2010 ( DGR</a:t>
            </a:r>
            <a:r>
              <a:rPr lang="it-IT" dirty="0"/>
              <a:t> </a:t>
            </a:r>
            <a:r>
              <a:rPr lang="it-IT" b="1" dirty="0"/>
              <a:t>N.318/2008) e PRI-A 2011-2013 ( DGR n.1378/2011). </a:t>
            </a:r>
            <a:r>
              <a:rPr lang="it-IT" dirty="0"/>
              <a:t>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66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6336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 smtClean="0"/>
              <a:t>Comunicazione diagnostica ai genitori 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it-IT" b="1" dirty="0"/>
          </a:p>
        </p:txBody>
      </p:sp>
      <p:sp>
        <p:nvSpPr>
          <p:cNvPr id="33795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377238" cy="5001419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it-IT" altLang="it-IT" dirty="0" smtClean="0"/>
              <a:t>Comunicazione </a:t>
            </a:r>
            <a:r>
              <a:rPr lang="it-IT" altLang="it-IT" i="1" dirty="0" smtClean="0">
                <a:solidFill>
                  <a:srgbClr val="FF0000"/>
                </a:solidFill>
              </a:rPr>
              <a:t>empatica</a:t>
            </a:r>
          </a:p>
          <a:p>
            <a:pPr eaLnBrk="1" hangingPunct="1">
              <a:spcBef>
                <a:spcPts val="0"/>
              </a:spcBef>
            </a:pPr>
            <a:endParaRPr lang="it-IT" altLang="it-IT" i="1" dirty="0" smtClean="0"/>
          </a:p>
          <a:p>
            <a:pPr eaLnBrk="1" hangingPunct="1">
              <a:spcBef>
                <a:spcPts val="0"/>
              </a:spcBef>
            </a:pPr>
            <a:r>
              <a:rPr lang="it-IT" altLang="it-IT" dirty="0" smtClean="0"/>
              <a:t>Comunicazione</a:t>
            </a:r>
            <a:r>
              <a:rPr lang="it-IT" altLang="it-IT" i="1" dirty="0" smtClean="0"/>
              <a:t> </a:t>
            </a:r>
            <a:r>
              <a:rPr lang="it-IT" altLang="it-IT" i="1" dirty="0" smtClean="0">
                <a:solidFill>
                  <a:srgbClr val="FF0000"/>
                </a:solidFill>
              </a:rPr>
              <a:t>appropriata</a:t>
            </a:r>
          </a:p>
          <a:p>
            <a:pPr eaLnBrk="1" hangingPunct="1">
              <a:spcBef>
                <a:spcPts val="0"/>
              </a:spcBef>
            </a:pPr>
            <a:endParaRPr lang="it-IT" altLang="it-IT" i="1" dirty="0" smtClean="0"/>
          </a:p>
          <a:p>
            <a:pPr eaLnBrk="1" hangingPunct="1">
              <a:spcBef>
                <a:spcPts val="0"/>
              </a:spcBef>
            </a:pPr>
            <a:r>
              <a:rPr lang="it-IT" altLang="it-IT" dirty="0" smtClean="0"/>
              <a:t>Comunicazione</a:t>
            </a:r>
            <a:r>
              <a:rPr lang="it-IT" altLang="it-IT" i="1" dirty="0" smtClean="0"/>
              <a:t> </a:t>
            </a:r>
            <a:r>
              <a:rPr lang="it-IT" altLang="it-IT" i="1" dirty="0" smtClean="0">
                <a:solidFill>
                  <a:srgbClr val="FF0000"/>
                </a:solidFill>
              </a:rPr>
              <a:t>esplicativa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it-IT" altLang="it-IT" i="1" dirty="0" smtClean="0"/>
              <a:t>		</a:t>
            </a:r>
            <a:r>
              <a:rPr lang="it-IT" altLang="it-IT" sz="2400" i="1" dirty="0" smtClean="0"/>
              <a:t>- limiti e competenze del bambino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it-IT" altLang="it-IT" i="1" dirty="0" smtClean="0"/>
              <a:t>		</a:t>
            </a:r>
            <a:r>
              <a:rPr lang="it-IT" altLang="it-IT" sz="2400" i="1" dirty="0" smtClean="0"/>
              <a:t>- possibili </a:t>
            </a:r>
            <a:r>
              <a:rPr lang="it-IT" altLang="it-IT" sz="2400" i="1" dirty="0" err="1" smtClean="0"/>
              <a:t>comorbidità</a:t>
            </a:r>
            <a:r>
              <a:rPr lang="it-IT" altLang="it-IT" sz="2400" i="1" dirty="0" smtClean="0"/>
              <a:t> neurologiche e   psichiatriche 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it-IT" altLang="it-IT" i="1" dirty="0" smtClean="0"/>
              <a:t>		</a:t>
            </a:r>
            <a:r>
              <a:rPr lang="it-IT" altLang="it-IT" sz="2400" i="1" dirty="0" smtClean="0"/>
              <a:t>- </a:t>
            </a:r>
            <a:r>
              <a:rPr lang="it-IT" altLang="it-IT" sz="2400" i="1" dirty="0" err="1" smtClean="0"/>
              <a:t>overlap</a:t>
            </a:r>
            <a:r>
              <a:rPr lang="it-IT" altLang="it-IT" sz="2400" i="1" dirty="0" smtClean="0"/>
              <a:t> e diagnosi differenziali rispetto ad altre categorie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it-IT" altLang="it-IT" sz="2400" i="1" dirty="0"/>
              <a:t> </a:t>
            </a:r>
            <a:r>
              <a:rPr lang="it-IT" altLang="it-IT" sz="2400" i="1" dirty="0" smtClean="0"/>
              <a:t>             diagnostiche e disabilità di sviluppo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it-IT" altLang="it-IT" i="1" dirty="0" smtClean="0"/>
              <a:t>		</a:t>
            </a:r>
          </a:p>
          <a:p>
            <a:pPr eaLnBrk="1" hangingPunct="1"/>
            <a:endParaRPr lang="it-IT" altLang="it-IT" i="1" dirty="0" smtClean="0"/>
          </a:p>
          <a:p>
            <a:pPr eaLnBrk="1" hangingPunct="1"/>
            <a:endParaRPr lang="it-IT" altLang="it-IT" i="1" dirty="0" smtClean="0"/>
          </a:p>
          <a:p>
            <a:pPr eaLnBrk="1" hangingPunct="1"/>
            <a:endParaRPr lang="it-IT" altLang="it-IT" i="1" dirty="0" smtClean="0"/>
          </a:p>
          <a:p>
            <a:pPr eaLnBrk="1" hangingPunct="1"/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40468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17538"/>
            <a:ext cx="8229600" cy="62404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altLang="it-IT" sz="2800" dirty="0" smtClean="0"/>
              <a:t>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altLang="it-IT" sz="28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altLang="it-IT" sz="2800" dirty="0" smtClean="0"/>
              <a:t>Colui che </a:t>
            </a:r>
            <a:r>
              <a:rPr lang="it-IT" alt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 una etichetta </a:t>
            </a:r>
            <a:r>
              <a:rPr lang="it-IT" altLang="it-IT" sz="2800" dirty="0" smtClean="0"/>
              <a:t>ma non affronta con i genitori «il problema nella sua complessità», offre una comunicazione parziale e  comunicherà solo un’informazione 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altLang="it-IT" sz="28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altLang="it-IT" sz="2800" dirty="0" smtClean="0"/>
              <a:t>Viceversa se comunicherà che </a:t>
            </a:r>
            <a:r>
              <a:rPr lang="it-IT" alt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problema è affrontabile con diverse strategie</a:t>
            </a:r>
            <a:r>
              <a:rPr lang="it-IT" altLang="it-IT" sz="2800" dirty="0" smtClean="0"/>
              <a:t>, favorirà il passaggio all’elaborazione e all’impegno dei genitori </a:t>
            </a:r>
          </a:p>
        </p:txBody>
      </p:sp>
    </p:spTree>
    <p:extLst>
      <p:ext uri="{BB962C8B-B14F-4D97-AF65-F5344CB8AC3E}">
        <p14:creationId xmlns:p14="http://schemas.microsoft.com/office/powerpoint/2010/main" val="41281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FF3300"/>
                </a:solidFill>
              </a:rPr>
              <a:t>E l’intervento…..?</a:t>
            </a:r>
          </a:p>
        </p:txBody>
      </p:sp>
    </p:spTree>
    <p:extLst>
      <p:ext uri="{BB962C8B-B14F-4D97-AF65-F5344CB8AC3E}">
        <p14:creationId xmlns:p14="http://schemas.microsoft.com/office/powerpoint/2010/main" val="432419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30511" y="981086"/>
            <a:ext cx="7682978" cy="489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i="1" dirty="0">
                <a:solidFill>
                  <a:srgbClr val="000000"/>
                </a:solidFill>
                <a:latin typeface="Times New Roman" pitchFamily="16" charset="0"/>
              </a:rPr>
              <a:t>Comparative Effectiveness Review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>
                <a:solidFill>
                  <a:srgbClr val="000000"/>
                </a:solidFill>
                <a:latin typeface="Times New Roman" pitchFamily="16" charset="0"/>
              </a:rPr>
              <a:t>Number </a:t>
            </a:r>
            <a:r>
              <a:rPr lang="en-GB" sz="2400" b="1" dirty="0" smtClean="0">
                <a:solidFill>
                  <a:srgbClr val="000000"/>
                </a:solidFill>
                <a:latin typeface="Times New Roman" pitchFamily="16" charset="0"/>
              </a:rPr>
              <a:t>137 </a:t>
            </a:r>
            <a:endParaRPr lang="en-GB" sz="2400" b="1" dirty="0">
              <a:solidFill>
                <a:srgbClr val="000000"/>
              </a:solidFill>
              <a:latin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>
                <a:solidFill>
                  <a:srgbClr val="FF3300"/>
                </a:solidFill>
                <a:latin typeface="Times New Roman" pitchFamily="16" charset="0"/>
              </a:rPr>
              <a:t>Therapies for Children With Autism Spectrum </a:t>
            </a:r>
            <a:r>
              <a:rPr lang="en-GB" sz="2400" b="1" dirty="0" smtClean="0">
                <a:solidFill>
                  <a:srgbClr val="FF3300"/>
                </a:solidFill>
                <a:latin typeface="Times New Roman" pitchFamily="16" charset="0"/>
              </a:rPr>
              <a:t>Disorders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err="1" smtClean="0">
                <a:solidFill>
                  <a:srgbClr val="FF3300"/>
                </a:solidFill>
                <a:latin typeface="Times New Roman" pitchFamily="16" charset="0"/>
              </a:rPr>
              <a:t>Behavioral</a:t>
            </a:r>
            <a:r>
              <a:rPr lang="en-GB" sz="2400" b="1" dirty="0" smtClean="0">
                <a:solidFill>
                  <a:srgbClr val="FF3300"/>
                </a:solidFill>
                <a:latin typeface="Times New Roman" pitchFamily="16" charset="0"/>
              </a:rPr>
              <a:t> interventions update</a:t>
            </a:r>
            <a:r>
              <a:rPr lang="en-GB" sz="2400" b="1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endParaRPr lang="en-GB" sz="2400" b="1" dirty="0">
              <a:solidFill>
                <a:srgbClr val="000000"/>
              </a:solidFill>
              <a:latin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b="1" dirty="0">
              <a:solidFill>
                <a:srgbClr val="000000"/>
              </a:solidFill>
              <a:latin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>
                <a:solidFill>
                  <a:srgbClr val="000000"/>
                </a:solidFill>
                <a:latin typeface="Times New Roman" pitchFamily="16" charset="0"/>
              </a:rPr>
              <a:t>Prepared for: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6" charset="0"/>
              </a:rPr>
              <a:t>Agency for Healthcare Research and Quality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6" charset="0"/>
              </a:rPr>
              <a:t>U.S. Department of Health and Human Services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6" charset="0"/>
              </a:rPr>
              <a:t>Vanderbilt Evidence-based Practice </a:t>
            </a:r>
            <a:r>
              <a:rPr lang="en-GB" sz="2400" dirty="0" err="1">
                <a:solidFill>
                  <a:srgbClr val="000000"/>
                </a:solidFill>
                <a:latin typeface="Times New Roman" pitchFamily="16" charset="0"/>
              </a:rPr>
              <a:t>Center</a:t>
            </a:r>
            <a:r>
              <a:rPr lang="en-GB" sz="24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6" charset="0"/>
              </a:rPr>
              <a:t>Nashville, TN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b="1" dirty="0">
              <a:solidFill>
                <a:srgbClr val="000000"/>
              </a:solidFill>
              <a:latin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 smtClean="0">
                <a:solidFill>
                  <a:srgbClr val="000000"/>
                </a:solidFill>
                <a:latin typeface="Times New Roman" pitchFamily="16" charset="0"/>
              </a:rPr>
              <a:t>August 2014</a:t>
            </a:r>
            <a:endParaRPr lang="it-IT" sz="2400" b="1" dirty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612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0825" y="116632"/>
            <a:ext cx="8569325" cy="692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u="sng" dirty="0">
                <a:solidFill>
                  <a:srgbClr val="000000"/>
                </a:solidFill>
                <a:latin typeface="Times New Roman" pitchFamily="16" charset="0"/>
              </a:rPr>
              <a:t>Review Methods</a:t>
            </a:r>
            <a:r>
              <a:rPr lang="en-GB" sz="2000" b="1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6" charset="0"/>
              </a:rPr>
              <a:t>We included studies published in English from 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6" charset="0"/>
              </a:rPr>
              <a:t>June 2010 to December 2013. </a:t>
            </a:r>
            <a:r>
              <a:rPr lang="en-US" sz="2000" dirty="0"/>
              <a:t>We included comparative studies (with treatment and comparison groups) of behavioral interventions with </a:t>
            </a:r>
            <a:r>
              <a:rPr lang="en-US" sz="2000" b="1" dirty="0"/>
              <a:t>at least 10 participants with ASD </a:t>
            </a:r>
            <a:r>
              <a:rPr lang="en-US" sz="2000" b="1" dirty="0" smtClean="0"/>
              <a:t>…</a:t>
            </a:r>
            <a:endParaRPr lang="en-US" sz="2000" b="1" u="sng" dirty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u="sng" dirty="0" smtClean="0">
                <a:solidFill>
                  <a:srgbClr val="000000"/>
                </a:solidFill>
                <a:latin typeface="Times New Roman" pitchFamily="16" charset="0"/>
              </a:rPr>
              <a:t>Results  </a:t>
            </a:r>
            <a:endParaRPr lang="en-GB" sz="2000" b="1" u="sng" dirty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6" charset="0"/>
              </a:rPr>
              <a:t>Of 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6" charset="0"/>
              </a:rPr>
              <a:t>65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</a:rPr>
              <a:t> unique </a:t>
            </a:r>
            <a:r>
              <a:rPr lang="en-GB" sz="2000" dirty="0">
                <a:solidFill>
                  <a:srgbClr val="000000"/>
                </a:solidFill>
                <a:latin typeface="Times New Roman" pitchFamily="16" charset="0"/>
              </a:rPr>
              <a:t>studies included, 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6" charset="0"/>
              </a:rPr>
              <a:t>19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Times New Roman" pitchFamily="16" charset="0"/>
              </a:rPr>
              <a:t>were good quality, 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6" charset="0"/>
              </a:rPr>
              <a:t>39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Times New Roman" pitchFamily="16" charset="0"/>
              </a:rPr>
              <a:t>were fair, and </a:t>
            </a:r>
            <a:r>
              <a:rPr lang="en-GB" sz="2000" b="1" dirty="0">
                <a:solidFill>
                  <a:srgbClr val="000000"/>
                </a:solidFill>
                <a:latin typeface="Times New Roman" pitchFamily="16" charset="0"/>
              </a:rPr>
              <a:t>7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Times New Roman" pitchFamily="16" charset="0"/>
              </a:rPr>
              <a:t>poor.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6" charset="0"/>
              </a:rPr>
              <a:t>The antipsychotic drugs 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6" charset="0"/>
              </a:rPr>
              <a:t>risperidone</a:t>
            </a:r>
            <a:r>
              <a:rPr lang="en-GB" sz="2000" dirty="0">
                <a:solidFill>
                  <a:srgbClr val="000000"/>
                </a:solidFill>
                <a:latin typeface="Times New Roman" pitchFamily="16" charset="0"/>
              </a:rPr>
              <a:t> and 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6" charset="0"/>
              </a:rPr>
              <a:t>aripiprazole</a:t>
            </a:r>
            <a:r>
              <a:rPr lang="en-GB" sz="2000" dirty="0">
                <a:solidFill>
                  <a:srgbClr val="000000"/>
                </a:solidFill>
                <a:latin typeface="Times New Roman" pitchFamily="16" charset="0"/>
              </a:rPr>
              <a:t> demonstrate improvement in challenging </a:t>
            </a:r>
            <a:r>
              <a:rPr lang="en-GB" sz="2000" dirty="0" err="1">
                <a:solidFill>
                  <a:srgbClr val="000000"/>
                </a:solidFill>
                <a:latin typeface="Times New Roman" pitchFamily="16" charset="0"/>
              </a:rPr>
              <a:t>behavior</a:t>
            </a:r>
            <a:r>
              <a:rPr lang="en-GB" sz="2000" dirty="0">
                <a:solidFill>
                  <a:srgbClr val="000000"/>
                </a:solidFill>
                <a:latin typeface="Times New Roman" pitchFamily="16" charset="0"/>
              </a:rPr>
              <a:t>  ……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dirty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6" charset="0"/>
              </a:rPr>
              <a:t>Evidence supports </a:t>
            </a:r>
            <a:r>
              <a:rPr lang="en-GB" sz="2000" b="1" dirty="0">
                <a:solidFill>
                  <a:srgbClr val="000000"/>
                </a:solidFill>
                <a:latin typeface="Times New Roman" pitchFamily="16" charset="0"/>
              </a:rPr>
              <a:t>early intensive 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6" charset="0"/>
              </a:rPr>
              <a:t>behavioral</a:t>
            </a:r>
            <a:r>
              <a:rPr lang="en-GB" sz="2000" b="1" dirty="0">
                <a:solidFill>
                  <a:srgbClr val="000000"/>
                </a:solidFill>
                <a:latin typeface="Times New Roman" pitchFamily="16" charset="0"/>
              </a:rPr>
              <a:t> and developmental intervention</a:t>
            </a:r>
            <a:r>
              <a:rPr lang="en-GB" sz="2000" dirty="0">
                <a:solidFill>
                  <a:srgbClr val="000000"/>
                </a:solidFill>
                <a:latin typeface="Times New Roman" pitchFamily="16" charset="0"/>
              </a:rPr>
              <a:t>, including the University of California, Los Angeles (UCLA)/</a:t>
            </a:r>
            <a:r>
              <a:rPr lang="en-GB" sz="2000" dirty="0" err="1">
                <a:solidFill>
                  <a:srgbClr val="000000"/>
                </a:solidFill>
                <a:latin typeface="Times New Roman" pitchFamily="16" charset="0"/>
              </a:rPr>
              <a:t>Lovaas</a:t>
            </a:r>
            <a:r>
              <a:rPr lang="en-GB" sz="2000" dirty="0">
                <a:solidFill>
                  <a:srgbClr val="000000"/>
                </a:solidFill>
                <a:latin typeface="Times New Roman" pitchFamily="16" charset="0"/>
              </a:rPr>
              <a:t> model and Early Start Denver Model (ESDM) for improving </a:t>
            </a:r>
            <a:r>
              <a:rPr lang="en-GB" sz="2000" b="1" i="1" dirty="0">
                <a:solidFill>
                  <a:srgbClr val="FF3300"/>
                </a:solidFill>
                <a:latin typeface="Times New Roman" pitchFamily="16" charset="0"/>
              </a:rPr>
              <a:t>cognitive performance, language skills, and adaptive </a:t>
            </a:r>
            <a:r>
              <a:rPr lang="en-GB" sz="2000" b="1" i="1" dirty="0" err="1">
                <a:solidFill>
                  <a:srgbClr val="FF3300"/>
                </a:solidFill>
                <a:latin typeface="Times New Roman" pitchFamily="16" charset="0"/>
              </a:rPr>
              <a:t>behavior</a:t>
            </a:r>
            <a:r>
              <a:rPr lang="en-GB" sz="2000" dirty="0">
                <a:solidFill>
                  <a:srgbClr val="000000"/>
                </a:solidFill>
                <a:latin typeface="Times New Roman" pitchFamily="16" charset="0"/>
              </a:rPr>
              <a:t> in some groups of children.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6" charset="0"/>
              </a:rPr>
              <a:t>Data are preliminary but promising for intensive intervention in children under age 2.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dirty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6" charset="0"/>
              </a:rPr>
              <a:t>All of these studies need to be replicated, and specific focus is needed to characterize which children are most likely to benefit.  …..  Information is lacking on </a:t>
            </a:r>
            <a:r>
              <a:rPr lang="en-GB" sz="2000" b="1" dirty="0">
                <a:solidFill>
                  <a:srgbClr val="000000"/>
                </a:solidFill>
                <a:latin typeface="Times New Roman" pitchFamily="16" charset="0"/>
              </a:rPr>
              <a:t>modifiers of effectiveness, generalization of effects outside the treatment context, components of multicomponent therapies that drive effectiveness, and predictors of treatment success. 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90410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/>
          </p:nvPr>
        </p:nvSpPr>
        <p:spPr>
          <a:xfrm>
            <a:off x="381000" y="2286000"/>
            <a:ext cx="8458200" cy="4114800"/>
          </a:xfrm>
          <a:ln/>
        </p:spPr>
        <p:txBody>
          <a:bodyPr anchor="t"/>
          <a:lstStyle/>
          <a:p>
            <a:pPr marL="739775" lvl="1" indent="-282575" algn="l">
              <a:spcBef>
                <a:spcPts val="600"/>
              </a:spcBef>
              <a:buFont typeface="Comic Sans MS" pitchFamily="64" charset="0"/>
              <a:buChar char="–"/>
              <a:tabLst>
                <a:tab pos="739775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</a:pPr>
            <a:r>
              <a:rPr lang="it-IT" sz="2400" i="1">
                <a:latin typeface="Comic Sans MS" pitchFamily="64" charset="0"/>
              </a:rPr>
              <a:t>Fattori etnici e culturali</a:t>
            </a:r>
          </a:p>
          <a:p>
            <a:pPr marL="739775" lvl="1" indent="-282575" algn="l">
              <a:spcBef>
                <a:spcPts val="600"/>
              </a:spcBef>
              <a:buFont typeface="Comic Sans MS" pitchFamily="64" charset="0"/>
              <a:buChar char="–"/>
              <a:tabLst>
                <a:tab pos="739775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</a:pPr>
            <a:r>
              <a:rPr lang="it-IT" sz="2400" i="1">
                <a:latin typeface="Comic Sans MS" pitchFamily="64" charset="0"/>
              </a:rPr>
              <a:t>Trattamento</a:t>
            </a:r>
          </a:p>
          <a:p>
            <a:pPr lvl="2" algn="l">
              <a:spcBef>
                <a:spcPts val="600"/>
              </a:spcBef>
              <a:buClr>
                <a:srgbClr val="FF3300"/>
              </a:buClr>
              <a:buFont typeface="Comic Sans MS" pitchFamily="64" charset="0"/>
              <a:buChar char="•"/>
              <a:tabLst>
                <a:tab pos="739775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</a:pPr>
            <a:r>
              <a:rPr lang="it-IT" sz="2400">
                <a:solidFill>
                  <a:srgbClr val="FF3300"/>
                </a:solidFill>
                <a:latin typeface="Comic Sans MS" pitchFamily="64" charset="0"/>
              </a:rPr>
              <a:t>Facile da apprendere</a:t>
            </a:r>
          </a:p>
          <a:p>
            <a:pPr lvl="2" algn="l">
              <a:spcBef>
                <a:spcPts val="600"/>
              </a:spcBef>
              <a:buClr>
                <a:srgbClr val="FF3300"/>
              </a:buClr>
              <a:buFont typeface="Comic Sans MS" pitchFamily="64" charset="0"/>
              <a:buChar char="•"/>
              <a:tabLst>
                <a:tab pos="739775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</a:pPr>
            <a:r>
              <a:rPr lang="it-IT" sz="2400">
                <a:solidFill>
                  <a:srgbClr val="FF3300"/>
                </a:solidFill>
                <a:latin typeface="Comic Sans MS" pitchFamily="64" charset="0"/>
              </a:rPr>
              <a:t>Piacevole/agevole da utilizzare</a:t>
            </a:r>
          </a:p>
          <a:p>
            <a:pPr lvl="2" algn="l">
              <a:spcBef>
                <a:spcPts val="600"/>
              </a:spcBef>
              <a:buClr>
                <a:srgbClr val="FF3300"/>
              </a:buClr>
              <a:buFont typeface="Comic Sans MS" pitchFamily="64" charset="0"/>
              <a:buChar char="•"/>
              <a:tabLst>
                <a:tab pos="739775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</a:pPr>
            <a:r>
              <a:rPr lang="it-IT" sz="2400">
                <a:solidFill>
                  <a:srgbClr val="FF3300"/>
                </a:solidFill>
                <a:latin typeface="Comic Sans MS" pitchFamily="64" charset="0"/>
              </a:rPr>
              <a:t>Percepito come efficace</a:t>
            </a:r>
          </a:p>
          <a:p>
            <a:pPr lvl="2" algn="l">
              <a:spcBef>
                <a:spcPts val="600"/>
              </a:spcBef>
              <a:buClr>
                <a:srgbClr val="FF3300"/>
              </a:buClr>
              <a:buFont typeface="Comic Sans MS" pitchFamily="64" charset="0"/>
              <a:buChar char="•"/>
              <a:tabLst>
                <a:tab pos="739775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</a:pPr>
            <a:r>
              <a:rPr lang="it-IT" sz="2400">
                <a:solidFill>
                  <a:srgbClr val="FF3300"/>
                </a:solidFill>
                <a:latin typeface="Comic Sans MS" pitchFamily="64" charset="0"/>
              </a:rPr>
              <a:t>Agilmente incorporabile nella routine quotidiana</a:t>
            </a:r>
          </a:p>
          <a:p>
            <a:pPr marL="739775" lvl="1" indent="-282575" algn="l">
              <a:spcBef>
                <a:spcPts val="600"/>
              </a:spcBef>
              <a:buFont typeface="Comic Sans MS" pitchFamily="64" charset="0"/>
              <a:buChar char="–"/>
              <a:tabLst>
                <a:tab pos="739775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</a:pPr>
            <a:r>
              <a:rPr lang="it-IT" sz="2400" i="1">
                <a:latin typeface="Comic Sans MS" pitchFamily="64" charset="0"/>
              </a:rPr>
              <a:t>Identificazione Comportamenti-Obiettivo</a:t>
            </a:r>
          </a:p>
          <a:p>
            <a:pPr marL="739775" lvl="1" indent="-282575" algn="l">
              <a:spcBef>
                <a:spcPts val="600"/>
              </a:spcBef>
              <a:buFont typeface="Comic Sans MS" pitchFamily="64" charset="0"/>
              <a:buChar char="–"/>
              <a:tabLst>
                <a:tab pos="739775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</a:tabLst>
            </a:pPr>
            <a:r>
              <a:rPr lang="it-IT" sz="2400" i="1">
                <a:latin typeface="Comic Sans MS" pitchFamily="64" charset="0"/>
              </a:rPr>
              <a:t>Indicatori prognostici e/o “costellazioni sindromiche target”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152400" y="150813"/>
            <a:ext cx="8839200" cy="1677987"/>
          </a:xfrm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marL="0" indent="0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it-IT" sz="1600" i="1"/>
              <a:t>Journal of Autism and Developmental Disorders, Vol. 30, No 5, 2000</a:t>
            </a:r>
            <a:br>
              <a:rPr lang="it-IT" sz="1600" i="1"/>
            </a:br>
            <a:r>
              <a:rPr lang="it-IT" sz="1600" i="1"/>
              <a:t/>
            </a:r>
            <a:br>
              <a:rPr lang="it-IT" sz="1600" i="1"/>
            </a:br>
            <a:r>
              <a:rPr lang="it-IT" sz="2400"/>
              <a:t>Intensive Behavioral/Psychoeducational Treatments for Autism: Research Needs and Future Directions</a:t>
            </a:r>
            <a:br>
              <a:rPr lang="it-IT" sz="2400"/>
            </a:br>
            <a:r>
              <a:rPr lang="it-IT" sz="2400"/>
              <a:t>							</a:t>
            </a:r>
            <a:r>
              <a:rPr lang="it-IT" sz="1600"/>
              <a:t>Laura Schreibman</a:t>
            </a:r>
          </a:p>
        </p:txBody>
      </p:sp>
    </p:spTree>
    <p:extLst>
      <p:ext uri="{BB962C8B-B14F-4D97-AF65-F5344CB8AC3E}">
        <p14:creationId xmlns:p14="http://schemas.microsoft.com/office/powerpoint/2010/main" val="556079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00125"/>
            <a:ext cx="653415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211960" y="6340678"/>
            <a:ext cx="4292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Vivanti</a:t>
            </a:r>
            <a:r>
              <a:rPr lang="it-IT" sz="1600" dirty="0" smtClean="0"/>
              <a:t> et al. </a:t>
            </a:r>
            <a:r>
              <a:rPr lang="it-IT" sz="1600" dirty="0" err="1" smtClean="0"/>
              <a:t>Frontiers</a:t>
            </a:r>
            <a:r>
              <a:rPr lang="it-IT" sz="1600" dirty="0" smtClean="0"/>
              <a:t> in </a:t>
            </a:r>
            <a:r>
              <a:rPr lang="it-IT" sz="1600" dirty="0" err="1" smtClean="0"/>
              <a:t>Pediatrics</a:t>
            </a:r>
            <a:r>
              <a:rPr lang="it-IT" sz="1600" dirty="0" smtClean="0"/>
              <a:t>, Giugno 2014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131157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28315" y="1628800"/>
            <a:ext cx="8228012" cy="537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54000" defTabSz="449263" eaLnBrk="0" hangingPunct="0">
              <a:spcBef>
                <a:spcPct val="20000"/>
              </a:spcBef>
              <a:buChar char="•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636588" indent="-255588" defTabSz="449263" eaLnBrk="0" hangingPunct="0">
              <a:spcBef>
                <a:spcPct val="20000"/>
              </a:spcBef>
              <a:buChar char="–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"/>
            </a:pPr>
            <a:r>
              <a:rPr lang="en-US" altLang="it-IT" sz="3200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Ancora</a:t>
            </a:r>
            <a:r>
              <a:rPr lang="en-US" altLang="it-IT" sz="32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non vi </a:t>
            </a:r>
            <a:r>
              <a:rPr lang="en-US" altLang="it-IT" sz="3200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sono</a:t>
            </a:r>
            <a:r>
              <a:rPr lang="en-US" altLang="it-IT" sz="32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“</a:t>
            </a:r>
            <a:r>
              <a:rPr lang="en-US" altLang="it-IT" sz="32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biomarkers</a:t>
            </a:r>
            <a:r>
              <a:rPr lang="en-US" altLang="it-IT" sz="32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” a </a:t>
            </a:r>
            <a:r>
              <a:rPr lang="en-US" altLang="it-IT" sz="3200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conferma</a:t>
            </a:r>
            <a:r>
              <a:rPr lang="en-US" altLang="it-IT" sz="32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sz="3200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della</a:t>
            </a:r>
            <a:r>
              <a:rPr lang="en-US" altLang="it-IT" sz="32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sz="3200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diagnosi</a:t>
            </a:r>
            <a:r>
              <a:rPr lang="en-US" altLang="it-IT" sz="32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sz="3200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clinica</a:t>
            </a:r>
            <a:r>
              <a:rPr lang="en-US" altLang="it-IT" sz="32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"/>
            </a:pPr>
            <a:r>
              <a:rPr lang="en-US" altLang="it-IT" sz="32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n-US" altLang="it-IT" sz="3200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Diagnosi</a:t>
            </a:r>
            <a:r>
              <a:rPr lang="en-US" altLang="it-IT" sz="32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sz="3200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altLang="it-IT" sz="32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sz="3200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basa</a:t>
            </a:r>
            <a:r>
              <a:rPr lang="en-US" altLang="it-IT" sz="32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sz="3200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sulla</a:t>
            </a:r>
            <a:r>
              <a:rPr lang="en-US" altLang="it-IT" sz="32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sz="3200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storia</a:t>
            </a:r>
            <a:r>
              <a:rPr lang="en-US" altLang="it-IT" sz="32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sz="3200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dello</a:t>
            </a:r>
            <a:r>
              <a:rPr lang="en-US" altLang="it-IT" sz="32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sz="3200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Sviluppo</a:t>
            </a:r>
            <a:r>
              <a:rPr lang="en-US" altLang="it-IT" sz="32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del bambino/a e </a:t>
            </a:r>
            <a:r>
              <a:rPr lang="en-US" altLang="it-IT" sz="3200" b="1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sull’Osservazione</a:t>
            </a:r>
            <a:r>
              <a:rPr lang="en-US" altLang="it-IT" sz="32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del  </a:t>
            </a:r>
            <a:r>
              <a:rPr lang="en-US" altLang="it-IT" sz="3200" b="1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Comportamento</a:t>
            </a:r>
            <a:r>
              <a:rPr lang="en-US" altLang="it-IT" sz="32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sz="3200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sia</a:t>
            </a:r>
            <a:r>
              <a:rPr lang="en-US" altLang="it-IT" sz="32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in in setting libero </a:t>
            </a:r>
            <a:r>
              <a:rPr lang="en-US" altLang="it-IT" sz="3200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che</a:t>
            </a:r>
            <a:r>
              <a:rPr lang="en-US" altLang="it-IT" sz="32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sz="3200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tramite</a:t>
            </a:r>
            <a:r>
              <a:rPr lang="en-US" altLang="it-IT" sz="32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sz="3200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uno</a:t>
            </a:r>
            <a:r>
              <a:rPr lang="en-US" altLang="it-IT" sz="32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sz="3200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specifico</a:t>
            </a:r>
            <a:r>
              <a:rPr lang="en-US" altLang="it-IT" sz="32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sz="32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altLang="it-IT" sz="32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ssessment </a:t>
            </a:r>
            <a:r>
              <a:rPr lang="en-US" altLang="it-IT" sz="3200" b="1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Neurocomportamentale</a:t>
            </a:r>
            <a:r>
              <a:rPr lang="en-US" altLang="it-IT" sz="32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 (Test e Scale)</a:t>
            </a:r>
            <a:endParaRPr lang="en-US" altLang="it-IT" sz="3200" b="1" u="sng" dirty="0" smtClean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"/>
            </a:pPr>
            <a:r>
              <a:rPr lang="en-US" altLang="it-IT" sz="32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n-US" altLang="it-IT" sz="3200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presentazione</a:t>
            </a:r>
            <a:r>
              <a:rPr lang="en-US" altLang="it-IT" sz="32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sz="3200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fenotipica</a:t>
            </a:r>
            <a:r>
              <a:rPr lang="en-US" altLang="it-IT" sz="32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sz="3200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degli</a:t>
            </a:r>
            <a:r>
              <a:rPr lang="en-US" altLang="it-IT" sz="32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ASD </a:t>
            </a:r>
            <a:r>
              <a:rPr lang="en-US" altLang="it-IT" sz="3200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varia</a:t>
            </a:r>
            <a:r>
              <a:rPr lang="en-US" altLang="it-IT" sz="32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con </a:t>
            </a:r>
            <a:r>
              <a:rPr lang="en-US" altLang="it-IT" sz="3200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il</a:t>
            </a:r>
            <a:r>
              <a:rPr lang="en-US" altLang="it-IT" sz="32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tempo in </a:t>
            </a:r>
            <a:r>
              <a:rPr lang="en-US" altLang="it-IT" sz="3200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funzione</a:t>
            </a:r>
            <a:r>
              <a:rPr lang="en-US" altLang="it-IT" sz="32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sz="3200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dello</a:t>
            </a:r>
            <a:r>
              <a:rPr lang="en-US" altLang="it-IT" sz="32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sz="3200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sviluppo</a:t>
            </a:r>
            <a:r>
              <a:rPr lang="en-US" altLang="it-IT" sz="32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US" altLang="it-IT" sz="3200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delle</a:t>
            </a:r>
            <a:r>
              <a:rPr lang="en-US" altLang="it-IT" sz="32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sz="3200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comorbidità</a:t>
            </a:r>
            <a:endParaRPr lang="en-US" altLang="it-IT" dirty="0" smtClean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83568" y="181358"/>
            <a:ext cx="7917507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it-IT" sz="3600" b="1" dirty="0" err="1" smtClean="0">
                <a:solidFill>
                  <a:srgbClr val="2323DC"/>
                </a:solidFill>
                <a:ea typeface="Arial Unicode MS" pitchFamily="34" charset="-128"/>
                <a:cs typeface="Arial Unicode MS" pitchFamily="34" charset="-128"/>
              </a:rPr>
              <a:t>Elementi</a:t>
            </a:r>
            <a:r>
              <a:rPr lang="en-CA" altLang="it-IT" sz="3600" b="1" dirty="0" smtClean="0">
                <a:solidFill>
                  <a:srgbClr val="2323DC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CA" altLang="it-IT" sz="3600" b="1" dirty="0" err="1" smtClean="0">
                <a:solidFill>
                  <a:srgbClr val="2323DC"/>
                </a:solidFill>
                <a:ea typeface="Arial Unicode MS" pitchFamily="34" charset="-128"/>
                <a:cs typeface="Arial Unicode MS" pitchFamily="34" charset="-128"/>
              </a:rPr>
              <a:t>chiave</a:t>
            </a:r>
            <a:r>
              <a:rPr lang="en-CA" altLang="it-IT" sz="3600" b="1" dirty="0" smtClean="0">
                <a:solidFill>
                  <a:srgbClr val="2323DC"/>
                </a:solidFill>
                <a:ea typeface="Arial Unicode MS" pitchFamily="34" charset="-128"/>
                <a:cs typeface="Arial Unicode MS" pitchFamily="34" charset="-128"/>
              </a:rPr>
              <a:t> per la </a:t>
            </a:r>
            <a:r>
              <a:rPr lang="en-CA" altLang="it-IT" sz="3600" b="1" dirty="0" err="1" smtClean="0">
                <a:solidFill>
                  <a:srgbClr val="2323DC"/>
                </a:solidFill>
                <a:ea typeface="Arial Unicode MS" pitchFamily="34" charset="-128"/>
                <a:cs typeface="Arial Unicode MS" pitchFamily="34" charset="-128"/>
              </a:rPr>
              <a:t>Diagnosi</a:t>
            </a:r>
            <a:r>
              <a:rPr lang="en-CA" altLang="it-IT" sz="3600" b="1" dirty="0" smtClean="0">
                <a:solidFill>
                  <a:srgbClr val="2323DC"/>
                </a:solidFill>
                <a:ea typeface="Arial Unicode MS" pitchFamily="34" charset="-128"/>
                <a:cs typeface="Arial Unicode MS" pitchFamily="34" charset="-128"/>
              </a:rPr>
              <a:t> di </a:t>
            </a:r>
            <a:r>
              <a:rPr lang="en-CA" altLang="it-IT" sz="3600" b="1" dirty="0" err="1" smtClean="0">
                <a:solidFill>
                  <a:srgbClr val="2323DC"/>
                </a:solidFill>
                <a:ea typeface="Arial Unicode MS" pitchFamily="34" charset="-128"/>
                <a:cs typeface="Arial Unicode MS" pitchFamily="34" charset="-128"/>
              </a:rPr>
              <a:t>Disturbo</a:t>
            </a:r>
            <a:r>
              <a:rPr lang="en-CA" altLang="it-IT" sz="3600" b="1" dirty="0" smtClean="0">
                <a:solidFill>
                  <a:srgbClr val="2323DC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CA" altLang="it-IT" sz="3600" b="1" dirty="0" err="1" smtClean="0">
                <a:solidFill>
                  <a:srgbClr val="2323DC"/>
                </a:solidFill>
                <a:ea typeface="Arial Unicode MS" pitchFamily="34" charset="-128"/>
                <a:cs typeface="Arial Unicode MS" pitchFamily="34" charset="-128"/>
              </a:rPr>
              <a:t>dello</a:t>
            </a:r>
            <a:r>
              <a:rPr lang="en-CA" altLang="it-IT" sz="3600" b="1" dirty="0" smtClean="0">
                <a:solidFill>
                  <a:srgbClr val="2323DC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CA" altLang="it-IT" sz="3600" b="1" dirty="0" err="1" smtClean="0">
                <a:solidFill>
                  <a:srgbClr val="2323DC"/>
                </a:solidFill>
                <a:ea typeface="Arial Unicode MS" pitchFamily="34" charset="-128"/>
                <a:cs typeface="Arial Unicode MS" pitchFamily="34" charset="-128"/>
              </a:rPr>
              <a:t>Spettro</a:t>
            </a:r>
            <a:r>
              <a:rPr lang="en-CA" altLang="it-IT" sz="3600" b="1" dirty="0" smtClean="0">
                <a:solidFill>
                  <a:srgbClr val="2323DC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CA" altLang="it-IT" sz="3600" b="1" dirty="0" err="1" smtClean="0">
                <a:solidFill>
                  <a:srgbClr val="2323DC"/>
                </a:solidFill>
                <a:ea typeface="Arial Unicode MS" pitchFamily="34" charset="-128"/>
                <a:cs typeface="Arial Unicode MS" pitchFamily="34" charset="-128"/>
              </a:rPr>
              <a:t>Autistico</a:t>
            </a:r>
            <a:endParaRPr lang="en-CA" altLang="it-IT" sz="3600" b="1" dirty="0" smtClean="0">
              <a:solidFill>
                <a:srgbClr val="2323DC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17917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74625"/>
            <a:ext cx="7772400" cy="64293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>
                <a:latin typeface="Comic Sans MS" pitchFamily="64" charset="0"/>
              </a:rPr>
              <a:t>Intervento terapeutico fascia 0-3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6221413"/>
          </a:xfrm>
          <a:ln/>
        </p:spPr>
        <p:txBody>
          <a:bodyPr/>
          <a:lstStyle/>
          <a:p>
            <a:pPr marL="609600" indent="-606425">
              <a:spcBef>
                <a:spcPts val="7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sz="2800">
                <a:latin typeface="Comic Sans MS" pitchFamily="64" charset="0"/>
              </a:rPr>
              <a:t>Si parte da qui:</a:t>
            </a:r>
          </a:p>
          <a:p>
            <a:pPr marL="609600" indent="-606425">
              <a:spcBef>
                <a:spcPts val="7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sz="2800">
              <a:latin typeface="Comic Sans MS" pitchFamily="64" charset="0"/>
            </a:endParaRPr>
          </a:p>
          <a:p>
            <a:pPr marL="609600" indent="-606425">
              <a:spcBef>
                <a:spcPts val="700"/>
              </a:spcBef>
              <a:buFont typeface="Times New Roman" pitchFamily="16" charset="0"/>
              <a:buAutoNum type="alphaLcParenR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sz="2800">
                <a:latin typeface="Comic Sans MS" pitchFamily="64" charset="0"/>
              </a:rPr>
              <a:t>Stabilità motoria e attentiva</a:t>
            </a:r>
          </a:p>
          <a:p>
            <a:pPr marL="609600" indent="-606425">
              <a:spcBef>
                <a:spcPts val="700"/>
              </a:spcBef>
              <a:buFont typeface="Times New Roman" pitchFamily="16" charset="0"/>
              <a:buAutoNum type="alphaLcParenR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sz="2800">
                <a:latin typeface="Comic Sans MS" pitchFamily="64" charset="0"/>
              </a:rPr>
              <a:t>Comprendere come il b.no comunica e insegnare modalità adeguate (gesto, postura……parole, segni, pecs)</a:t>
            </a:r>
          </a:p>
          <a:p>
            <a:pPr marL="609600" indent="-606425">
              <a:spcBef>
                <a:spcPts val="700"/>
              </a:spcBef>
              <a:buFont typeface="Times New Roman" pitchFamily="16" charset="0"/>
              <a:buAutoNum type="alphaLcParenR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sz="2800">
                <a:latin typeface="Comic Sans MS" pitchFamily="64" charset="0"/>
              </a:rPr>
              <a:t>Impegno su un’attività motivante per il b.no</a:t>
            </a:r>
          </a:p>
          <a:p>
            <a:pPr marL="609600" indent="-606425">
              <a:spcBef>
                <a:spcPts val="7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sz="2800">
              <a:latin typeface="Comic Sans MS" pitchFamily="64" charset="0"/>
            </a:endParaRPr>
          </a:p>
          <a:p>
            <a:pPr marL="609600" indent="-606425">
              <a:spcBef>
                <a:spcPts val="7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sz="2800">
                <a:latin typeface="Comic Sans MS" pitchFamily="64" charset="0"/>
              </a:rPr>
              <a:t>…….E poi si può cominciare lavoro sullo sguardo</a:t>
            </a:r>
          </a:p>
          <a:p>
            <a:pPr marL="609600" indent="-606425">
              <a:spcBef>
                <a:spcPts val="7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sz="2800">
              <a:latin typeface="Comic Sans MS" pitchFamily="64" charset="0"/>
            </a:endParaRPr>
          </a:p>
          <a:p>
            <a:pPr marL="609600" indent="-606425">
              <a:spcBef>
                <a:spcPts val="7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sz="2800">
              <a:latin typeface="Comic Sans MS" pitchFamily="64" charset="0"/>
            </a:endParaRPr>
          </a:p>
          <a:p>
            <a:pPr marL="609600" indent="-606425">
              <a:spcBef>
                <a:spcPts val="7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sz="2800">
              <a:latin typeface="Comic Sans MS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157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33363"/>
            <a:ext cx="7772400" cy="857250"/>
          </a:xfrm>
          <a:ln/>
        </p:spPr>
        <p:txBody>
          <a:bodyPr/>
          <a:lstStyle/>
          <a:p>
            <a:endParaRPr lang="it-IT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257800"/>
          </a:xfrm>
          <a:ln/>
        </p:spPr>
        <p:txBody>
          <a:bodyPr/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>
              <a:latin typeface="Comic Sans MS" pitchFamily="64" charset="0"/>
            </a:endParaRPr>
          </a:p>
          <a:p>
            <a:pPr indent="-339725">
              <a:spcBef>
                <a:spcPts val="7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>
                <a:latin typeface="Comic Sans MS" pitchFamily="64" charset="0"/>
              </a:rPr>
              <a:t>Nei b.ni non verbali impostare da subito una comunicazione aumentativa alternativa (segni o pecs): </a:t>
            </a:r>
          </a:p>
          <a:p>
            <a:pPr indent="-339725">
              <a:spcBef>
                <a:spcPts val="7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800">
              <a:latin typeface="Comic Sans MS" pitchFamily="64" charset="0"/>
            </a:endParaRPr>
          </a:p>
          <a:p>
            <a:pPr indent="-339725">
              <a:spcBef>
                <a:spcPts val="700"/>
              </a:spcBef>
              <a:buFont typeface="Comic Sans MS" pitchFamily="64" charset="0"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>
                <a:latin typeface="Comic Sans MS" pitchFamily="64" charset="0"/>
              </a:rPr>
              <a:t>il b.no acquisisce capacità interattive-comunicative; </a:t>
            </a:r>
          </a:p>
          <a:p>
            <a:pPr indent="-339725">
              <a:spcBef>
                <a:spcPts val="700"/>
              </a:spcBef>
              <a:buFont typeface="Comic Sans MS" pitchFamily="64" charset="0"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>
                <a:latin typeface="Comic Sans MS" pitchFamily="64" charset="0"/>
              </a:rPr>
              <a:t>maggiori probabilità che emerga il linguaggio verbale</a:t>
            </a:r>
          </a:p>
        </p:txBody>
      </p:sp>
    </p:spTree>
    <p:extLst>
      <p:ext uri="{BB962C8B-B14F-4D97-AF65-F5344CB8AC3E}">
        <p14:creationId xmlns:p14="http://schemas.microsoft.com/office/powerpoint/2010/main" val="6022262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>
                <a:latin typeface="Comic Sans MS" pitchFamily="64" charset="0"/>
              </a:rPr>
              <a:t>Strutturazione dell’ambiente: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495800"/>
          </a:xfrm>
          <a:ln/>
        </p:spPr>
        <p:txBody>
          <a:bodyPr/>
          <a:lstStyle/>
          <a:p>
            <a:pPr marL="339725" indent="-339725">
              <a:buFont typeface="Comic Sans MS" pitchFamily="64" charset="0"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it-IT">
                <a:latin typeface="Comic Sans MS" pitchFamily="64" charset="0"/>
              </a:rPr>
              <a:t>per </a:t>
            </a:r>
            <a:r>
              <a:rPr lang="it-IT" u="sng">
                <a:latin typeface="Comic Sans MS" pitchFamily="64" charset="0"/>
              </a:rPr>
              <a:t>stimolare la richiesta</a:t>
            </a:r>
            <a:r>
              <a:rPr lang="it-IT">
                <a:latin typeface="Comic Sans MS" pitchFamily="64" charset="0"/>
              </a:rPr>
              <a:t> (parola/segno/pecs): giochi/cibo visibili ma non accessibili al bambino </a:t>
            </a:r>
          </a:p>
          <a:p>
            <a:pPr marL="339725" indent="-339725"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it-IT">
              <a:latin typeface="Comic Sans MS" pitchFamily="64" charset="0"/>
            </a:endParaRPr>
          </a:p>
          <a:p>
            <a:pPr marL="339725" indent="-339725">
              <a:buFont typeface="Comic Sans MS" pitchFamily="64" charset="0"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it-IT">
                <a:latin typeface="Comic Sans MS" pitchFamily="64" charset="0"/>
              </a:rPr>
              <a:t>per rendere </a:t>
            </a:r>
            <a:r>
              <a:rPr lang="it-IT" u="sng">
                <a:latin typeface="Comic Sans MS" pitchFamily="64" charset="0"/>
              </a:rPr>
              <a:t>comprensibile e prevedibile il contesto</a:t>
            </a:r>
            <a:r>
              <a:rPr lang="it-IT">
                <a:latin typeface="Comic Sans MS" pitchFamily="64" charset="0"/>
              </a:rPr>
              <a:t> (calendario giornaliero, striscia della attività,tavolino, angolo morbido)</a:t>
            </a:r>
          </a:p>
        </p:txBody>
      </p:sp>
    </p:spTree>
    <p:extLst>
      <p:ext uri="{BB962C8B-B14F-4D97-AF65-F5344CB8AC3E}">
        <p14:creationId xmlns:p14="http://schemas.microsoft.com/office/powerpoint/2010/main" val="1402318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14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dirty="0">
                <a:latin typeface="Comic Sans MS" pitchFamily="64" charset="0"/>
              </a:rPr>
              <a:t>Alcuni suggerimenti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23528" y="1124744"/>
            <a:ext cx="8534400" cy="5334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sz="2800" dirty="0">
              <a:latin typeface="Comic Sans MS" pitchFamily="64" charset="0"/>
            </a:endParaRPr>
          </a:p>
          <a:p>
            <a:pPr marL="0" indent="0">
              <a:spcBef>
                <a:spcPts val="700"/>
              </a:spcBef>
              <a:buFont typeface="Comic Sans MS" pitchFamily="64" charset="0"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2800" dirty="0">
                <a:latin typeface="Comic Sans MS" pitchFamily="64" charset="0"/>
              </a:rPr>
              <a:t>Scelta dei materiali,</a:t>
            </a:r>
          </a:p>
          <a:p>
            <a:pPr marL="0" indent="0">
              <a:spcBef>
                <a:spcPts val="700"/>
              </a:spcBef>
              <a:buFont typeface="Comic Sans MS" pitchFamily="64" charset="0"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2800" dirty="0">
                <a:latin typeface="Comic Sans MS" pitchFamily="64" charset="0"/>
              </a:rPr>
              <a:t>Versatilità materiale e diversificazione delle proposte,</a:t>
            </a:r>
          </a:p>
          <a:p>
            <a:pPr marL="0" indent="0">
              <a:spcBef>
                <a:spcPts val="700"/>
              </a:spcBef>
              <a:buFont typeface="Comic Sans MS" pitchFamily="64" charset="0"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2800" dirty="0">
                <a:latin typeface="Comic Sans MS" pitchFamily="64" charset="0"/>
              </a:rPr>
              <a:t>Differenziare il lavoro individuale nei diversi ordini di scuola.</a:t>
            </a:r>
          </a:p>
          <a:p>
            <a:pPr marL="0" indent="0"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sz="2800" dirty="0">
              <a:latin typeface="Comic Sans MS" pitchFamily="64" charset="0"/>
            </a:endParaRPr>
          </a:p>
          <a:p>
            <a:pPr marL="0" indent="0"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2800" i="1" u="sng" dirty="0">
                <a:solidFill>
                  <a:srgbClr val="FF0000"/>
                </a:solidFill>
                <a:latin typeface="Comic Sans MS" pitchFamily="64" charset="0"/>
              </a:rPr>
              <a:t>Tenere sempre presente l’aspetto motivazionale del bambino.</a:t>
            </a:r>
          </a:p>
          <a:p>
            <a:pPr marL="0" indent="0" algn="ctr"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sz="2800" i="1" u="sng" dirty="0">
              <a:latin typeface="Comic Sans MS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133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684213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it-IT" altLang="it-IT" sz="2800" dirty="0" smtClean="0">
                <a:solidFill>
                  <a:srgbClr val="000000"/>
                </a:solidFill>
              </a:rPr>
              <a:t>Dawson (2008) sottolinea che l’intervento precoce può </a:t>
            </a:r>
            <a:r>
              <a:rPr lang="it-IT" altLang="it-IT" sz="2800" i="1" dirty="0" smtClean="0">
                <a:solidFill>
                  <a:srgbClr val="000000"/>
                </a:solidFill>
              </a:rPr>
              <a:t>prevenire</a:t>
            </a:r>
            <a:r>
              <a:rPr lang="it-IT" altLang="it-IT" sz="2800" dirty="0" smtClean="0">
                <a:solidFill>
                  <a:srgbClr val="000000"/>
                </a:solidFill>
              </a:rPr>
              <a:t> la </a:t>
            </a:r>
            <a:r>
              <a:rPr lang="it-IT" alt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piena manifestazione </a:t>
            </a:r>
            <a:r>
              <a:rPr lang="it-IT" altLang="it-IT" sz="2800" dirty="0" smtClean="0">
                <a:solidFill>
                  <a:srgbClr val="000000"/>
                </a:solidFill>
              </a:rPr>
              <a:t>della sindrome ASD, puntando sulla plasticità cerebrale e sul potenziale di modifica dei circuiti che sono ancora in via di sviluppo.</a:t>
            </a:r>
          </a:p>
          <a:p>
            <a:pPr fontAlgn="base">
              <a:spcAft>
                <a:spcPct val="0"/>
              </a:spcAft>
              <a:defRPr/>
            </a:pPr>
            <a:endParaRPr lang="it-IT" altLang="it-IT" sz="2800" i="1" dirty="0" smtClean="0">
              <a:solidFill>
                <a:srgbClr val="FF0000"/>
              </a:solidFill>
            </a:endParaRPr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682625" y="476250"/>
            <a:ext cx="77739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Outcome intervento precoce.</a:t>
            </a:r>
            <a:endParaRPr lang="en-US" altLang="it-IT" sz="240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900113" y="2565400"/>
            <a:ext cx="7772400" cy="37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endParaRPr lang="it-IT" altLang="it-IT" u="sng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31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33413"/>
            <a:ext cx="61912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734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17848" y="1772816"/>
            <a:ext cx="730830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/>
          </a:p>
          <a:p>
            <a:r>
              <a:rPr lang="it-IT" sz="2400" dirty="0" smtClean="0"/>
              <a:t>Il </a:t>
            </a:r>
            <a:r>
              <a:rPr lang="it-IT" sz="2400" dirty="0"/>
              <a:t>programma coinvolgerà inizialmente dieci candidati e si avvarrà dell'ausilio di </a:t>
            </a:r>
            <a:r>
              <a:rPr lang="it-IT" sz="2400" dirty="0" err="1"/>
              <a:t>Specialisterne</a:t>
            </a:r>
            <a:r>
              <a:rPr lang="it-IT" sz="2400" dirty="0"/>
              <a:t>, società focalizzata nel trovare lavoro a persone autistiche</a:t>
            </a:r>
            <a:r>
              <a:rPr lang="it-IT" sz="2400" dirty="0" smtClean="0"/>
              <a:t>.</a:t>
            </a:r>
          </a:p>
          <a:p>
            <a:endParaRPr lang="it-IT" dirty="0"/>
          </a:p>
          <a:p>
            <a:r>
              <a:rPr lang="it-IT" dirty="0" smtClean="0"/>
              <a:t> </a:t>
            </a:r>
            <a:r>
              <a:rPr lang="it-IT" sz="2400" dirty="0"/>
              <a:t>"I nostri sforzi - ha spiegato Smith - vanno oltre l'autismo</a:t>
            </a:r>
            <a:r>
              <a:rPr lang="it-IT" sz="2400" i="1" dirty="0"/>
              <a:t>. </a:t>
            </a:r>
            <a:r>
              <a:rPr lang="it-IT" sz="2800" i="1" dirty="0"/>
              <a:t>Siamo entusiasti di assumere persone con ogni disabilità e crediamo che, insieme a loro, possiamo realizzare grandi prodotti e servizi. </a:t>
            </a:r>
            <a:endParaRPr lang="it-IT" sz="2800" i="1" dirty="0" smtClean="0"/>
          </a:p>
          <a:p>
            <a:r>
              <a:rPr lang="it-IT" sz="2800" b="1" i="1" dirty="0" smtClean="0"/>
              <a:t>I </a:t>
            </a:r>
            <a:r>
              <a:rPr lang="it-IT" sz="2800" b="1" i="1" dirty="0"/>
              <a:t>nostri clienti sono diversi e anche noi abbiamo bisogno di esserlo".</a:t>
            </a:r>
            <a:br>
              <a:rPr lang="it-IT" sz="2800" b="1" i="1" dirty="0"/>
            </a:br>
            <a:r>
              <a:rPr lang="it-IT" sz="2800" dirty="0"/>
              <a:t> </a:t>
            </a:r>
          </a:p>
        </p:txBody>
      </p:sp>
      <p:pic>
        <p:nvPicPr>
          <p:cNvPr id="3" name="Picture 2" descr="http://www.ansa.it/webimages/img_700/2015/1/13/1f9b7b239e089c8ddf3ef4f41a3e15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88640"/>
            <a:ext cx="666750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90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Grazie a VOI  tutti per la vostra presenza ed attenzione </a:t>
            </a:r>
          </a:p>
          <a:p>
            <a:endParaRPr lang="it-IT" dirty="0"/>
          </a:p>
          <a:p>
            <a:r>
              <a:rPr lang="it-IT" dirty="0" smtClean="0"/>
              <a:t>Grazie ai Genitori e ai loro Piccoli e Grandi </a:t>
            </a:r>
          </a:p>
          <a:p>
            <a:pPr marL="0" indent="0">
              <a:buNone/>
            </a:pPr>
            <a:r>
              <a:rPr lang="it-IT" sz="2000" dirty="0" smtClean="0"/>
              <a:t>Mattia, Alessia, Giorgio, Martino, Giulia, Andrea, Antonio, Kevin, Nicolò, Francesco, Salvatore, Chiara, Nicola, Pietro, Leonardo, Alessandra, Giuseppe, Giacomo, Luca, Alberto, Giovanni, Federico, Anna, Simone, Vittorio … e molti altri che ci hanno accompagnato e ci sostengono in questo percorso     </a:t>
            </a:r>
            <a:endParaRPr lang="it-IT" sz="2000" dirty="0"/>
          </a:p>
        </p:txBody>
      </p:sp>
      <p:pic>
        <p:nvPicPr>
          <p:cNvPr id="8194" name="Picture 2" descr="C:\Users\Paola\Pictures\images con 4 puzz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0803"/>
            <a:ext cx="1855093" cy="161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aola\Pictures\immagine vpuzz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70" y="548680"/>
            <a:ext cx="235257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85750" y="228600"/>
          <a:ext cx="8628063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r:id="rId4" imgW="8058302" imgH="5753100" progId="Excel.Sheet.8">
                  <p:embed/>
                </p:oleObj>
              </mc:Choice>
              <mc:Fallback>
                <p:oleObj r:id="rId4" imgW="8058302" imgH="5753100" progId="Excel.Sheet.8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228600"/>
                        <a:ext cx="8628063" cy="632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94834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755576" y="26064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Identificazione dei segni precoci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99592" y="1340768"/>
            <a:ext cx="7772400" cy="1296144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it-IT" altLang="it-IT" sz="2800" dirty="0" smtClean="0"/>
              <a:t>L’eterogeneità clinica e genetica rappresenta una sfida per una strategia </a:t>
            </a:r>
            <a:r>
              <a:rPr lang="it-IT" altLang="it-IT" sz="2800" dirty="0" smtClean="0">
                <a:solidFill>
                  <a:srgbClr val="FF0000"/>
                </a:solidFill>
              </a:rPr>
              <a:t>omnicomprensiva</a:t>
            </a:r>
            <a:r>
              <a:rPr lang="it-IT" altLang="it-IT" sz="2800" dirty="0" smtClean="0"/>
              <a:t> per  l’individuazione precoce del disturbo.</a:t>
            </a:r>
          </a:p>
        </p:txBody>
      </p:sp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8221755" cy="334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5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ChangeArrowheads="1"/>
          </p:cNvSpPr>
          <p:nvPr/>
        </p:nvSpPr>
        <p:spPr bwMode="auto">
          <a:xfrm>
            <a:off x="755650" y="18864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Identificazione dei segni precoci</a:t>
            </a:r>
          </a:p>
        </p:txBody>
      </p:sp>
      <p:grpSp>
        <p:nvGrpSpPr>
          <p:cNvPr id="19459" name="Group 8"/>
          <p:cNvGrpSpPr>
            <a:grpSpLocks/>
          </p:cNvGrpSpPr>
          <p:nvPr/>
        </p:nvGrpSpPr>
        <p:grpSpPr bwMode="auto">
          <a:xfrm>
            <a:off x="755650" y="1341438"/>
            <a:ext cx="7632700" cy="3897312"/>
            <a:chOff x="476" y="1568"/>
            <a:chExt cx="4808" cy="2455"/>
          </a:xfrm>
        </p:grpSpPr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568"/>
              <a:ext cx="4808" cy="1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6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840"/>
              <a:ext cx="1308" cy="1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3702"/>
              <a:ext cx="1668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611261" y="5342979"/>
            <a:ext cx="7777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altLang="it-IT" dirty="0" smtClean="0">
                <a:solidFill>
                  <a:srgbClr val="FF0000"/>
                </a:solidFill>
              </a:rPr>
              <a:t>La diagnosi è tanto più precoce quando sono presenti condizioni mediche associate.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894594" y="6165304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10-25% dei casi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084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772400" cy="864096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Parent-based</a:t>
            </a:r>
            <a:r>
              <a:rPr lang="it-IT" alt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altLang="it-IT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retrospective</a:t>
            </a:r>
            <a:r>
              <a:rPr lang="it-IT" alt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altLang="it-IT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studies</a:t>
            </a:r>
            <a:r>
              <a:rPr lang="it-IT" alt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it-IT" alt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it-IT" alt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(home </a:t>
            </a:r>
            <a:r>
              <a:rPr lang="it-IT" altLang="it-IT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videos</a:t>
            </a:r>
            <a:r>
              <a:rPr lang="it-IT" alt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84920"/>
            <a:ext cx="8001000" cy="535644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it-IT" altLang="it-IT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it-IT" altLang="it-IT" sz="2000" dirty="0" smtClean="0">
                <a:latin typeface="Comic Sans MS" pitchFamily="66" charset="0"/>
              </a:rPr>
              <a:t>Meno del 50% riferiscono preoccupazioni prima dei 12 mesi, molti di più riferiscono anomalie fra i 12-24 mesi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altLang="it-IT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it-IT" altLang="it-IT" sz="2000" dirty="0" smtClean="0">
                <a:latin typeface="Comic Sans MS" pitchFamily="66" charset="0"/>
              </a:rPr>
              <a:t>Anomalie nel </a:t>
            </a:r>
            <a:r>
              <a:rPr lang="it-IT" altLang="it-IT" sz="2000" i="1" u="sng" dirty="0" smtClean="0">
                <a:latin typeface="Comic Sans MS" pitchFamily="66" charset="0"/>
              </a:rPr>
              <a:t>I° anno </a:t>
            </a:r>
            <a:r>
              <a:rPr lang="it-IT" altLang="it-IT" sz="2000" dirty="0" smtClean="0">
                <a:latin typeface="Comic Sans MS" pitchFamily="66" charset="0"/>
              </a:rPr>
              <a:t>di vita: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it-IT" altLang="it-IT" sz="2000" dirty="0">
                <a:latin typeface="Comic Sans MS" pitchFamily="66" charset="0"/>
              </a:rPr>
              <a:t>s</a:t>
            </a:r>
            <a:r>
              <a:rPr lang="it-IT" altLang="it-IT" sz="2000" dirty="0" smtClean="0">
                <a:latin typeface="Comic Sans MS" pitchFamily="66" charset="0"/>
              </a:rPr>
              <a:t>carso contatto visivo,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it-IT" altLang="it-IT" sz="2000" dirty="0">
                <a:latin typeface="Comic Sans MS" pitchFamily="66" charset="0"/>
              </a:rPr>
              <a:t>a</a:t>
            </a:r>
            <a:r>
              <a:rPr lang="it-IT" altLang="it-IT" sz="2000" dirty="0" smtClean="0">
                <a:latin typeface="Comic Sans MS" pitchFamily="66" charset="0"/>
              </a:rPr>
              <a:t>ssenza di risposta alle voci dei genitori o ai loro tentativi di giocare ed interagire,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it-IT" altLang="it-IT" sz="2000" dirty="0">
                <a:latin typeface="Comic Sans MS" pitchFamily="66" charset="0"/>
              </a:rPr>
              <a:t>d</a:t>
            </a:r>
            <a:r>
              <a:rPr lang="it-IT" altLang="it-IT" sz="2000" dirty="0" smtClean="0">
                <a:latin typeface="Comic Sans MS" pitchFamily="66" charset="0"/>
              </a:rPr>
              <a:t>isturbi temperamentali (irritabilità, passività, </a:t>
            </a:r>
            <a:r>
              <a:rPr lang="it-IT" altLang="it-IT" sz="2000" dirty="0" err="1" smtClean="0">
                <a:latin typeface="Comic Sans MS" pitchFamily="66" charset="0"/>
              </a:rPr>
              <a:t>etc</a:t>
            </a:r>
            <a:r>
              <a:rPr lang="it-IT" altLang="it-IT" sz="2000" dirty="0" smtClean="0">
                <a:latin typeface="Comic Sans MS" pitchFamily="66" charset="0"/>
              </a:rPr>
              <a:t>…),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it-IT" altLang="it-IT" sz="2000" dirty="0">
                <a:latin typeface="Comic Sans MS" pitchFamily="66" charset="0"/>
              </a:rPr>
              <a:t>a</a:t>
            </a:r>
            <a:r>
              <a:rPr lang="it-IT" altLang="it-IT" sz="2000" dirty="0" smtClean="0">
                <a:latin typeface="Comic Sans MS" pitchFamily="66" charset="0"/>
              </a:rPr>
              <a:t>nomalie nella postura e nei pattern di movimento </a:t>
            </a:r>
            <a:r>
              <a:rPr lang="it-IT" altLang="it-IT" sz="2400" dirty="0" smtClean="0">
                <a:latin typeface="Comic Sans MS" pitchFamily="66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400" dirty="0" smtClean="0">
                <a:latin typeface="Comic Sans MS" pitchFamily="66" charset="0"/>
              </a:rPr>
              <a:t>   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it-IT" altLang="it-IT" sz="2400" dirty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000" u="sng" dirty="0" smtClean="0">
                <a:latin typeface="Comic Sans MS" pitchFamily="66" charset="0"/>
              </a:rPr>
              <a:t>Limiti</a:t>
            </a:r>
            <a:r>
              <a:rPr lang="it-IT" altLang="it-IT" sz="2000" dirty="0" smtClean="0">
                <a:latin typeface="Comic Sans MS" pitchFamily="66" charset="0"/>
              </a:rPr>
              <a:t>: confronto con sviluppo precoce dei DD non-autistici per valutare l’effettiva specificità dei comportamenti osservati   </a:t>
            </a:r>
            <a:r>
              <a:rPr lang="it-IT" altLang="it-IT" sz="2400" dirty="0" smtClean="0">
                <a:latin typeface="Comic Sans MS" pitchFamily="66" charset="0"/>
              </a:rPr>
              <a:t>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2760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/>
          <a:lstStyle/>
          <a:p>
            <a:r>
              <a:rPr lang="it-IT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Early</a:t>
            </a:r>
            <a:r>
              <a:rPr lang="it-IT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parent-infant</a:t>
            </a:r>
            <a:r>
              <a:rPr lang="it-IT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interaction</a:t>
            </a:r>
            <a:r>
              <a:rPr lang="it-IT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br>
              <a:rPr lang="it-IT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it-IT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home movie database</a:t>
            </a:r>
            <a:endParaRPr lang="it-IT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424936" cy="4752528"/>
          </a:xfrm>
        </p:spPr>
        <p:txBody>
          <a:bodyPr/>
          <a:lstStyle/>
          <a:p>
            <a:r>
              <a:rPr lang="it-IT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ASD</a:t>
            </a:r>
          </a:p>
          <a:p>
            <a:pPr algn="l"/>
            <a:r>
              <a:rPr lang="it-IT" sz="2400" u="sng" dirty="0" smtClean="0">
                <a:latin typeface="Comic Sans MS" panose="030F0702030302020204" pitchFamily="66" charset="0"/>
              </a:rPr>
              <a:t>I° semestre</a:t>
            </a:r>
            <a:r>
              <a:rPr lang="it-IT" sz="2400" dirty="0" smtClean="0">
                <a:latin typeface="Comic Sans MS" panose="030F0702030302020204" pitchFamily="66" charset="0"/>
              </a:rPr>
              <a:t>: minor orientamento verso le persone e scarso incremento di ricerca dei comportamenti degli altri</a:t>
            </a:r>
          </a:p>
          <a:p>
            <a:pPr algn="l"/>
            <a:r>
              <a:rPr lang="it-IT" sz="2400" u="sng" dirty="0" smtClean="0">
                <a:latin typeface="Comic Sans MS" panose="030F0702030302020204" pitchFamily="66" charset="0"/>
              </a:rPr>
              <a:t>II° semestre</a:t>
            </a:r>
            <a:r>
              <a:rPr lang="it-IT" sz="2400" dirty="0" smtClean="0">
                <a:latin typeface="Comic Sans MS" panose="030F0702030302020204" pitchFamily="66" charset="0"/>
              </a:rPr>
              <a:t>: sorriso alle persone ma di tipo «passivo» , </a:t>
            </a:r>
            <a:r>
              <a:rPr lang="it-IT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dopo l’anno di età </a:t>
            </a:r>
            <a:r>
              <a:rPr lang="it-IT" sz="2400" dirty="0" smtClean="0">
                <a:latin typeface="Comic Sans MS" panose="030F0702030302020204" pitchFamily="66" charset="0"/>
              </a:rPr>
              <a:t>importante diminuzione dei comportamenti recettivi e  calo netto dell’iniziativa sociale. </a:t>
            </a:r>
          </a:p>
          <a:p>
            <a:pPr algn="l"/>
            <a:endParaRPr lang="it-IT" sz="2400" dirty="0" smtClean="0">
              <a:latin typeface="Comic Sans MS" panose="030F0702030302020204" pitchFamily="66" charset="0"/>
            </a:endParaRPr>
          </a:p>
          <a:p>
            <a:pPr algn="l"/>
            <a:r>
              <a:rPr lang="it-IT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DD</a:t>
            </a:r>
            <a:r>
              <a:rPr lang="it-IT" sz="2400" dirty="0" smtClean="0">
                <a:latin typeface="Comic Sans MS" panose="030F0702030302020204" pitchFamily="66" charset="0"/>
              </a:rPr>
              <a:t> senza autismo traiettorie di sviluppo come i </a:t>
            </a:r>
            <a:r>
              <a:rPr lang="it-IT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TD</a:t>
            </a:r>
            <a:r>
              <a:rPr lang="it-IT" sz="2400" dirty="0" smtClean="0">
                <a:latin typeface="Comic Sans MS" panose="030F0702030302020204" pitchFamily="66" charset="0"/>
              </a:rPr>
              <a:t>, con continua progressione anche se con ritmi più lenti </a:t>
            </a:r>
          </a:p>
          <a:p>
            <a:pPr algn="l"/>
            <a:endParaRPr lang="it-IT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2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b="1" u="sng" dirty="0" err="1" smtClean="0"/>
              <a:t>Prospective</a:t>
            </a:r>
            <a:r>
              <a:rPr lang="it-IT" sz="2800" b="1" u="sng" dirty="0" smtClean="0"/>
              <a:t> </a:t>
            </a:r>
            <a:r>
              <a:rPr lang="it-IT" sz="2800" b="1" u="sng" dirty="0" err="1" smtClean="0"/>
              <a:t>Studies</a:t>
            </a:r>
            <a:r>
              <a:rPr lang="it-IT" sz="2800" b="1" u="sng" dirty="0" smtClean="0"/>
              <a:t/>
            </a:r>
            <a:br>
              <a:rPr lang="it-IT" sz="2800" b="1" u="sng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b="1" dirty="0" smtClean="0"/>
              <a:t>Bambini a Rischio per </a:t>
            </a:r>
            <a:r>
              <a:rPr lang="it-IT" sz="2800" b="1" dirty="0" smtClean="0">
                <a:solidFill>
                  <a:srgbClr val="FF0000"/>
                </a:solidFill>
              </a:rPr>
              <a:t>AUTISM SPECTRUM  DISORDERS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248472"/>
          </a:xfrm>
        </p:spPr>
        <p:txBody>
          <a:bodyPr/>
          <a:lstStyle/>
          <a:p>
            <a:r>
              <a:rPr lang="it-IT" dirty="0" smtClean="0"/>
              <a:t>1) Fratelli </a:t>
            </a:r>
            <a:r>
              <a:rPr lang="it-IT" smtClean="0"/>
              <a:t>più piccoli di </a:t>
            </a:r>
            <a:r>
              <a:rPr lang="it-IT" dirty="0" smtClean="0"/>
              <a:t>bambini con ASD</a:t>
            </a:r>
          </a:p>
          <a:p>
            <a:endParaRPr lang="it-IT" dirty="0" smtClean="0"/>
          </a:p>
          <a:p>
            <a:r>
              <a:rPr lang="it-IT" dirty="0" smtClean="0"/>
              <a:t>2) Bambini che hanno richiesto Assistenza Intensiva Neonatale e poi successivamente diagnosticati con ASD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94033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1791</Words>
  <Application>Microsoft Office PowerPoint</Application>
  <PresentationFormat>Presentazione su schermo (4:3)</PresentationFormat>
  <Paragraphs>238</Paragraphs>
  <Slides>37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6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4" baseType="lpstr">
      <vt:lpstr>Tema di Office</vt:lpstr>
      <vt:lpstr>1_Struttura predefinita</vt:lpstr>
      <vt:lpstr>2_Struttura predefinita</vt:lpstr>
      <vt:lpstr>3_Struttura predefinita</vt:lpstr>
      <vt:lpstr>4_Struttura predefinita</vt:lpstr>
      <vt:lpstr>8_Struttura predefinita</vt:lpstr>
      <vt:lpstr>Foglio di lavoro di Microsoft Excel 97-2003</vt:lpstr>
      <vt:lpstr> LIONS -    Ufficio Scolastico Regionale -  ANGSA Bologna  Bologna, 18 aprile 2015   Una diagnosi precoce per un intervento precoce</vt:lpstr>
      <vt:lpstr>DSM 5 Neurodevelopmental Disorders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Parent-based retrospective studies (home videos)</vt:lpstr>
      <vt:lpstr>Early parent-infant interaction:  home movie database</vt:lpstr>
      <vt:lpstr>Prospective Studies  Bambini a Rischio per AUTISM SPECTRUM  DISORDERS</vt:lpstr>
      <vt:lpstr>EMERGENCE OF EARLY CLINICAL SIGNS  OF ASD</vt:lpstr>
      <vt:lpstr>Presentazione standard di PowerPoint</vt:lpstr>
      <vt:lpstr>Longitudinal studies of siblings</vt:lpstr>
      <vt:lpstr>Presentazione standard di PowerPoint</vt:lpstr>
      <vt:lpstr>Presentazione standard di PowerPoint</vt:lpstr>
      <vt:lpstr>Analisi dei caregivers (confronto con TD)  (Deconinck et al., Pediatric Neurology 2013)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Equipe ASD (Visconti, Posar, Scaduto, Resca) Degenza ordinaria, DH e Ambulatorio   Dati pazienti anno 2014</vt:lpstr>
      <vt:lpstr>PROTOCOLLO  DISTURBI dello SPETTRO AUTISTICO   </vt:lpstr>
      <vt:lpstr>Comunicazione diagnostica ai genitori  </vt:lpstr>
      <vt:lpstr>Presentazione standard di PowerPoint</vt:lpstr>
      <vt:lpstr>E l’intervento…..?</vt:lpstr>
      <vt:lpstr>Presentazione standard di PowerPoint</vt:lpstr>
      <vt:lpstr>Presentazione standard di PowerPoint</vt:lpstr>
      <vt:lpstr>Journal of Autism and Developmental Disorders, Vol. 30, No 5, 2000  Intensive Behavioral/Psychoeducational Treatments for Autism: Research Needs and Future Directions        Laura Schreibman</vt:lpstr>
      <vt:lpstr>Presentazione standard di PowerPoint</vt:lpstr>
      <vt:lpstr>Intervento terapeutico fascia 0-3</vt:lpstr>
      <vt:lpstr>Presentazione standard di PowerPoint</vt:lpstr>
      <vt:lpstr>Strutturazione dell’ambiente:</vt:lpstr>
      <vt:lpstr>Alcuni suggerimenti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"Le Disabilità di Sviluppo: presentazione clinica precoce e diagnosi differenziali".</dc:title>
  <dc:creator>Paola</dc:creator>
  <cp:lastModifiedBy>Visconti</cp:lastModifiedBy>
  <cp:revision>151</cp:revision>
  <dcterms:created xsi:type="dcterms:W3CDTF">2015-02-28T15:06:51Z</dcterms:created>
  <dcterms:modified xsi:type="dcterms:W3CDTF">2015-06-11T07:08:09Z</dcterms:modified>
</cp:coreProperties>
</file>