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5" r:id="rId4"/>
    <p:sldId id="264" r:id="rId5"/>
    <p:sldId id="282" r:id="rId6"/>
    <p:sldId id="260" r:id="rId7"/>
    <p:sldId id="266" r:id="rId8"/>
    <p:sldId id="267" r:id="rId9"/>
    <p:sldId id="268" r:id="rId10"/>
    <p:sldId id="269" r:id="rId11"/>
    <p:sldId id="262" r:id="rId12"/>
    <p:sldId id="258" r:id="rId13"/>
    <p:sldId id="280" r:id="rId14"/>
    <p:sldId id="270" r:id="rId15"/>
    <p:sldId id="271" r:id="rId16"/>
    <p:sldId id="274" r:id="rId17"/>
    <p:sldId id="275" r:id="rId18"/>
    <p:sldId id="276" r:id="rId19"/>
    <p:sldId id="277" r:id="rId20"/>
    <p:sldId id="281" r:id="rId21"/>
    <p:sldId id="278" r:id="rId22"/>
    <p:sldId id="27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5372-7AA6-4095-A497-8F99FC957068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77ED-C82E-41E7-BCA9-CED6046EA1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2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3CEBB8-6016-4DF4-A1CD-E3CA18FAE94E}" type="slidenum">
              <a:rPr lang="it-IT" altLang="it-IT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134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84205A-F237-415E-8D5D-1AABE0F9202A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902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9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2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1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3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90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2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07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17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DF80-29BD-4A79-8CB1-61FCC1F02A4F}" type="datetimeFigureOut">
              <a:rPr lang="it-IT" smtClean="0"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D43F-6FD9-45B5-BF5C-5F709C60E5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80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0816" y="1779185"/>
            <a:ext cx="9144000" cy="23876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BIOLOGICHE: QUANDO?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3481" y="5083109"/>
            <a:ext cx="9144000" cy="1163145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Marina Marini e collaboratori</a:t>
            </a:r>
          </a:p>
          <a:p>
            <a:pPr algn="l"/>
            <a:r>
              <a:rPr lang="it-IT" sz="3200" dirty="0" smtClean="0"/>
              <a:t>DIMES, Scuola di Medicina, Università di Bologna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6975" y="270456"/>
            <a:ext cx="114598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5">
                    <a:lumMod val="75000"/>
                  </a:schemeClr>
                </a:solidFill>
              </a:rPr>
              <a:t>Costruire il </a:t>
            </a:r>
            <a:r>
              <a:rPr lang="it-IT" sz="2000" b="1" i="1" dirty="0" smtClean="0">
                <a:solidFill>
                  <a:schemeClr val="accent5">
                    <a:lumMod val="75000"/>
                  </a:schemeClr>
                </a:solidFill>
              </a:rPr>
              <a:t>futuro -  </a:t>
            </a:r>
            <a:r>
              <a:rPr lang="it-IT" sz="2000" b="1" i="1" dirty="0">
                <a:solidFill>
                  <a:schemeClr val="accent5">
                    <a:lumMod val="75000"/>
                  </a:schemeClr>
                </a:solidFill>
              </a:rPr>
              <a:t>L’educazione all’autonomia dal nido alla vita adulta per le persone con autismo</a:t>
            </a:r>
            <a:endParaRPr lang="it-IT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                                                     Bologna</a:t>
            </a:r>
            <a:r>
              <a:rPr lang="it-IT" b="1" dirty="0">
                <a:solidFill>
                  <a:srgbClr val="FF0000"/>
                </a:solidFill>
              </a:rPr>
              <a:t>, sabato 18 aprile </a:t>
            </a:r>
            <a:r>
              <a:rPr lang="it-IT" b="1" dirty="0" smtClean="0">
                <a:solidFill>
                  <a:srgbClr val="FF0000"/>
                </a:solidFill>
              </a:rPr>
              <a:t>2015 -  </a:t>
            </a:r>
            <a:r>
              <a:rPr lang="it-IT" b="1" dirty="0">
                <a:solidFill>
                  <a:srgbClr val="FF0000"/>
                </a:solidFill>
              </a:rPr>
              <a:t>Teatro </a:t>
            </a:r>
            <a:r>
              <a:rPr lang="it-IT" b="1" dirty="0" smtClean="0">
                <a:solidFill>
                  <a:srgbClr val="FF0000"/>
                </a:solidFill>
              </a:rPr>
              <a:t>Duse</a:t>
            </a:r>
          </a:p>
          <a:p>
            <a:pPr algn="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ANGSA</a:t>
            </a:r>
            <a:r>
              <a:rPr lang="it-IT" b="1" dirty="0" smtClean="0">
                <a:solidFill>
                  <a:srgbClr val="FF0000"/>
                </a:solidFill>
              </a:rPr>
              <a:t> - con il patrocinio di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48" y="5179454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793" y="1237733"/>
            <a:ext cx="1129604" cy="10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3183" y="108543"/>
            <a:ext cx="11998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Lo studio, estremamente complesso e raffinato, ha comportato il differenziamento in coltura di cellule neurali  specifiche a partire da «cellule  staminali indotte», ossia da cellule ottenute da una piccola biopsia cutanea dei pazienti e trattate in modo da farle regredire a cellule staminali pluripotenti, in grado di originare cellule di vario tipo, tra cui quelle neurali.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337" y="1213536"/>
            <a:ext cx="4953000" cy="5410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3183" y="1571223"/>
            <a:ext cx="5318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Questo studio ha permesso di caratterizzare la regione interessata, comprendente diversi geni, di osservare la loro espressione differenziale nelle diverse cellule neurali ottenute e di individuare il gene presumibilmente più rilevante, che a sua volta controlla l’espressione di altri geni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 smtClean="0"/>
              <a:t>Le prospettive terapeutiche che si possono aprire, grazie ad uno studio così approfondito, sono molto incoraggianti, anche se non vicinissime.</a:t>
            </a:r>
            <a:endParaRPr lang="it-IT" sz="2000" dirty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604977" y="5465338"/>
            <a:ext cx="3770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Geni presenti nella regione interessata e loro diversa espressione nelle cellule neurali dei pazienti e dei controlli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7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4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70C0"/>
                </a:solidFill>
                <a:latin typeface="+mn-lt"/>
              </a:rPr>
              <a:t>Ma anche la nostra ricerca è promettente!</a:t>
            </a:r>
            <a:endParaRPr lang="it-IT" sz="4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66" y="1931830"/>
            <a:ext cx="9299532" cy="23037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24112" y="4481847"/>
            <a:ext cx="590851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June</a:t>
            </a:r>
            <a:r>
              <a:rPr lang="it-IT" dirty="0"/>
              <a:t> 2013 | Volume 8 | </a:t>
            </a:r>
            <a:r>
              <a:rPr lang="it-IT" dirty="0" err="1"/>
              <a:t>Issue</a:t>
            </a:r>
            <a:r>
              <a:rPr lang="it-IT" dirty="0"/>
              <a:t> 6 | e66418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4481847"/>
            <a:ext cx="1323975" cy="3693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98666" y="1931830"/>
            <a:ext cx="9299532" cy="31939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4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5280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Daniela Mariani Cerati – Carlo </a:t>
            </a:r>
            <a:r>
              <a:rPr lang="it-IT" sz="2800" b="1" dirty="0" err="1" smtClean="0"/>
              <a:t>Hanau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(ANGSA)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8545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A. Ghezzo, Bologna           M. Marini   (DIMES, UNIBO)                              P. Visconti    (IRCCS Neuroscienze, Bologna)</a:t>
            </a:r>
            <a:r>
              <a:rPr lang="it-IT" sz="2000" dirty="0" smtClean="0"/>
              <a:t>                                                                                                                                                                                 		P.M. Abruzzo                                                                                                    A. Posar</a:t>
            </a:r>
            <a:endParaRPr lang="it-IT" sz="2000" dirty="0"/>
          </a:p>
          <a:p>
            <a:r>
              <a:rPr lang="it-IT" sz="2000" dirty="0" smtClean="0"/>
              <a:t>                     	A. </a:t>
            </a:r>
            <a:r>
              <a:rPr lang="it-IT" sz="2000" dirty="0" err="1" smtClean="0"/>
              <a:t>Bolotta</a:t>
            </a:r>
            <a:r>
              <a:rPr lang="it-IT" sz="2000" dirty="0" smtClean="0"/>
              <a:t>                                                                                                          F. </a:t>
            </a:r>
            <a:r>
              <a:rPr lang="it-IT" sz="2000" dirty="0" err="1" smtClean="0"/>
              <a:t>Resca</a:t>
            </a:r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758" y="3995678"/>
            <a:ext cx="12234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L. Mazzanti (</a:t>
            </a:r>
            <a:r>
              <a:rPr lang="it-IT" b="1" dirty="0" err="1" smtClean="0">
                <a:solidFill>
                  <a:srgbClr val="FF0000"/>
                </a:solidFill>
              </a:rPr>
              <a:t>Univ</a:t>
            </a:r>
            <a:r>
              <a:rPr lang="it-IT" b="1" dirty="0" smtClean="0">
                <a:solidFill>
                  <a:srgbClr val="FF0000"/>
                </a:solidFill>
              </a:rPr>
              <a:t>. Ancona)     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C. Ferreri (ISOF, CNR, BO)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/>
              <a:t>	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Pipitone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(AUSL, Bologna)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it-IT" b="1" dirty="0" smtClean="0">
                <a:solidFill>
                  <a:srgbClr val="0070C0"/>
                </a:solidFill>
              </a:rPr>
              <a:t>E</a:t>
            </a:r>
            <a:r>
              <a:rPr lang="it-IT" b="1" dirty="0">
                <a:solidFill>
                  <a:srgbClr val="0070C0"/>
                </a:solidFill>
              </a:rPr>
              <a:t>. </a:t>
            </a:r>
            <a:r>
              <a:rPr lang="it-IT" b="1" dirty="0" err="1">
                <a:solidFill>
                  <a:srgbClr val="0070C0"/>
                </a:solidFill>
              </a:rPr>
              <a:t>Falcieri</a:t>
            </a:r>
            <a:r>
              <a:rPr lang="it-IT" b="1" dirty="0">
                <a:solidFill>
                  <a:srgbClr val="0070C0"/>
                </a:solidFill>
              </a:rPr>
              <a:t> (</a:t>
            </a:r>
            <a:r>
              <a:rPr lang="it-IT" b="1" dirty="0" err="1">
                <a:solidFill>
                  <a:srgbClr val="0070C0"/>
                </a:solidFill>
              </a:rPr>
              <a:t>Univ</a:t>
            </a:r>
            <a:r>
              <a:rPr lang="it-IT" b="1" dirty="0">
                <a:solidFill>
                  <a:srgbClr val="0070C0"/>
                </a:solidFill>
              </a:rPr>
              <a:t>. Urbino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it-IT" dirty="0" smtClean="0">
              <a:solidFill>
                <a:schemeClr val="accent2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L. Nanetti			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Giacometti</a:t>
            </a:r>
            <a:r>
              <a:rPr lang="it-IT" dirty="0" smtClean="0">
                <a:solidFill>
                  <a:srgbClr val="FF0000"/>
                </a:solidFill>
              </a:rPr>
              <a:t>				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     </a:t>
            </a:r>
            <a:r>
              <a:rPr lang="it-IT" dirty="0" smtClean="0">
                <a:solidFill>
                  <a:srgbClr val="0070C0"/>
                </a:solidFill>
              </a:rPr>
              <a:t>M. Battistelli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F. Raffaelli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A. </a:t>
            </a:r>
            <a:r>
              <a:rPr lang="it-IT" dirty="0" err="1" smtClean="0">
                <a:solidFill>
                  <a:srgbClr val="FF0000"/>
                </a:solidFill>
              </a:rPr>
              <a:t>Vignini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L. De Franceschi    </a:t>
            </a:r>
            <a:r>
              <a:rPr lang="it-IT" b="1" dirty="0" smtClean="0">
                <a:solidFill>
                  <a:srgbClr val="00B0F0"/>
                </a:solidFill>
              </a:rPr>
              <a:t>G. </a:t>
            </a:r>
            <a:r>
              <a:rPr lang="it-IT" b="1" dirty="0" err="1" smtClean="0">
                <a:solidFill>
                  <a:srgbClr val="00B0F0"/>
                </a:solidFill>
              </a:rPr>
              <a:t>Fedrizzi</a:t>
            </a:r>
            <a:r>
              <a:rPr lang="it-IT" b="1" dirty="0" smtClean="0">
                <a:solidFill>
                  <a:srgbClr val="00B0F0"/>
                </a:solidFill>
              </a:rPr>
              <a:t>             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G. </a:t>
            </a:r>
            <a:r>
              <a:rPr lang="it-IT" b="1" dirty="0" err="1" smtClean="0">
                <a:solidFill>
                  <a:schemeClr val="accent4">
                    <a:lumMod val="75000"/>
                  </a:schemeClr>
                </a:solidFill>
              </a:rPr>
              <a:t>Farruggia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F. Manara            </a:t>
            </a:r>
            <a:r>
              <a:rPr lang="it-IT" b="1" dirty="0" smtClean="0">
                <a:solidFill>
                  <a:srgbClr val="C00000"/>
                </a:solidFill>
              </a:rPr>
              <a:t>N. </a:t>
            </a:r>
            <a:r>
              <a:rPr lang="it-IT" b="1" dirty="0" err="1" smtClean="0">
                <a:solidFill>
                  <a:srgbClr val="C00000"/>
                </a:solidFill>
              </a:rPr>
              <a:t>Rabbani</a:t>
            </a:r>
            <a:r>
              <a:rPr lang="it-IT" b="1" dirty="0" smtClean="0">
                <a:solidFill>
                  <a:srgbClr val="C00000"/>
                </a:solidFill>
              </a:rPr>
              <a:t>                 </a:t>
            </a:r>
            <a:r>
              <a:rPr lang="it-IT" b="1" dirty="0" smtClean="0">
                <a:solidFill>
                  <a:srgbClr val="002060"/>
                </a:solidFill>
              </a:rPr>
              <a:t>C. Franceschi </a:t>
            </a:r>
            <a:r>
              <a:rPr lang="it-IT" b="1" dirty="0" smtClean="0">
                <a:solidFill>
                  <a:srgbClr val="00B050"/>
                </a:solidFill>
              </a:rPr>
              <a:t>          R. Gabbianelli                 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7030A0"/>
                </a:solidFill>
              </a:rPr>
              <a:t>(</a:t>
            </a:r>
            <a:r>
              <a:rPr lang="it-IT" b="1" dirty="0" err="1" smtClean="0">
                <a:solidFill>
                  <a:srgbClr val="7030A0"/>
                </a:solidFill>
              </a:rPr>
              <a:t>Univ</a:t>
            </a:r>
            <a:r>
              <a:rPr lang="it-IT" b="1" dirty="0" smtClean="0">
                <a:solidFill>
                  <a:srgbClr val="7030A0"/>
                </a:solidFill>
              </a:rPr>
              <a:t>. Verona)       </a:t>
            </a:r>
            <a:r>
              <a:rPr lang="it-IT" b="1" dirty="0" smtClean="0">
                <a:solidFill>
                  <a:srgbClr val="00B0F0"/>
                </a:solidFill>
              </a:rPr>
              <a:t>(IZSLER, Bologna)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(FABIT, UNIBO)   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(IOR, Bologna)   </a:t>
            </a:r>
            <a:r>
              <a:rPr lang="it-IT" b="1" dirty="0" smtClean="0">
                <a:solidFill>
                  <a:srgbClr val="C00000"/>
                </a:solidFill>
              </a:rPr>
              <a:t>(</a:t>
            </a:r>
            <a:r>
              <a:rPr lang="it-IT" b="1" dirty="0" err="1" smtClean="0">
                <a:solidFill>
                  <a:srgbClr val="C00000"/>
                </a:solidFill>
              </a:rPr>
              <a:t>Univ</a:t>
            </a:r>
            <a:r>
              <a:rPr lang="it-IT" b="1" dirty="0" smtClean="0">
                <a:solidFill>
                  <a:srgbClr val="C00000"/>
                </a:solidFill>
              </a:rPr>
              <a:t>. </a:t>
            </a:r>
            <a:r>
              <a:rPr lang="it-IT" b="1" dirty="0" err="1" smtClean="0">
                <a:solidFill>
                  <a:srgbClr val="C00000"/>
                </a:solidFill>
              </a:rPr>
              <a:t>Warwick</a:t>
            </a:r>
            <a:r>
              <a:rPr lang="it-IT" b="1" dirty="0" smtClean="0">
                <a:solidFill>
                  <a:srgbClr val="C00000"/>
                </a:solidFill>
              </a:rPr>
              <a:t>, UK</a:t>
            </a:r>
            <a:r>
              <a:rPr lang="it-IT" dirty="0" smtClean="0">
                <a:solidFill>
                  <a:srgbClr val="C00000"/>
                </a:solidFill>
              </a:rPr>
              <a:t>)  </a:t>
            </a:r>
            <a:r>
              <a:rPr lang="it-IT" dirty="0" smtClean="0">
                <a:solidFill>
                  <a:srgbClr val="002060"/>
                </a:solidFill>
              </a:rPr>
              <a:t>V. Borelli                   </a:t>
            </a:r>
            <a:r>
              <a:rPr lang="it-IT" dirty="0" smtClean="0">
                <a:solidFill>
                  <a:srgbClr val="00B050"/>
                </a:solidFill>
              </a:rPr>
              <a:t>C. Nasuti</a:t>
            </a:r>
            <a:endParaRPr lang="it-IT" b="1" dirty="0" smtClean="0">
              <a:solidFill>
                <a:srgbClr val="00B05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(DIMES, UNIBO)     </a:t>
            </a:r>
            <a:r>
              <a:rPr lang="it-IT" b="1" dirty="0" smtClean="0">
                <a:solidFill>
                  <a:srgbClr val="00B050"/>
                </a:solidFill>
              </a:rPr>
              <a:t>(</a:t>
            </a:r>
            <a:r>
              <a:rPr lang="it-IT" b="1" dirty="0" err="1" smtClean="0">
                <a:solidFill>
                  <a:srgbClr val="00B050"/>
                </a:solidFill>
              </a:rPr>
              <a:t>Univ</a:t>
            </a:r>
            <a:r>
              <a:rPr lang="it-IT" b="1" dirty="0" smtClean="0">
                <a:solidFill>
                  <a:srgbClr val="00B050"/>
                </a:solidFill>
              </a:rPr>
              <a:t>. Camerino)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	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>L’approccio che abbiamo seguito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Verificare se effettivamente l’autismo è associato a stress ossidativo e cercarne le cause</a:t>
            </a:r>
          </a:p>
          <a:p>
            <a:r>
              <a:rPr lang="it-IT" dirty="0" smtClean="0"/>
              <a:t>Valutare l’eventuale presenza di altre alterazioni periferiche</a:t>
            </a:r>
          </a:p>
          <a:p>
            <a:r>
              <a:rPr lang="it-IT" dirty="0" smtClean="0"/>
              <a:t>Cercare eventuali correlazioni tra tali anomalie e la clinica</a:t>
            </a:r>
          </a:p>
          <a:p>
            <a:r>
              <a:rPr lang="it-IT" dirty="0" smtClean="0"/>
              <a:t>Identificare possibili </a:t>
            </a:r>
            <a:r>
              <a:rPr lang="it-IT" dirty="0" err="1" smtClean="0"/>
              <a:t>biomarcatori</a:t>
            </a:r>
            <a:r>
              <a:rPr lang="it-IT" dirty="0" smtClean="0"/>
              <a:t> che affianchino la diagnosi clinica, la corroborino ed eventualmente la precedano </a:t>
            </a:r>
          </a:p>
          <a:p>
            <a:r>
              <a:rPr lang="it-IT" dirty="0" smtClean="0"/>
              <a:t>Suggerire terapie «sostenibili» per normalizzare i parametri periferici alterati  </a:t>
            </a:r>
          </a:p>
        </p:txBody>
      </p:sp>
    </p:spTree>
    <p:extLst>
      <p:ext uri="{BB962C8B-B14F-4D97-AF65-F5344CB8AC3E}">
        <p14:creationId xmlns:p14="http://schemas.microsoft.com/office/powerpoint/2010/main" val="297075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onnettore 675"/>
          <p:cNvSpPr/>
          <p:nvPr/>
        </p:nvSpPr>
        <p:spPr bwMode="auto">
          <a:xfrm rot="60000">
            <a:off x="8581281" y="2424258"/>
            <a:ext cx="452965" cy="414867"/>
          </a:xfrm>
          <a:prstGeom prst="flowChartConnector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77" name="Connettore 676"/>
          <p:cNvSpPr/>
          <p:nvPr/>
        </p:nvSpPr>
        <p:spPr bwMode="auto">
          <a:xfrm rot="60000">
            <a:off x="8867359" y="2277713"/>
            <a:ext cx="452965" cy="414867"/>
          </a:xfrm>
          <a:prstGeom prst="flowChartConnector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75" name="Connettore 674"/>
          <p:cNvSpPr/>
          <p:nvPr/>
        </p:nvSpPr>
        <p:spPr bwMode="auto">
          <a:xfrm rot="60000">
            <a:off x="9003990" y="2433193"/>
            <a:ext cx="452965" cy="414867"/>
          </a:xfrm>
          <a:prstGeom prst="flowChartConnector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  <a:alpha val="51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25" name="Connettore 624"/>
          <p:cNvSpPr/>
          <p:nvPr/>
        </p:nvSpPr>
        <p:spPr bwMode="auto">
          <a:xfrm rot="60000">
            <a:off x="9122811" y="2650443"/>
            <a:ext cx="452965" cy="414867"/>
          </a:xfrm>
          <a:prstGeom prst="flowChartConnector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  <a:alpha val="51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31" name="Connettore 630"/>
          <p:cNvSpPr/>
          <p:nvPr/>
        </p:nvSpPr>
        <p:spPr bwMode="auto">
          <a:xfrm rot="60000">
            <a:off x="9336810" y="2794171"/>
            <a:ext cx="452965" cy="414867"/>
          </a:xfrm>
          <a:prstGeom prst="flowChartConnector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  <a:alpha val="51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82" name="Esplosione 2 581"/>
          <p:cNvSpPr/>
          <p:nvPr/>
        </p:nvSpPr>
        <p:spPr>
          <a:xfrm>
            <a:off x="1509712" y="160338"/>
            <a:ext cx="4738688" cy="162560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Oxidative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stress +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inflammation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595"/>
          <p:cNvGrpSpPr>
            <a:grpSpLocks/>
          </p:cNvGrpSpPr>
          <p:nvPr/>
        </p:nvGrpSpPr>
        <p:grpSpPr bwMode="auto">
          <a:xfrm>
            <a:off x="3228976" y="4083051"/>
            <a:ext cx="6069013" cy="676275"/>
            <a:chOff x="1902555" y="3607763"/>
            <a:chExt cx="6069189" cy="675550"/>
          </a:xfrm>
        </p:grpSpPr>
        <p:grpSp>
          <p:nvGrpSpPr>
            <p:cNvPr id="6" name="Gruppo 378"/>
            <p:cNvGrpSpPr>
              <a:grpSpLocks/>
            </p:cNvGrpSpPr>
            <p:nvPr/>
          </p:nvGrpSpPr>
          <p:grpSpPr bwMode="auto">
            <a:xfrm>
              <a:off x="5554389" y="3653135"/>
              <a:ext cx="619344" cy="601912"/>
              <a:chOff x="1739424" y="3527909"/>
              <a:chExt cx="619344" cy="601912"/>
            </a:xfrm>
          </p:grpSpPr>
          <p:grpSp>
            <p:nvGrpSpPr>
              <p:cNvPr id="7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8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04" name="Connettore 1 403"/>
                  <p:cNvCxnSpPr/>
                  <p:nvPr/>
                </p:nvCxnSpPr>
                <p:spPr>
                  <a:xfrm flipH="1">
                    <a:off x="1079810" y="1965025"/>
                    <a:ext cx="86246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Connettore 1 404"/>
                  <p:cNvCxnSpPr/>
                  <p:nvPr/>
                </p:nvCxnSpPr>
                <p:spPr>
                  <a:xfrm flipH="1">
                    <a:off x="1121337" y="1603224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Connettore 1 405"/>
                  <p:cNvCxnSpPr/>
                  <p:nvPr/>
                </p:nvCxnSpPr>
                <p:spPr>
                  <a:xfrm>
                    <a:off x="1114948" y="1784124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Connettore 1 406"/>
                  <p:cNvCxnSpPr/>
                  <p:nvPr/>
                </p:nvCxnSpPr>
                <p:spPr>
                  <a:xfrm>
                    <a:off x="1079810" y="2527825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Connettore 1 407"/>
                  <p:cNvCxnSpPr/>
                  <p:nvPr/>
                </p:nvCxnSpPr>
                <p:spPr>
                  <a:xfrm>
                    <a:off x="1079810" y="2149274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Connettore 1 408"/>
                  <p:cNvCxnSpPr/>
                  <p:nvPr/>
                </p:nvCxnSpPr>
                <p:spPr>
                  <a:xfrm flipH="1">
                    <a:off x="1079810" y="2330174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98" name="Connettore 1 397"/>
                  <p:cNvCxnSpPr/>
                  <p:nvPr/>
                </p:nvCxnSpPr>
                <p:spPr>
                  <a:xfrm flipH="1">
                    <a:off x="1053622" y="1993116"/>
                    <a:ext cx="111799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Connettore 1 398"/>
                  <p:cNvCxnSpPr/>
                  <p:nvPr/>
                </p:nvCxnSpPr>
                <p:spPr>
                  <a:xfrm flipH="1">
                    <a:off x="1120701" y="1631316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Connettore 1 399"/>
                  <p:cNvCxnSpPr/>
                  <p:nvPr/>
                </p:nvCxnSpPr>
                <p:spPr>
                  <a:xfrm>
                    <a:off x="1114312" y="1812216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Connettore 1 400"/>
                  <p:cNvCxnSpPr/>
                  <p:nvPr/>
                </p:nvCxnSpPr>
                <p:spPr>
                  <a:xfrm>
                    <a:off x="1053622" y="2529117"/>
                    <a:ext cx="67079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Connettore 1 401"/>
                  <p:cNvCxnSpPr/>
                  <p:nvPr/>
                </p:nvCxnSpPr>
                <p:spPr>
                  <a:xfrm>
                    <a:off x="1053622" y="2177365"/>
                    <a:ext cx="67079" cy="1708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Connettore 1 402"/>
                  <p:cNvCxnSpPr/>
                  <p:nvPr/>
                </p:nvCxnSpPr>
                <p:spPr>
                  <a:xfrm flipH="1">
                    <a:off x="1053622" y="2348216"/>
                    <a:ext cx="67079" cy="1909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1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90" name="Connettore 1 389"/>
                  <p:cNvCxnSpPr/>
                  <p:nvPr/>
                </p:nvCxnSpPr>
                <p:spPr>
                  <a:xfrm flipH="1">
                    <a:off x="1079398" y="1963324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Connettore 1 390"/>
                  <p:cNvCxnSpPr/>
                  <p:nvPr/>
                </p:nvCxnSpPr>
                <p:spPr>
                  <a:xfrm flipH="1">
                    <a:off x="1120924" y="160152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Connettore 1 391"/>
                  <p:cNvCxnSpPr/>
                  <p:nvPr/>
                </p:nvCxnSpPr>
                <p:spPr>
                  <a:xfrm>
                    <a:off x="1114536" y="178242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Connettore 1 392"/>
                  <p:cNvCxnSpPr/>
                  <p:nvPr/>
                </p:nvCxnSpPr>
                <p:spPr>
                  <a:xfrm>
                    <a:off x="1079398" y="2526124"/>
                    <a:ext cx="41527" cy="247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Connettore 1 393"/>
                  <p:cNvCxnSpPr/>
                  <p:nvPr/>
                </p:nvCxnSpPr>
                <p:spPr>
                  <a:xfrm>
                    <a:off x="1079398" y="2147575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Connettore 1 394"/>
                  <p:cNvCxnSpPr/>
                  <p:nvPr/>
                </p:nvCxnSpPr>
                <p:spPr>
                  <a:xfrm flipH="1">
                    <a:off x="1079398" y="2328475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84" name="Connettore 1 383"/>
                  <p:cNvCxnSpPr/>
                  <p:nvPr/>
                </p:nvCxnSpPr>
                <p:spPr>
                  <a:xfrm flipH="1">
                    <a:off x="1053210" y="1964615"/>
                    <a:ext cx="111799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Connettore 1 384"/>
                  <p:cNvCxnSpPr/>
                  <p:nvPr/>
                </p:nvCxnSpPr>
                <p:spPr>
                  <a:xfrm flipH="1">
                    <a:off x="1094734" y="1602815"/>
                    <a:ext cx="76663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Connettore 1 385"/>
                  <p:cNvCxnSpPr/>
                  <p:nvPr/>
                </p:nvCxnSpPr>
                <p:spPr>
                  <a:xfrm>
                    <a:off x="1088346" y="1783715"/>
                    <a:ext cx="76663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Connettore 1 386"/>
                  <p:cNvCxnSpPr/>
                  <p:nvPr/>
                </p:nvCxnSpPr>
                <p:spPr>
                  <a:xfrm>
                    <a:off x="1053210" y="2527416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Connettore 1 387"/>
                  <p:cNvCxnSpPr/>
                  <p:nvPr/>
                </p:nvCxnSpPr>
                <p:spPr>
                  <a:xfrm>
                    <a:off x="1053210" y="2148866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Connettore 1 388"/>
                  <p:cNvCxnSpPr/>
                  <p:nvPr/>
                </p:nvCxnSpPr>
                <p:spPr>
                  <a:xfrm flipH="1">
                    <a:off x="1053210" y="2329767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" name="Gruppo 409"/>
            <p:cNvGrpSpPr>
              <a:grpSpLocks/>
            </p:cNvGrpSpPr>
            <p:nvPr/>
          </p:nvGrpSpPr>
          <p:grpSpPr bwMode="auto">
            <a:xfrm>
              <a:off x="2831160" y="3681401"/>
              <a:ext cx="619344" cy="601912"/>
              <a:chOff x="1739424" y="3527909"/>
              <a:chExt cx="619344" cy="601912"/>
            </a:xfrm>
          </p:grpSpPr>
          <p:grpSp>
            <p:nvGrpSpPr>
              <p:cNvPr id="18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2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35" name="Connettore 1 434"/>
                  <p:cNvCxnSpPr/>
                  <p:nvPr/>
                </p:nvCxnSpPr>
                <p:spPr>
                  <a:xfrm flipH="1">
                    <a:off x="1080993" y="1935462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Connettore 1 435"/>
                  <p:cNvCxnSpPr/>
                  <p:nvPr/>
                </p:nvCxnSpPr>
                <p:spPr>
                  <a:xfrm flipH="1">
                    <a:off x="1122518" y="1600462"/>
                    <a:ext cx="51108" cy="1742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Connettore 1 436"/>
                  <p:cNvCxnSpPr/>
                  <p:nvPr/>
                </p:nvCxnSpPr>
                <p:spPr>
                  <a:xfrm>
                    <a:off x="1116129" y="1774662"/>
                    <a:ext cx="51108" cy="1608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Connettore 1 437"/>
                  <p:cNvCxnSpPr/>
                  <p:nvPr/>
                </p:nvCxnSpPr>
                <p:spPr>
                  <a:xfrm>
                    <a:off x="1080993" y="2498263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Connettore 1 438"/>
                  <p:cNvCxnSpPr/>
                  <p:nvPr/>
                </p:nvCxnSpPr>
                <p:spPr>
                  <a:xfrm>
                    <a:off x="1080993" y="2119713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Connettore 1 439"/>
                  <p:cNvCxnSpPr/>
                  <p:nvPr/>
                </p:nvCxnSpPr>
                <p:spPr>
                  <a:xfrm flipH="1">
                    <a:off x="1080993" y="2300614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29" name="Connettore 1 428"/>
                  <p:cNvCxnSpPr/>
                  <p:nvPr/>
                </p:nvCxnSpPr>
                <p:spPr>
                  <a:xfrm flipH="1">
                    <a:off x="1080357" y="1963554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Connettore 1 429"/>
                  <p:cNvCxnSpPr/>
                  <p:nvPr/>
                </p:nvCxnSpPr>
                <p:spPr>
                  <a:xfrm flipH="1">
                    <a:off x="1121884" y="160175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Connettore 1 430"/>
                  <p:cNvCxnSpPr/>
                  <p:nvPr/>
                </p:nvCxnSpPr>
                <p:spPr>
                  <a:xfrm>
                    <a:off x="1115495" y="178265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Connettore 1 431"/>
                  <p:cNvCxnSpPr/>
                  <p:nvPr/>
                </p:nvCxnSpPr>
                <p:spPr>
                  <a:xfrm>
                    <a:off x="1080357" y="2526354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Connettore 1 432"/>
                  <p:cNvCxnSpPr/>
                  <p:nvPr/>
                </p:nvCxnSpPr>
                <p:spPr>
                  <a:xfrm>
                    <a:off x="1080357" y="2147805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Connettore 1 433"/>
                  <p:cNvCxnSpPr/>
                  <p:nvPr/>
                </p:nvCxnSpPr>
                <p:spPr>
                  <a:xfrm flipH="1">
                    <a:off x="1080357" y="2328705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32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21" name="Connettore 1 420"/>
                  <p:cNvCxnSpPr/>
                  <p:nvPr/>
                </p:nvCxnSpPr>
                <p:spPr>
                  <a:xfrm flipH="1">
                    <a:off x="1080581" y="1963912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Connettore 1 421"/>
                  <p:cNvCxnSpPr/>
                  <p:nvPr/>
                </p:nvCxnSpPr>
                <p:spPr>
                  <a:xfrm flipH="1">
                    <a:off x="1122105" y="1602112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Connettore 1 422"/>
                  <p:cNvCxnSpPr/>
                  <p:nvPr/>
                </p:nvCxnSpPr>
                <p:spPr>
                  <a:xfrm>
                    <a:off x="1115717" y="1783012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Connettore 1 423"/>
                  <p:cNvCxnSpPr/>
                  <p:nvPr/>
                </p:nvCxnSpPr>
                <p:spPr>
                  <a:xfrm>
                    <a:off x="1080581" y="2526713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Connettore 1 424"/>
                  <p:cNvCxnSpPr/>
                  <p:nvPr/>
                </p:nvCxnSpPr>
                <p:spPr>
                  <a:xfrm>
                    <a:off x="1080581" y="2148164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Connettore 1 425"/>
                  <p:cNvCxnSpPr/>
                  <p:nvPr/>
                </p:nvCxnSpPr>
                <p:spPr>
                  <a:xfrm flipH="1">
                    <a:off x="1080581" y="2329064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33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15" name="Connettore 1 414"/>
                  <p:cNvCxnSpPr/>
                  <p:nvPr/>
                </p:nvCxnSpPr>
                <p:spPr>
                  <a:xfrm flipH="1">
                    <a:off x="1079945" y="1965204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Connettore 1 415"/>
                  <p:cNvCxnSpPr/>
                  <p:nvPr/>
                </p:nvCxnSpPr>
                <p:spPr>
                  <a:xfrm flipH="1">
                    <a:off x="1121472" y="160340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Connettore 1 416"/>
                  <p:cNvCxnSpPr/>
                  <p:nvPr/>
                </p:nvCxnSpPr>
                <p:spPr>
                  <a:xfrm>
                    <a:off x="1115083" y="1784304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Connettore 1 417"/>
                  <p:cNvCxnSpPr/>
                  <p:nvPr/>
                </p:nvCxnSpPr>
                <p:spPr>
                  <a:xfrm>
                    <a:off x="1079945" y="2528005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Connettore 1 418"/>
                  <p:cNvCxnSpPr/>
                  <p:nvPr/>
                </p:nvCxnSpPr>
                <p:spPr>
                  <a:xfrm>
                    <a:off x="1079945" y="2149455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Connettore 1 419"/>
                  <p:cNvCxnSpPr/>
                  <p:nvPr/>
                </p:nvCxnSpPr>
                <p:spPr>
                  <a:xfrm flipH="1">
                    <a:off x="1079945" y="2330355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34" name="Gruppo 440"/>
            <p:cNvGrpSpPr>
              <a:grpSpLocks/>
            </p:cNvGrpSpPr>
            <p:nvPr/>
          </p:nvGrpSpPr>
          <p:grpSpPr bwMode="auto">
            <a:xfrm>
              <a:off x="3724263" y="3678397"/>
              <a:ext cx="619344" cy="601912"/>
              <a:chOff x="1739424" y="3527909"/>
              <a:chExt cx="619344" cy="601912"/>
            </a:xfrm>
          </p:grpSpPr>
          <p:grpSp>
            <p:nvGrpSpPr>
              <p:cNvPr id="18435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36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66" name="Connettore 1 465"/>
                  <p:cNvCxnSpPr/>
                  <p:nvPr/>
                </p:nvCxnSpPr>
                <p:spPr>
                  <a:xfrm flipH="1">
                    <a:off x="1053624" y="1965259"/>
                    <a:ext cx="111799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Connettore 1 466"/>
                  <p:cNvCxnSpPr/>
                  <p:nvPr/>
                </p:nvCxnSpPr>
                <p:spPr>
                  <a:xfrm flipH="1">
                    <a:off x="1120703" y="1603458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Connettore 1 467"/>
                  <p:cNvCxnSpPr/>
                  <p:nvPr/>
                </p:nvCxnSpPr>
                <p:spPr>
                  <a:xfrm>
                    <a:off x="1114314" y="1784358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Connettore 1 468"/>
                  <p:cNvCxnSpPr/>
                  <p:nvPr/>
                </p:nvCxnSpPr>
                <p:spPr>
                  <a:xfrm>
                    <a:off x="1053624" y="2528059"/>
                    <a:ext cx="67079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Connettore 1 469"/>
                  <p:cNvCxnSpPr/>
                  <p:nvPr/>
                </p:nvCxnSpPr>
                <p:spPr>
                  <a:xfrm>
                    <a:off x="1053624" y="2149508"/>
                    <a:ext cx="67079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Connettore 1 470"/>
                  <p:cNvCxnSpPr/>
                  <p:nvPr/>
                </p:nvCxnSpPr>
                <p:spPr>
                  <a:xfrm flipH="1">
                    <a:off x="1053624" y="2330408"/>
                    <a:ext cx="67079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37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60" name="Connettore 1 459"/>
                  <p:cNvCxnSpPr/>
                  <p:nvPr/>
                </p:nvCxnSpPr>
                <p:spPr>
                  <a:xfrm flipH="1">
                    <a:off x="1052988" y="1993350"/>
                    <a:ext cx="86246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Connettore 1 460"/>
                  <p:cNvCxnSpPr/>
                  <p:nvPr/>
                </p:nvCxnSpPr>
                <p:spPr>
                  <a:xfrm flipH="1">
                    <a:off x="1094515" y="1631550"/>
                    <a:ext cx="76663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Connettore 1 461"/>
                  <p:cNvCxnSpPr/>
                  <p:nvPr/>
                </p:nvCxnSpPr>
                <p:spPr>
                  <a:xfrm>
                    <a:off x="1088126" y="1812450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Connettore 1 462"/>
                  <p:cNvCxnSpPr/>
                  <p:nvPr/>
                </p:nvCxnSpPr>
                <p:spPr>
                  <a:xfrm>
                    <a:off x="1052988" y="2539400"/>
                    <a:ext cx="41527" cy="2646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Connettore 1 463"/>
                  <p:cNvCxnSpPr/>
                  <p:nvPr/>
                </p:nvCxnSpPr>
                <p:spPr>
                  <a:xfrm>
                    <a:off x="1052988" y="2177599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Connettore 1 464"/>
                  <p:cNvCxnSpPr/>
                  <p:nvPr/>
                </p:nvCxnSpPr>
                <p:spPr>
                  <a:xfrm flipH="1">
                    <a:off x="1052988" y="2358500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38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39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52" name="Connettore 1 451"/>
                  <p:cNvCxnSpPr/>
                  <p:nvPr/>
                </p:nvCxnSpPr>
                <p:spPr>
                  <a:xfrm flipH="1">
                    <a:off x="1081959" y="1963558"/>
                    <a:ext cx="111801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Connettore 1 452"/>
                  <p:cNvCxnSpPr/>
                  <p:nvPr/>
                </p:nvCxnSpPr>
                <p:spPr>
                  <a:xfrm flipH="1">
                    <a:off x="1123486" y="1601757"/>
                    <a:ext cx="76663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Connettore 1 453"/>
                  <p:cNvCxnSpPr/>
                  <p:nvPr/>
                </p:nvCxnSpPr>
                <p:spPr>
                  <a:xfrm>
                    <a:off x="1117097" y="1782658"/>
                    <a:ext cx="76663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Connettore 1 454"/>
                  <p:cNvCxnSpPr/>
                  <p:nvPr/>
                </p:nvCxnSpPr>
                <p:spPr>
                  <a:xfrm>
                    <a:off x="1081959" y="2526359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Connettore 1 455"/>
                  <p:cNvCxnSpPr/>
                  <p:nvPr/>
                </p:nvCxnSpPr>
                <p:spPr>
                  <a:xfrm>
                    <a:off x="1081959" y="2147809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Connettore 1 456"/>
                  <p:cNvCxnSpPr/>
                  <p:nvPr/>
                </p:nvCxnSpPr>
                <p:spPr>
                  <a:xfrm flipH="1">
                    <a:off x="1081959" y="2328709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40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46" name="Connettore 1 445"/>
                  <p:cNvCxnSpPr/>
                  <p:nvPr/>
                </p:nvCxnSpPr>
                <p:spPr>
                  <a:xfrm flipH="1">
                    <a:off x="1081325" y="1964849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Connettore 1 446"/>
                  <p:cNvCxnSpPr/>
                  <p:nvPr/>
                </p:nvCxnSpPr>
                <p:spPr>
                  <a:xfrm flipH="1">
                    <a:off x="1122850" y="160304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Connettore 1 447"/>
                  <p:cNvCxnSpPr/>
                  <p:nvPr/>
                </p:nvCxnSpPr>
                <p:spPr>
                  <a:xfrm>
                    <a:off x="1116461" y="178394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Connettore 1 448"/>
                  <p:cNvCxnSpPr/>
                  <p:nvPr/>
                </p:nvCxnSpPr>
                <p:spPr>
                  <a:xfrm>
                    <a:off x="1081325" y="2527650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Connettore 1 449"/>
                  <p:cNvCxnSpPr/>
                  <p:nvPr/>
                </p:nvCxnSpPr>
                <p:spPr>
                  <a:xfrm>
                    <a:off x="1081325" y="2149101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Connettore 1 450"/>
                  <p:cNvCxnSpPr/>
                  <p:nvPr/>
                </p:nvCxnSpPr>
                <p:spPr>
                  <a:xfrm flipH="1">
                    <a:off x="1081325" y="2330001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41" name="Gruppo 471"/>
            <p:cNvGrpSpPr>
              <a:grpSpLocks/>
            </p:cNvGrpSpPr>
            <p:nvPr/>
          </p:nvGrpSpPr>
          <p:grpSpPr bwMode="auto">
            <a:xfrm>
              <a:off x="4650660" y="3639760"/>
              <a:ext cx="619344" cy="601912"/>
              <a:chOff x="1739424" y="3527909"/>
              <a:chExt cx="619344" cy="601912"/>
            </a:xfrm>
          </p:grpSpPr>
          <p:grpSp>
            <p:nvGrpSpPr>
              <p:cNvPr id="18442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43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97" name="Connettore 1 496"/>
                  <p:cNvCxnSpPr/>
                  <p:nvPr/>
                </p:nvCxnSpPr>
                <p:spPr>
                  <a:xfrm flipH="1">
                    <a:off x="1080647" y="1963130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Connettore 1 497"/>
                  <p:cNvCxnSpPr/>
                  <p:nvPr/>
                </p:nvCxnSpPr>
                <p:spPr>
                  <a:xfrm flipH="1">
                    <a:off x="1122172" y="160132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Connettore 1 498"/>
                  <p:cNvCxnSpPr/>
                  <p:nvPr/>
                </p:nvCxnSpPr>
                <p:spPr>
                  <a:xfrm>
                    <a:off x="1115783" y="178222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Connettore 1 499"/>
                  <p:cNvCxnSpPr/>
                  <p:nvPr/>
                </p:nvCxnSpPr>
                <p:spPr>
                  <a:xfrm>
                    <a:off x="1080647" y="2499130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Connettore 1 500"/>
                  <p:cNvCxnSpPr/>
                  <p:nvPr/>
                </p:nvCxnSpPr>
                <p:spPr>
                  <a:xfrm>
                    <a:off x="1080647" y="2147381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Connettore 1 501"/>
                  <p:cNvCxnSpPr/>
                  <p:nvPr/>
                </p:nvCxnSpPr>
                <p:spPr>
                  <a:xfrm flipH="1">
                    <a:off x="1080647" y="2328281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44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91" name="Connettore 1 490"/>
                  <p:cNvCxnSpPr/>
                  <p:nvPr/>
                </p:nvCxnSpPr>
                <p:spPr>
                  <a:xfrm flipH="1">
                    <a:off x="1080011" y="1964421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Connettore 1 491"/>
                  <p:cNvCxnSpPr/>
                  <p:nvPr/>
                </p:nvCxnSpPr>
                <p:spPr>
                  <a:xfrm flipH="1">
                    <a:off x="1121538" y="1602620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Connettore 1 492"/>
                  <p:cNvCxnSpPr/>
                  <p:nvPr/>
                </p:nvCxnSpPr>
                <p:spPr>
                  <a:xfrm>
                    <a:off x="1115149" y="1783521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Connettore 1 493"/>
                  <p:cNvCxnSpPr/>
                  <p:nvPr/>
                </p:nvCxnSpPr>
                <p:spPr>
                  <a:xfrm>
                    <a:off x="1080011" y="2527222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Connettore 1 494"/>
                  <p:cNvCxnSpPr/>
                  <p:nvPr/>
                </p:nvCxnSpPr>
                <p:spPr>
                  <a:xfrm>
                    <a:off x="1080011" y="2148672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Connettore 1 495"/>
                  <p:cNvCxnSpPr/>
                  <p:nvPr/>
                </p:nvCxnSpPr>
                <p:spPr>
                  <a:xfrm flipH="1">
                    <a:off x="1080011" y="2329573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45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46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83" name="Connettore 1 482"/>
                  <p:cNvCxnSpPr/>
                  <p:nvPr/>
                </p:nvCxnSpPr>
                <p:spPr>
                  <a:xfrm flipH="1">
                    <a:off x="1080235" y="1964780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Connettore 1 483"/>
                  <p:cNvCxnSpPr/>
                  <p:nvPr/>
                </p:nvCxnSpPr>
                <p:spPr>
                  <a:xfrm flipH="1">
                    <a:off x="1121759" y="160297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Connettore 1 484"/>
                  <p:cNvCxnSpPr/>
                  <p:nvPr/>
                </p:nvCxnSpPr>
                <p:spPr>
                  <a:xfrm>
                    <a:off x="1115371" y="1783879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Connettore 1 485"/>
                  <p:cNvCxnSpPr/>
                  <p:nvPr/>
                </p:nvCxnSpPr>
                <p:spPr>
                  <a:xfrm>
                    <a:off x="1080235" y="2527580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Connettore 1 486"/>
                  <p:cNvCxnSpPr/>
                  <p:nvPr/>
                </p:nvCxnSpPr>
                <p:spPr>
                  <a:xfrm>
                    <a:off x="1080235" y="2149031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Connettore 1 487"/>
                  <p:cNvCxnSpPr/>
                  <p:nvPr/>
                </p:nvCxnSpPr>
                <p:spPr>
                  <a:xfrm flipH="1">
                    <a:off x="1080235" y="2329931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47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477" name="Connettore 1 476"/>
                  <p:cNvCxnSpPr/>
                  <p:nvPr/>
                </p:nvCxnSpPr>
                <p:spPr>
                  <a:xfrm flipH="1">
                    <a:off x="1079599" y="1992871"/>
                    <a:ext cx="86246" cy="1574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Connettore 1 477"/>
                  <p:cNvCxnSpPr/>
                  <p:nvPr/>
                </p:nvCxnSpPr>
                <p:spPr>
                  <a:xfrm flipH="1">
                    <a:off x="1121125" y="1631071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Connettore 1 478"/>
                  <p:cNvCxnSpPr/>
                  <p:nvPr/>
                </p:nvCxnSpPr>
                <p:spPr>
                  <a:xfrm>
                    <a:off x="1114737" y="1811971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Connettore 1 479"/>
                  <p:cNvCxnSpPr/>
                  <p:nvPr/>
                </p:nvCxnSpPr>
                <p:spPr>
                  <a:xfrm>
                    <a:off x="1079599" y="2528872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Connettore 1 480"/>
                  <p:cNvCxnSpPr/>
                  <p:nvPr/>
                </p:nvCxnSpPr>
                <p:spPr>
                  <a:xfrm>
                    <a:off x="1079599" y="2150322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Connettore 1 481"/>
                  <p:cNvCxnSpPr/>
                  <p:nvPr/>
                </p:nvCxnSpPr>
                <p:spPr>
                  <a:xfrm flipH="1">
                    <a:off x="1079599" y="2331223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48" name="Gruppo 502"/>
            <p:cNvGrpSpPr>
              <a:grpSpLocks/>
            </p:cNvGrpSpPr>
            <p:nvPr/>
          </p:nvGrpSpPr>
          <p:grpSpPr bwMode="auto">
            <a:xfrm>
              <a:off x="1902555" y="3678161"/>
              <a:ext cx="619344" cy="601912"/>
              <a:chOff x="1739424" y="3527909"/>
              <a:chExt cx="619344" cy="601912"/>
            </a:xfrm>
          </p:grpSpPr>
          <p:grpSp>
            <p:nvGrpSpPr>
              <p:cNvPr id="18449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5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28" name="Connettore 1 527"/>
                  <p:cNvCxnSpPr/>
                  <p:nvPr/>
                </p:nvCxnSpPr>
                <p:spPr>
                  <a:xfrm flipH="1">
                    <a:off x="1080772" y="1935606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Connettore 1 528"/>
                  <p:cNvCxnSpPr/>
                  <p:nvPr/>
                </p:nvCxnSpPr>
                <p:spPr>
                  <a:xfrm flipH="1">
                    <a:off x="1122299" y="1600605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Connettore 1 529"/>
                  <p:cNvCxnSpPr/>
                  <p:nvPr/>
                </p:nvCxnSpPr>
                <p:spPr>
                  <a:xfrm>
                    <a:off x="1115910" y="1781505"/>
                    <a:ext cx="51108" cy="1541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Connettore 1 530"/>
                  <p:cNvCxnSpPr/>
                  <p:nvPr/>
                </p:nvCxnSpPr>
                <p:spPr>
                  <a:xfrm>
                    <a:off x="1080772" y="2498406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Connettore 1 531"/>
                  <p:cNvCxnSpPr/>
                  <p:nvPr/>
                </p:nvCxnSpPr>
                <p:spPr>
                  <a:xfrm>
                    <a:off x="1080772" y="2119857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Connettore 1 532"/>
                  <p:cNvCxnSpPr/>
                  <p:nvPr/>
                </p:nvCxnSpPr>
                <p:spPr>
                  <a:xfrm flipH="1">
                    <a:off x="1080772" y="2300757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5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22" name="Connettore 1 521"/>
                  <p:cNvCxnSpPr/>
                  <p:nvPr/>
                </p:nvCxnSpPr>
                <p:spPr>
                  <a:xfrm flipH="1">
                    <a:off x="1080138" y="1963697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Connettore 1 522"/>
                  <p:cNvCxnSpPr/>
                  <p:nvPr/>
                </p:nvCxnSpPr>
                <p:spPr>
                  <a:xfrm flipH="1">
                    <a:off x="1121663" y="1601897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Connettore 1 523"/>
                  <p:cNvCxnSpPr/>
                  <p:nvPr/>
                </p:nvCxnSpPr>
                <p:spPr>
                  <a:xfrm>
                    <a:off x="1115274" y="1782797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Connettore 1 524"/>
                  <p:cNvCxnSpPr/>
                  <p:nvPr/>
                </p:nvCxnSpPr>
                <p:spPr>
                  <a:xfrm>
                    <a:off x="1080138" y="2526498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Connettore 1 525"/>
                  <p:cNvCxnSpPr/>
                  <p:nvPr/>
                </p:nvCxnSpPr>
                <p:spPr>
                  <a:xfrm>
                    <a:off x="1080138" y="2147948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Connettore 1 526"/>
                  <p:cNvCxnSpPr/>
                  <p:nvPr/>
                </p:nvCxnSpPr>
                <p:spPr>
                  <a:xfrm flipH="1">
                    <a:off x="1080138" y="2328849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52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53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14" name="Connettore 1 513"/>
                  <p:cNvCxnSpPr/>
                  <p:nvPr/>
                </p:nvCxnSpPr>
                <p:spPr>
                  <a:xfrm flipH="1">
                    <a:off x="1080360" y="1964056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Connettore 1 514"/>
                  <p:cNvCxnSpPr/>
                  <p:nvPr/>
                </p:nvCxnSpPr>
                <p:spPr>
                  <a:xfrm flipH="1">
                    <a:off x="1121886" y="1602255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Connettore 1 515"/>
                  <p:cNvCxnSpPr/>
                  <p:nvPr/>
                </p:nvCxnSpPr>
                <p:spPr>
                  <a:xfrm>
                    <a:off x="1115498" y="1783156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Connettore 1 516"/>
                  <p:cNvCxnSpPr/>
                  <p:nvPr/>
                </p:nvCxnSpPr>
                <p:spPr>
                  <a:xfrm>
                    <a:off x="1080360" y="2526857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Connettore 1 517"/>
                  <p:cNvCxnSpPr/>
                  <p:nvPr/>
                </p:nvCxnSpPr>
                <p:spPr>
                  <a:xfrm>
                    <a:off x="1080360" y="2148307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Connettore 1 518"/>
                  <p:cNvCxnSpPr/>
                  <p:nvPr/>
                </p:nvCxnSpPr>
                <p:spPr>
                  <a:xfrm flipH="1">
                    <a:off x="1080360" y="2329207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54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08" name="Connettore 1 507"/>
                  <p:cNvCxnSpPr/>
                  <p:nvPr/>
                </p:nvCxnSpPr>
                <p:spPr>
                  <a:xfrm flipH="1">
                    <a:off x="1079726" y="1965347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Connettore 1 508"/>
                  <p:cNvCxnSpPr/>
                  <p:nvPr/>
                </p:nvCxnSpPr>
                <p:spPr>
                  <a:xfrm flipH="1">
                    <a:off x="1121250" y="1603547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Connettore 1 509"/>
                  <p:cNvCxnSpPr/>
                  <p:nvPr/>
                </p:nvCxnSpPr>
                <p:spPr>
                  <a:xfrm>
                    <a:off x="1114862" y="1784447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Connettore 1 510"/>
                  <p:cNvCxnSpPr/>
                  <p:nvPr/>
                </p:nvCxnSpPr>
                <p:spPr>
                  <a:xfrm>
                    <a:off x="1079726" y="2528148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Connettore 1 511"/>
                  <p:cNvCxnSpPr/>
                  <p:nvPr/>
                </p:nvCxnSpPr>
                <p:spPr>
                  <a:xfrm>
                    <a:off x="1079726" y="2149599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Connettore 1 512"/>
                  <p:cNvCxnSpPr/>
                  <p:nvPr/>
                </p:nvCxnSpPr>
                <p:spPr>
                  <a:xfrm flipH="1">
                    <a:off x="1079726" y="2330499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55" name="Gruppo 533"/>
            <p:cNvGrpSpPr>
              <a:grpSpLocks/>
            </p:cNvGrpSpPr>
            <p:nvPr/>
          </p:nvGrpSpPr>
          <p:grpSpPr bwMode="auto">
            <a:xfrm>
              <a:off x="7352400" y="3618735"/>
              <a:ext cx="619344" cy="601912"/>
              <a:chOff x="1739424" y="3527909"/>
              <a:chExt cx="619344" cy="601912"/>
            </a:xfrm>
          </p:grpSpPr>
          <p:grpSp>
            <p:nvGrpSpPr>
              <p:cNvPr id="18457" name="Gruppo 534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58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59" name="Connettore 1 558"/>
                  <p:cNvCxnSpPr/>
                  <p:nvPr/>
                </p:nvCxnSpPr>
                <p:spPr>
                  <a:xfrm flipH="1">
                    <a:off x="1081176" y="1963995"/>
                    <a:ext cx="86244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Connettore 1 559"/>
                  <p:cNvCxnSpPr/>
                  <p:nvPr/>
                </p:nvCxnSpPr>
                <p:spPr>
                  <a:xfrm flipH="1">
                    <a:off x="1122701" y="1602194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Connettore 1 560"/>
                  <p:cNvCxnSpPr/>
                  <p:nvPr/>
                </p:nvCxnSpPr>
                <p:spPr>
                  <a:xfrm>
                    <a:off x="1116312" y="1783094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Connettore 1 561"/>
                  <p:cNvCxnSpPr/>
                  <p:nvPr/>
                </p:nvCxnSpPr>
                <p:spPr>
                  <a:xfrm>
                    <a:off x="1081176" y="2526795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Connettore 1 562"/>
                  <p:cNvCxnSpPr/>
                  <p:nvPr/>
                </p:nvCxnSpPr>
                <p:spPr>
                  <a:xfrm>
                    <a:off x="1081176" y="2148244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Connettore 1 563"/>
                  <p:cNvCxnSpPr/>
                  <p:nvPr/>
                </p:nvCxnSpPr>
                <p:spPr>
                  <a:xfrm flipH="1">
                    <a:off x="1081176" y="2329144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59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53" name="Connettore 1 552"/>
                  <p:cNvCxnSpPr/>
                  <p:nvPr/>
                </p:nvCxnSpPr>
                <p:spPr>
                  <a:xfrm flipH="1">
                    <a:off x="1080541" y="1965286"/>
                    <a:ext cx="86246" cy="18424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Connettore 1 553"/>
                  <p:cNvCxnSpPr/>
                  <p:nvPr/>
                </p:nvCxnSpPr>
                <p:spPr>
                  <a:xfrm flipH="1">
                    <a:off x="1122067" y="1603486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Connettore 1 554"/>
                  <p:cNvCxnSpPr/>
                  <p:nvPr/>
                </p:nvCxnSpPr>
                <p:spPr>
                  <a:xfrm>
                    <a:off x="1115679" y="1784386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Connettore 1 555"/>
                  <p:cNvCxnSpPr/>
                  <p:nvPr/>
                </p:nvCxnSpPr>
                <p:spPr>
                  <a:xfrm>
                    <a:off x="1080541" y="2528087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Connettore 1 556"/>
                  <p:cNvCxnSpPr/>
                  <p:nvPr/>
                </p:nvCxnSpPr>
                <p:spPr>
                  <a:xfrm>
                    <a:off x="1080541" y="2149535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Connettore 1 557"/>
                  <p:cNvCxnSpPr/>
                  <p:nvPr/>
                </p:nvCxnSpPr>
                <p:spPr>
                  <a:xfrm flipH="1">
                    <a:off x="1080541" y="2330436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0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61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45" name="Connettore 1 544"/>
                  <p:cNvCxnSpPr/>
                  <p:nvPr/>
                </p:nvCxnSpPr>
                <p:spPr>
                  <a:xfrm flipH="1">
                    <a:off x="1080764" y="1935494"/>
                    <a:ext cx="86244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Connettore 1 545"/>
                  <p:cNvCxnSpPr/>
                  <p:nvPr/>
                </p:nvCxnSpPr>
                <p:spPr>
                  <a:xfrm flipH="1">
                    <a:off x="1122288" y="1600493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Connettore 1 546"/>
                  <p:cNvCxnSpPr/>
                  <p:nvPr/>
                </p:nvCxnSpPr>
                <p:spPr>
                  <a:xfrm>
                    <a:off x="1115900" y="1781394"/>
                    <a:ext cx="51108" cy="1541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Connettore 1 547"/>
                  <p:cNvCxnSpPr/>
                  <p:nvPr/>
                </p:nvCxnSpPr>
                <p:spPr>
                  <a:xfrm>
                    <a:off x="1080764" y="2498295"/>
                    <a:ext cx="41525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9" name="Connettore 1 548"/>
                  <p:cNvCxnSpPr/>
                  <p:nvPr/>
                </p:nvCxnSpPr>
                <p:spPr>
                  <a:xfrm>
                    <a:off x="1080764" y="2119745"/>
                    <a:ext cx="41525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Connettore 1 549"/>
                  <p:cNvCxnSpPr/>
                  <p:nvPr/>
                </p:nvCxnSpPr>
                <p:spPr>
                  <a:xfrm flipH="1">
                    <a:off x="1080764" y="2300645"/>
                    <a:ext cx="41525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62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39" name="Connettore 1 538"/>
                  <p:cNvCxnSpPr/>
                  <p:nvPr/>
                </p:nvCxnSpPr>
                <p:spPr>
                  <a:xfrm flipH="1">
                    <a:off x="1080128" y="1963585"/>
                    <a:ext cx="86246" cy="184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Connettore 1 539"/>
                  <p:cNvCxnSpPr/>
                  <p:nvPr/>
                </p:nvCxnSpPr>
                <p:spPr>
                  <a:xfrm flipH="1">
                    <a:off x="1121655" y="1601785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Connettore 1 540"/>
                  <p:cNvCxnSpPr/>
                  <p:nvPr/>
                </p:nvCxnSpPr>
                <p:spPr>
                  <a:xfrm>
                    <a:off x="1115266" y="1782685"/>
                    <a:ext cx="51108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Connettore 1 541"/>
                  <p:cNvCxnSpPr/>
                  <p:nvPr/>
                </p:nvCxnSpPr>
                <p:spPr>
                  <a:xfrm>
                    <a:off x="1080128" y="2526386"/>
                    <a:ext cx="41527" cy="274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Connettore 1 542"/>
                  <p:cNvCxnSpPr/>
                  <p:nvPr/>
                </p:nvCxnSpPr>
                <p:spPr>
                  <a:xfrm>
                    <a:off x="1080128" y="2147837"/>
                    <a:ext cx="41527" cy="1809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Connettore 1 543"/>
                  <p:cNvCxnSpPr/>
                  <p:nvPr/>
                </p:nvCxnSpPr>
                <p:spPr>
                  <a:xfrm flipH="1">
                    <a:off x="1080128" y="2328737"/>
                    <a:ext cx="41527" cy="2077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63" name="Gruppo 564"/>
            <p:cNvGrpSpPr>
              <a:grpSpLocks/>
            </p:cNvGrpSpPr>
            <p:nvPr/>
          </p:nvGrpSpPr>
          <p:grpSpPr bwMode="auto">
            <a:xfrm>
              <a:off x="6469452" y="3607763"/>
              <a:ext cx="619344" cy="675550"/>
              <a:chOff x="1739424" y="3527909"/>
              <a:chExt cx="619344" cy="601912"/>
            </a:xfrm>
          </p:grpSpPr>
          <p:grpSp>
            <p:nvGrpSpPr>
              <p:cNvPr id="34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35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90" name="Connettore 1 589"/>
                  <p:cNvCxnSpPr/>
                  <p:nvPr/>
                </p:nvCxnSpPr>
                <p:spPr>
                  <a:xfrm flipH="1">
                    <a:off x="1081724" y="1966072"/>
                    <a:ext cx="86244" cy="18506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Connettore 1 590"/>
                  <p:cNvCxnSpPr/>
                  <p:nvPr/>
                </p:nvCxnSpPr>
                <p:spPr>
                  <a:xfrm flipH="1">
                    <a:off x="1123248" y="1601922"/>
                    <a:ext cx="76663" cy="18207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Connettore 1 591"/>
                  <p:cNvCxnSpPr/>
                  <p:nvPr/>
                </p:nvCxnSpPr>
                <p:spPr>
                  <a:xfrm>
                    <a:off x="1116860" y="1783998"/>
                    <a:ext cx="51108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Connettore 1 592"/>
                  <p:cNvCxnSpPr/>
                  <p:nvPr/>
                </p:nvCxnSpPr>
                <p:spPr>
                  <a:xfrm>
                    <a:off x="1081724" y="2551101"/>
                    <a:ext cx="41525" cy="27759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Connettore 1 593"/>
                  <p:cNvCxnSpPr/>
                  <p:nvPr/>
                </p:nvCxnSpPr>
                <p:spPr>
                  <a:xfrm>
                    <a:off x="1081724" y="2151132"/>
                    <a:ext cx="41525" cy="18207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Connettore 1 594"/>
                  <p:cNvCxnSpPr/>
                  <p:nvPr/>
                </p:nvCxnSpPr>
                <p:spPr>
                  <a:xfrm flipH="1">
                    <a:off x="1081724" y="2333208"/>
                    <a:ext cx="41525" cy="22983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84" name="Connettore 1 583"/>
                  <p:cNvCxnSpPr/>
                  <p:nvPr/>
                </p:nvCxnSpPr>
                <p:spPr>
                  <a:xfrm flipH="1">
                    <a:off x="1081088" y="1965237"/>
                    <a:ext cx="86246" cy="18506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Connettore 1 584"/>
                  <p:cNvCxnSpPr/>
                  <p:nvPr/>
                </p:nvCxnSpPr>
                <p:spPr>
                  <a:xfrm flipH="1">
                    <a:off x="1122614" y="1601087"/>
                    <a:ext cx="51108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Connettore 1 585"/>
                  <p:cNvCxnSpPr/>
                  <p:nvPr/>
                </p:nvCxnSpPr>
                <p:spPr>
                  <a:xfrm>
                    <a:off x="1116226" y="1783161"/>
                    <a:ext cx="51108" cy="18207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Connettore 1 586"/>
                  <p:cNvCxnSpPr/>
                  <p:nvPr/>
                </p:nvCxnSpPr>
                <p:spPr>
                  <a:xfrm>
                    <a:off x="1081088" y="2526387"/>
                    <a:ext cx="41527" cy="2775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Connettore 1 587"/>
                  <p:cNvCxnSpPr/>
                  <p:nvPr/>
                </p:nvCxnSpPr>
                <p:spPr>
                  <a:xfrm>
                    <a:off x="1081088" y="2150297"/>
                    <a:ext cx="41527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Connettore 1 588"/>
                  <p:cNvCxnSpPr/>
                  <p:nvPr/>
                </p:nvCxnSpPr>
                <p:spPr>
                  <a:xfrm flipH="1">
                    <a:off x="1081088" y="2332372"/>
                    <a:ext cx="41527" cy="20595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4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65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76" name="Connettore 1 575"/>
                  <p:cNvCxnSpPr/>
                  <p:nvPr/>
                </p:nvCxnSpPr>
                <p:spPr>
                  <a:xfrm flipH="1">
                    <a:off x="1081311" y="1964801"/>
                    <a:ext cx="86244" cy="18506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Connettore 1 576"/>
                  <p:cNvCxnSpPr/>
                  <p:nvPr/>
                </p:nvCxnSpPr>
                <p:spPr>
                  <a:xfrm flipH="1">
                    <a:off x="1122836" y="1600651"/>
                    <a:ext cx="51108" cy="18207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Connettore 1 577"/>
                  <p:cNvCxnSpPr/>
                  <p:nvPr/>
                </p:nvCxnSpPr>
                <p:spPr>
                  <a:xfrm>
                    <a:off x="1116447" y="1782727"/>
                    <a:ext cx="51108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Connettore 1 578"/>
                  <p:cNvCxnSpPr/>
                  <p:nvPr/>
                </p:nvCxnSpPr>
                <p:spPr>
                  <a:xfrm>
                    <a:off x="1081311" y="2525951"/>
                    <a:ext cx="41525" cy="27759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Connettore 1 579"/>
                  <p:cNvCxnSpPr/>
                  <p:nvPr/>
                </p:nvCxnSpPr>
                <p:spPr>
                  <a:xfrm>
                    <a:off x="1081311" y="2149861"/>
                    <a:ext cx="41525" cy="18207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Connettore 1 580"/>
                  <p:cNvCxnSpPr/>
                  <p:nvPr/>
                </p:nvCxnSpPr>
                <p:spPr>
                  <a:xfrm flipH="1">
                    <a:off x="1081311" y="2331937"/>
                    <a:ext cx="41525" cy="20595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67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570" name="Connettore 1 569"/>
                  <p:cNvCxnSpPr/>
                  <p:nvPr/>
                </p:nvCxnSpPr>
                <p:spPr>
                  <a:xfrm flipH="1">
                    <a:off x="1080675" y="1963966"/>
                    <a:ext cx="86246" cy="18506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Connettore 1 570"/>
                  <p:cNvCxnSpPr/>
                  <p:nvPr/>
                </p:nvCxnSpPr>
                <p:spPr>
                  <a:xfrm flipH="1">
                    <a:off x="1122202" y="1575937"/>
                    <a:ext cx="51108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Connettore 1 571"/>
                  <p:cNvCxnSpPr/>
                  <p:nvPr/>
                </p:nvCxnSpPr>
                <p:spPr>
                  <a:xfrm>
                    <a:off x="1115813" y="1758012"/>
                    <a:ext cx="51108" cy="20595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Connettore 1 572"/>
                  <p:cNvCxnSpPr/>
                  <p:nvPr/>
                </p:nvCxnSpPr>
                <p:spPr>
                  <a:xfrm>
                    <a:off x="1080675" y="2525116"/>
                    <a:ext cx="41527" cy="2775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Connettore 1 573"/>
                  <p:cNvCxnSpPr/>
                  <p:nvPr/>
                </p:nvCxnSpPr>
                <p:spPr>
                  <a:xfrm>
                    <a:off x="1080675" y="2149026"/>
                    <a:ext cx="41527" cy="18207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Connettore 1 574"/>
                  <p:cNvCxnSpPr/>
                  <p:nvPr/>
                </p:nvCxnSpPr>
                <p:spPr>
                  <a:xfrm flipH="1">
                    <a:off x="1080675" y="2331101"/>
                    <a:ext cx="41527" cy="20595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8468" name="Gruppo 597"/>
          <p:cNvGrpSpPr>
            <a:grpSpLocks/>
          </p:cNvGrpSpPr>
          <p:nvPr/>
        </p:nvGrpSpPr>
        <p:grpSpPr bwMode="auto">
          <a:xfrm rot="60000">
            <a:off x="3143250" y="2230438"/>
            <a:ext cx="6337300" cy="1244600"/>
            <a:chOff x="1629870" y="2461451"/>
            <a:chExt cx="6337665" cy="1066458"/>
          </a:xfrm>
        </p:grpSpPr>
        <p:sp>
          <p:nvSpPr>
            <p:cNvPr id="14" name="Connettore 13"/>
            <p:cNvSpPr/>
            <p:nvPr/>
          </p:nvSpPr>
          <p:spPr>
            <a:xfrm>
              <a:off x="5780885" y="30200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" name="Connettore 14"/>
            <p:cNvSpPr/>
            <p:nvPr/>
          </p:nvSpPr>
          <p:spPr>
            <a:xfrm>
              <a:off x="6233876" y="30200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" name="Connettore 15"/>
            <p:cNvSpPr/>
            <p:nvPr/>
          </p:nvSpPr>
          <p:spPr>
            <a:xfrm>
              <a:off x="6686867" y="29946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" name="Connettore 16"/>
            <p:cNvSpPr/>
            <p:nvPr/>
          </p:nvSpPr>
          <p:spPr>
            <a:xfrm>
              <a:off x="7139858" y="29946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3" name="Connettore 22"/>
            <p:cNvSpPr/>
            <p:nvPr/>
          </p:nvSpPr>
          <p:spPr>
            <a:xfrm>
              <a:off x="2832234" y="2562823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4" name="Connettore 23"/>
            <p:cNvSpPr/>
            <p:nvPr/>
          </p:nvSpPr>
          <p:spPr>
            <a:xfrm>
              <a:off x="3285225" y="2537480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5" name="Connettore 24"/>
            <p:cNvSpPr/>
            <p:nvPr/>
          </p:nvSpPr>
          <p:spPr>
            <a:xfrm>
              <a:off x="3738216" y="2537480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6" name="Connettore 25"/>
            <p:cNvSpPr/>
            <p:nvPr/>
          </p:nvSpPr>
          <p:spPr>
            <a:xfrm>
              <a:off x="4191207" y="2512137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7" name="Connettore 26"/>
            <p:cNvSpPr/>
            <p:nvPr/>
          </p:nvSpPr>
          <p:spPr>
            <a:xfrm>
              <a:off x="4644198" y="2512137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8" name="Connettore 27"/>
            <p:cNvSpPr/>
            <p:nvPr/>
          </p:nvSpPr>
          <p:spPr>
            <a:xfrm>
              <a:off x="4644198" y="2512137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9" name="Connettore 28"/>
            <p:cNvSpPr/>
            <p:nvPr/>
          </p:nvSpPr>
          <p:spPr>
            <a:xfrm>
              <a:off x="5097189" y="2512137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0" name="Connettore 29"/>
            <p:cNvSpPr/>
            <p:nvPr/>
          </p:nvSpPr>
          <p:spPr>
            <a:xfrm>
              <a:off x="5550180" y="2486794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1" name="Connettore 30"/>
            <p:cNvSpPr/>
            <p:nvPr/>
          </p:nvSpPr>
          <p:spPr>
            <a:xfrm>
              <a:off x="6003171" y="2486794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2" name="Connettore 31"/>
            <p:cNvSpPr/>
            <p:nvPr/>
          </p:nvSpPr>
          <p:spPr>
            <a:xfrm>
              <a:off x="6456162" y="2461451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3" name="Connettore 32"/>
            <p:cNvSpPr/>
            <p:nvPr/>
          </p:nvSpPr>
          <p:spPr>
            <a:xfrm>
              <a:off x="6909153" y="2461451"/>
              <a:ext cx="452991" cy="355486"/>
            </a:xfrm>
            <a:prstGeom prst="flowChartConnector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6" name="Connettore 35"/>
            <p:cNvSpPr/>
            <p:nvPr/>
          </p:nvSpPr>
          <p:spPr>
            <a:xfrm>
              <a:off x="2531643" y="27152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7" name="Connettore 36"/>
            <p:cNvSpPr/>
            <p:nvPr/>
          </p:nvSpPr>
          <p:spPr>
            <a:xfrm>
              <a:off x="2984634" y="27152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8" name="Connettore 37"/>
            <p:cNvSpPr/>
            <p:nvPr/>
          </p:nvSpPr>
          <p:spPr>
            <a:xfrm>
              <a:off x="3437625" y="26898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9" name="Connettore 38"/>
            <p:cNvSpPr/>
            <p:nvPr/>
          </p:nvSpPr>
          <p:spPr>
            <a:xfrm>
              <a:off x="3890616" y="26898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0" name="Connettore 39"/>
            <p:cNvSpPr/>
            <p:nvPr/>
          </p:nvSpPr>
          <p:spPr>
            <a:xfrm>
              <a:off x="4343607" y="26645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1" name="Connettore 40"/>
            <p:cNvSpPr/>
            <p:nvPr/>
          </p:nvSpPr>
          <p:spPr>
            <a:xfrm>
              <a:off x="4796598" y="26645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2" name="Connettore 41"/>
            <p:cNvSpPr/>
            <p:nvPr/>
          </p:nvSpPr>
          <p:spPr>
            <a:xfrm>
              <a:off x="4796598" y="26645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3" name="Connettore 42"/>
            <p:cNvSpPr/>
            <p:nvPr/>
          </p:nvSpPr>
          <p:spPr>
            <a:xfrm>
              <a:off x="5249589" y="26645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4" name="Connettore 43"/>
            <p:cNvSpPr/>
            <p:nvPr/>
          </p:nvSpPr>
          <p:spPr>
            <a:xfrm>
              <a:off x="5702580" y="26391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5" name="Connettore 44"/>
            <p:cNvSpPr/>
            <p:nvPr/>
          </p:nvSpPr>
          <p:spPr>
            <a:xfrm>
              <a:off x="6155571" y="26391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74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6" name="Connettore 45"/>
            <p:cNvSpPr/>
            <p:nvPr/>
          </p:nvSpPr>
          <p:spPr>
            <a:xfrm>
              <a:off x="6608562" y="26138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7" name="Connettore 46"/>
            <p:cNvSpPr/>
            <p:nvPr/>
          </p:nvSpPr>
          <p:spPr>
            <a:xfrm>
              <a:off x="7061553" y="26138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9" name="Connettore 48"/>
            <p:cNvSpPr/>
            <p:nvPr/>
          </p:nvSpPr>
          <p:spPr>
            <a:xfrm>
              <a:off x="2231052" y="2892966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0" name="Connettore 49"/>
            <p:cNvSpPr/>
            <p:nvPr/>
          </p:nvSpPr>
          <p:spPr>
            <a:xfrm>
              <a:off x="2684043" y="28676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1" name="Connettore 50"/>
            <p:cNvSpPr/>
            <p:nvPr/>
          </p:nvSpPr>
          <p:spPr>
            <a:xfrm>
              <a:off x="3137034" y="28676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2" name="Connettore 51"/>
            <p:cNvSpPr/>
            <p:nvPr/>
          </p:nvSpPr>
          <p:spPr>
            <a:xfrm>
              <a:off x="3590025" y="28422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3" name="Connettore 52"/>
            <p:cNvSpPr/>
            <p:nvPr/>
          </p:nvSpPr>
          <p:spPr>
            <a:xfrm>
              <a:off x="4043016" y="28422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4" name="Connettore 53"/>
            <p:cNvSpPr/>
            <p:nvPr/>
          </p:nvSpPr>
          <p:spPr>
            <a:xfrm>
              <a:off x="4496007" y="28169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5" name="Connettore 54"/>
            <p:cNvSpPr/>
            <p:nvPr/>
          </p:nvSpPr>
          <p:spPr>
            <a:xfrm>
              <a:off x="4948998" y="28169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6" name="Connettore 55"/>
            <p:cNvSpPr/>
            <p:nvPr/>
          </p:nvSpPr>
          <p:spPr>
            <a:xfrm>
              <a:off x="4948998" y="28169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7" name="Connettore 56"/>
            <p:cNvSpPr/>
            <p:nvPr/>
          </p:nvSpPr>
          <p:spPr>
            <a:xfrm>
              <a:off x="5401989" y="28169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8" name="Connettore 57"/>
            <p:cNvSpPr/>
            <p:nvPr/>
          </p:nvSpPr>
          <p:spPr>
            <a:xfrm>
              <a:off x="5854980" y="27915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9" name="Connettore 58"/>
            <p:cNvSpPr/>
            <p:nvPr/>
          </p:nvSpPr>
          <p:spPr>
            <a:xfrm>
              <a:off x="6307971" y="27915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0" name="Connettore 59"/>
            <p:cNvSpPr/>
            <p:nvPr/>
          </p:nvSpPr>
          <p:spPr>
            <a:xfrm>
              <a:off x="6760962" y="27662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1" name="Connettore 60"/>
            <p:cNvSpPr/>
            <p:nvPr/>
          </p:nvSpPr>
          <p:spPr>
            <a:xfrm>
              <a:off x="7213953" y="27662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2" name="Connettore 61"/>
            <p:cNvSpPr/>
            <p:nvPr/>
          </p:nvSpPr>
          <p:spPr>
            <a:xfrm>
              <a:off x="1930461" y="3045366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3" name="Connettore 62"/>
            <p:cNvSpPr/>
            <p:nvPr/>
          </p:nvSpPr>
          <p:spPr>
            <a:xfrm>
              <a:off x="2383452" y="3045366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4" name="Connettore 63"/>
            <p:cNvSpPr/>
            <p:nvPr/>
          </p:nvSpPr>
          <p:spPr>
            <a:xfrm>
              <a:off x="2836443" y="30200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5" name="Connettore 64"/>
            <p:cNvSpPr/>
            <p:nvPr/>
          </p:nvSpPr>
          <p:spPr>
            <a:xfrm>
              <a:off x="3289434" y="30200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6" name="Connettore 65"/>
            <p:cNvSpPr/>
            <p:nvPr/>
          </p:nvSpPr>
          <p:spPr>
            <a:xfrm>
              <a:off x="3742425" y="29946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7" name="Connettore 66"/>
            <p:cNvSpPr/>
            <p:nvPr/>
          </p:nvSpPr>
          <p:spPr>
            <a:xfrm>
              <a:off x="4195416" y="29946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8" name="Connettore 67"/>
            <p:cNvSpPr/>
            <p:nvPr/>
          </p:nvSpPr>
          <p:spPr>
            <a:xfrm>
              <a:off x="4648407" y="29693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9" name="Connettore 68"/>
            <p:cNvSpPr/>
            <p:nvPr/>
          </p:nvSpPr>
          <p:spPr>
            <a:xfrm>
              <a:off x="5101398" y="29693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0" name="Connettore 69"/>
            <p:cNvSpPr/>
            <p:nvPr/>
          </p:nvSpPr>
          <p:spPr>
            <a:xfrm>
              <a:off x="5101398" y="29693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1" name="Connettore 70"/>
            <p:cNvSpPr/>
            <p:nvPr/>
          </p:nvSpPr>
          <p:spPr>
            <a:xfrm>
              <a:off x="5554389" y="29693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2" name="Connettore 71"/>
            <p:cNvSpPr/>
            <p:nvPr/>
          </p:nvSpPr>
          <p:spPr>
            <a:xfrm>
              <a:off x="6007380" y="29439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3" name="Connettore 72"/>
            <p:cNvSpPr/>
            <p:nvPr/>
          </p:nvSpPr>
          <p:spPr>
            <a:xfrm>
              <a:off x="6460371" y="29439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4" name="Connettore 73"/>
            <p:cNvSpPr/>
            <p:nvPr/>
          </p:nvSpPr>
          <p:spPr>
            <a:xfrm>
              <a:off x="6913362" y="29186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5" name="Connettore 74"/>
            <p:cNvSpPr/>
            <p:nvPr/>
          </p:nvSpPr>
          <p:spPr>
            <a:xfrm>
              <a:off x="7366353" y="29186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6" name="Connettore 75"/>
            <p:cNvSpPr/>
            <p:nvPr/>
          </p:nvSpPr>
          <p:spPr>
            <a:xfrm>
              <a:off x="2082861" y="31724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7" name="Connettore 76"/>
            <p:cNvSpPr/>
            <p:nvPr/>
          </p:nvSpPr>
          <p:spPr>
            <a:xfrm>
              <a:off x="2535852" y="31724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8" name="Connettore 77"/>
            <p:cNvSpPr/>
            <p:nvPr/>
          </p:nvSpPr>
          <p:spPr>
            <a:xfrm>
              <a:off x="2988843" y="31724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9" name="Connettore 78"/>
            <p:cNvSpPr/>
            <p:nvPr/>
          </p:nvSpPr>
          <p:spPr>
            <a:xfrm>
              <a:off x="3441834" y="31724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0" name="Connettore 79"/>
            <p:cNvSpPr/>
            <p:nvPr/>
          </p:nvSpPr>
          <p:spPr>
            <a:xfrm>
              <a:off x="3894825" y="31470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1" name="Connettore 80"/>
            <p:cNvSpPr/>
            <p:nvPr/>
          </p:nvSpPr>
          <p:spPr>
            <a:xfrm>
              <a:off x="4347816" y="314708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2" name="Connettore 81"/>
            <p:cNvSpPr/>
            <p:nvPr/>
          </p:nvSpPr>
          <p:spPr>
            <a:xfrm>
              <a:off x="4800807" y="31217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3" name="Connettore 82"/>
            <p:cNvSpPr/>
            <p:nvPr/>
          </p:nvSpPr>
          <p:spPr>
            <a:xfrm>
              <a:off x="5253798" y="31217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4" name="Connettore 83"/>
            <p:cNvSpPr/>
            <p:nvPr/>
          </p:nvSpPr>
          <p:spPr>
            <a:xfrm>
              <a:off x="5253798" y="31217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5" name="Connettore 84"/>
            <p:cNvSpPr/>
            <p:nvPr/>
          </p:nvSpPr>
          <p:spPr>
            <a:xfrm>
              <a:off x="5706789" y="312173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6" name="Connettore 85"/>
            <p:cNvSpPr/>
            <p:nvPr/>
          </p:nvSpPr>
          <p:spPr>
            <a:xfrm>
              <a:off x="6159780" y="30963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7" name="Connettore 86"/>
            <p:cNvSpPr/>
            <p:nvPr/>
          </p:nvSpPr>
          <p:spPr>
            <a:xfrm>
              <a:off x="6612771" y="30963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8" name="Connettore 87"/>
            <p:cNvSpPr/>
            <p:nvPr/>
          </p:nvSpPr>
          <p:spPr>
            <a:xfrm>
              <a:off x="7065762" y="3071051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9" name="Connettore 88"/>
            <p:cNvSpPr/>
            <p:nvPr/>
          </p:nvSpPr>
          <p:spPr>
            <a:xfrm>
              <a:off x="7514544" y="3096394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90" name="Connettore 89"/>
            <p:cNvSpPr/>
            <p:nvPr/>
          </p:nvSpPr>
          <p:spPr>
            <a:xfrm>
              <a:off x="1629870" y="317242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  <a:alpha val="51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18469" name="Gruppo 596"/>
          <p:cNvGrpSpPr>
            <a:grpSpLocks/>
          </p:cNvGrpSpPr>
          <p:nvPr/>
        </p:nvGrpSpPr>
        <p:grpSpPr bwMode="auto">
          <a:xfrm rot="60000">
            <a:off x="3114675" y="4652964"/>
            <a:ext cx="6299200" cy="503237"/>
            <a:chOff x="1577323" y="4677997"/>
            <a:chExt cx="6337665" cy="482201"/>
          </a:xfrm>
        </p:grpSpPr>
        <p:sp>
          <p:nvSpPr>
            <p:cNvPr id="19" name="Connettore 18"/>
            <p:cNvSpPr/>
            <p:nvPr/>
          </p:nvSpPr>
          <p:spPr>
            <a:xfrm>
              <a:off x="7461997" y="467799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4" name="Connettore 103"/>
            <p:cNvSpPr/>
            <p:nvPr/>
          </p:nvSpPr>
          <p:spPr>
            <a:xfrm>
              <a:off x="1577323" y="4804712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5" name="Connettore 104"/>
            <p:cNvSpPr/>
            <p:nvPr/>
          </p:nvSpPr>
          <p:spPr>
            <a:xfrm>
              <a:off x="2030314" y="4804712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6" name="Connettore 105"/>
            <p:cNvSpPr/>
            <p:nvPr/>
          </p:nvSpPr>
          <p:spPr>
            <a:xfrm>
              <a:off x="2483305" y="4779369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7" name="Connettore 106"/>
            <p:cNvSpPr/>
            <p:nvPr/>
          </p:nvSpPr>
          <p:spPr>
            <a:xfrm>
              <a:off x="2936296" y="4779369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8" name="Connettore 107"/>
            <p:cNvSpPr/>
            <p:nvPr/>
          </p:nvSpPr>
          <p:spPr>
            <a:xfrm>
              <a:off x="3389287" y="4754026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9" name="Connettore 108"/>
            <p:cNvSpPr/>
            <p:nvPr/>
          </p:nvSpPr>
          <p:spPr>
            <a:xfrm>
              <a:off x="3842278" y="4754026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0" name="Connettore 109"/>
            <p:cNvSpPr/>
            <p:nvPr/>
          </p:nvSpPr>
          <p:spPr>
            <a:xfrm>
              <a:off x="4295269" y="472868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1" name="Connettore 110"/>
            <p:cNvSpPr/>
            <p:nvPr/>
          </p:nvSpPr>
          <p:spPr>
            <a:xfrm>
              <a:off x="4748260" y="472868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2" name="Connettore 111"/>
            <p:cNvSpPr/>
            <p:nvPr/>
          </p:nvSpPr>
          <p:spPr>
            <a:xfrm>
              <a:off x="4748260" y="472868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3" name="Connettore 112"/>
            <p:cNvSpPr/>
            <p:nvPr/>
          </p:nvSpPr>
          <p:spPr>
            <a:xfrm>
              <a:off x="5201251" y="4728683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4" name="Connettore 113"/>
            <p:cNvSpPr/>
            <p:nvPr/>
          </p:nvSpPr>
          <p:spPr>
            <a:xfrm>
              <a:off x="5654242" y="470334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5" name="Connettore 114"/>
            <p:cNvSpPr/>
            <p:nvPr/>
          </p:nvSpPr>
          <p:spPr>
            <a:xfrm>
              <a:off x="6107233" y="4703340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6" name="Connettore 115"/>
            <p:cNvSpPr/>
            <p:nvPr/>
          </p:nvSpPr>
          <p:spPr>
            <a:xfrm>
              <a:off x="6578529" y="467799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17" name="Connettore 116"/>
            <p:cNvSpPr/>
            <p:nvPr/>
          </p:nvSpPr>
          <p:spPr>
            <a:xfrm>
              <a:off x="7013215" y="4677997"/>
              <a:ext cx="452991" cy="355486"/>
            </a:xfrm>
            <a:prstGeom prst="flowChartConnector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18470" name="Gruppo 598"/>
          <p:cNvGrpSpPr>
            <a:grpSpLocks/>
          </p:cNvGrpSpPr>
          <p:nvPr/>
        </p:nvGrpSpPr>
        <p:grpSpPr bwMode="auto">
          <a:xfrm rot="60000">
            <a:off x="3273425" y="3455989"/>
            <a:ext cx="6070600" cy="674687"/>
            <a:chOff x="1750155" y="3455363"/>
            <a:chExt cx="6069189" cy="675550"/>
          </a:xfrm>
        </p:grpSpPr>
        <p:grpSp>
          <p:nvGrpSpPr>
            <p:cNvPr id="18471" name="Gruppo 191"/>
            <p:cNvGrpSpPr>
              <a:grpSpLocks/>
            </p:cNvGrpSpPr>
            <p:nvPr/>
          </p:nvGrpSpPr>
          <p:grpSpPr bwMode="auto">
            <a:xfrm>
              <a:off x="5401989" y="3500735"/>
              <a:ext cx="619344" cy="601912"/>
              <a:chOff x="1739424" y="3527909"/>
              <a:chExt cx="619344" cy="601912"/>
            </a:xfrm>
          </p:grpSpPr>
          <p:grpSp>
            <p:nvGrpSpPr>
              <p:cNvPr id="18472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73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127" name="Connettore 1 126"/>
                  <p:cNvCxnSpPr/>
                  <p:nvPr/>
                </p:nvCxnSpPr>
                <p:spPr>
                  <a:xfrm flipH="1">
                    <a:off x="1026568" y="1913263"/>
                    <a:ext cx="86224" cy="1779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nettore 1 127"/>
                  <p:cNvCxnSpPr/>
                  <p:nvPr/>
                </p:nvCxnSpPr>
                <p:spPr>
                  <a:xfrm flipH="1">
                    <a:off x="1065475" y="1563480"/>
                    <a:ext cx="63870" cy="1779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nettore 1 128"/>
                  <p:cNvCxnSpPr/>
                  <p:nvPr/>
                </p:nvCxnSpPr>
                <p:spPr>
                  <a:xfrm>
                    <a:off x="1058794" y="1738328"/>
                    <a:ext cx="54291" cy="1779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nettore 1 135"/>
                  <p:cNvCxnSpPr/>
                  <p:nvPr/>
                </p:nvCxnSpPr>
                <p:spPr>
                  <a:xfrm>
                    <a:off x="1023803" y="2467837"/>
                    <a:ext cx="44709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Connettore 1 136"/>
                  <p:cNvCxnSpPr/>
                  <p:nvPr/>
                </p:nvCxnSpPr>
                <p:spPr>
                  <a:xfrm>
                    <a:off x="1032829" y="2101628"/>
                    <a:ext cx="41517" cy="17125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nettore 1 137"/>
                  <p:cNvCxnSpPr/>
                  <p:nvPr/>
                </p:nvCxnSpPr>
                <p:spPr>
                  <a:xfrm flipH="1">
                    <a:off x="1032758" y="2272909"/>
                    <a:ext cx="41515" cy="20483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4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155" name="Connettore 1 154"/>
                  <p:cNvCxnSpPr/>
                  <p:nvPr/>
                </p:nvCxnSpPr>
                <p:spPr>
                  <a:xfrm flipH="1">
                    <a:off x="995112" y="1934818"/>
                    <a:ext cx="8622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nettore 1 155"/>
                  <p:cNvCxnSpPr/>
                  <p:nvPr/>
                </p:nvCxnSpPr>
                <p:spPr>
                  <a:xfrm flipH="1">
                    <a:off x="1040378" y="1584889"/>
                    <a:ext cx="67065" cy="17796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nettore 1 156"/>
                  <p:cNvCxnSpPr/>
                  <p:nvPr/>
                </p:nvCxnSpPr>
                <p:spPr>
                  <a:xfrm>
                    <a:off x="1030477" y="1759796"/>
                    <a:ext cx="57483" cy="17461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nettore 1 157"/>
                  <p:cNvCxnSpPr/>
                  <p:nvPr/>
                </p:nvCxnSpPr>
                <p:spPr>
                  <a:xfrm>
                    <a:off x="995430" y="2489337"/>
                    <a:ext cx="44709" cy="26527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nettore 1 158"/>
                  <p:cNvCxnSpPr/>
                  <p:nvPr/>
                </p:nvCxnSpPr>
                <p:spPr>
                  <a:xfrm>
                    <a:off x="994961" y="2119944"/>
                    <a:ext cx="41515" cy="1779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nettore 1 159"/>
                  <p:cNvCxnSpPr/>
                  <p:nvPr/>
                </p:nvCxnSpPr>
                <p:spPr>
                  <a:xfrm flipH="1">
                    <a:off x="994916" y="2297941"/>
                    <a:ext cx="41517" cy="20147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75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76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186" name="Connettore 1 185"/>
                  <p:cNvCxnSpPr/>
                  <p:nvPr/>
                </p:nvCxnSpPr>
                <p:spPr>
                  <a:xfrm flipH="1">
                    <a:off x="997641" y="1904985"/>
                    <a:ext cx="8622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nettore 1 186"/>
                  <p:cNvCxnSpPr/>
                  <p:nvPr/>
                </p:nvCxnSpPr>
                <p:spPr>
                  <a:xfrm flipH="1">
                    <a:off x="1036465" y="1551903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nettore 1 187"/>
                  <p:cNvCxnSpPr/>
                  <p:nvPr/>
                </p:nvCxnSpPr>
                <p:spPr>
                  <a:xfrm>
                    <a:off x="1029841" y="173008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nettore 1 188"/>
                  <p:cNvCxnSpPr/>
                  <p:nvPr/>
                </p:nvCxnSpPr>
                <p:spPr>
                  <a:xfrm>
                    <a:off x="994876" y="2466305"/>
                    <a:ext cx="41517" cy="26863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nettore 1 189"/>
                  <p:cNvCxnSpPr/>
                  <p:nvPr/>
                </p:nvCxnSpPr>
                <p:spPr>
                  <a:xfrm>
                    <a:off x="1003876" y="2089992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nettore 1 190"/>
                  <p:cNvCxnSpPr/>
                  <p:nvPr/>
                </p:nvCxnSpPr>
                <p:spPr>
                  <a:xfrm flipH="1">
                    <a:off x="1003886" y="2271347"/>
                    <a:ext cx="41517" cy="20483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7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180" name="Connettore 1 179"/>
                  <p:cNvCxnSpPr/>
                  <p:nvPr/>
                </p:nvCxnSpPr>
                <p:spPr>
                  <a:xfrm flipH="1">
                    <a:off x="969017" y="1906338"/>
                    <a:ext cx="86226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nettore 1 180"/>
                  <p:cNvCxnSpPr/>
                  <p:nvPr/>
                </p:nvCxnSpPr>
                <p:spPr>
                  <a:xfrm flipH="1">
                    <a:off x="1007841" y="1553258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Connettore 1 181"/>
                  <p:cNvCxnSpPr/>
                  <p:nvPr/>
                </p:nvCxnSpPr>
                <p:spPr>
                  <a:xfrm>
                    <a:off x="1001217" y="1731403"/>
                    <a:ext cx="54289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nettore 1 182"/>
                  <p:cNvCxnSpPr/>
                  <p:nvPr/>
                </p:nvCxnSpPr>
                <p:spPr>
                  <a:xfrm>
                    <a:off x="966308" y="2467659"/>
                    <a:ext cx="41517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nettore 1 183"/>
                  <p:cNvCxnSpPr/>
                  <p:nvPr/>
                </p:nvCxnSpPr>
                <p:spPr>
                  <a:xfrm>
                    <a:off x="975252" y="2091347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nettore 1 184"/>
                  <p:cNvCxnSpPr/>
                  <p:nvPr/>
                </p:nvCxnSpPr>
                <p:spPr>
                  <a:xfrm flipH="1">
                    <a:off x="975262" y="2272702"/>
                    <a:ext cx="41517" cy="20483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78" name="Gruppo 192"/>
            <p:cNvGrpSpPr>
              <a:grpSpLocks/>
            </p:cNvGrpSpPr>
            <p:nvPr/>
          </p:nvGrpSpPr>
          <p:grpSpPr bwMode="auto">
            <a:xfrm>
              <a:off x="2678760" y="3529001"/>
              <a:ext cx="619344" cy="601912"/>
              <a:chOff x="1739424" y="3527909"/>
              <a:chExt cx="619344" cy="601912"/>
            </a:xfrm>
          </p:grpSpPr>
          <p:grpSp>
            <p:nvGrpSpPr>
              <p:cNvPr id="18479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8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18" name="Connettore 1 217"/>
                  <p:cNvCxnSpPr/>
                  <p:nvPr/>
                </p:nvCxnSpPr>
                <p:spPr>
                  <a:xfrm flipH="1">
                    <a:off x="1026043" y="1903751"/>
                    <a:ext cx="86224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nettore 1 218"/>
                  <p:cNvCxnSpPr/>
                  <p:nvPr/>
                </p:nvCxnSpPr>
                <p:spPr>
                  <a:xfrm flipH="1">
                    <a:off x="1064896" y="1550730"/>
                    <a:ext cx="5109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nettore 1 219"/>
                  <p:cNvCxnSpPr/>
                  <p:nvPr/>
                </p:nvCxnSpPr>
                <p:spPr>
                  <a:xfrm>
                    <a:off x="1058298" y="1732204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nettore 1 220"/>
                  <p:cNvCxnSpPr/>
                  <p:nvPr/>
                </p:nvCxnSpPr>
                <p:spPr>
                  <a:xfrm>
                    <a:off x="1023390" y="2468428"/>
                    <a:ext cx="41515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Connettore 1 221"/>
                  <p:cNvCxnSpPr/>
                  <p:nvPr/>
                </p:nvCxnSpPr>
                <p:spPr>
                  <a:xfrm>
                    <a:off x="1032276" y="2088760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nettore 1 222"/>
                  <p:cNvCxnSpPr/>
                  <p:nvPr/>
                </p:nvCxnSpPr>
                <p:spPr>
                  <a:xfrm flipH="1">
                    <a:off x="1032317" y="2270115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8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12" name="Connettore 1 211"/>
                  <p:cNvCxnSpPr/>
                  <p:nvPr/>
                </p:nvCxnSpPr>
                <p:spPr>
                  <a:xfrm flipH="1">
                    <a:off x="997419" y="1905106"/>
                    <a:ext cx="86224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nettore 1 212"/>
                  <p:cNvCxnSpPr/>
                  <p:nvPr/>
                </p:nvCxnSpPr>
                <p:spPr>
                  <a:xfrm flipH="1">
                    <a:off x="1036244" y="1552082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nettore 1 213"/>
                  <p:cNvCxnSpPr/>
                  <p:nvPr/>
                </p:nvCxnSpPr>
                <p:spPr>
                  <a:xfrm>
                    <a:off x="1029618" y="173020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nettore 1 214"/>
                  <p:cNvCxnSpPr/>
                  <p:nvPr/>
                </p:nvCxnSpPr>
                <p:spPr>
                  <a:xfrm>
                    <a:off x="995045" y="2483212"/>
                    <a:ext cx="41515" cy="28206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nettore 1 215"/>
                  <p:cNvCxnSpPr/>
                  <p:nvPr/>
                </p:nvCxnSpPr>
                <p:spPr>
                  <a:xfrm>
                    <a:off x="1003764" y="2093470"/>
                    <a:ext cx="41517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nettore 1 216"/>
                  <p:cNvCxnSpPr/>
                  <p:nvPr/>
                </p:nvCxnSpPr>
                <p:spPr>
                  <a:xfrm flipH="1">
                    <a:off x="997502" y="2281657"/>
                    <a:ext cx="41515" cy="21154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82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83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04" name="Connettore 1 203"/>
                  <p:cNvCxnSpPr/>
                  <p:nvPr/>
                </p:nvCxnSpPr>
                <p:spPr>
                  <a:xfrm flipH="1">
                    <a:off x="1006306" y="1875154"/>
                    <a:ext cx="86224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nettore 1 204"/>
                  <p:cNvCxnSpPr/>
                  <p:nvPr/>
                </p:nvCxnSpPr>
                <p:spPr>
                  <a:xfrm flipH="1">
                    <a:off x="1038745" y="152225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nettore 1 205"/>
                  <p:cNvCxnSpPr/>
                  <p:nvPr/>
                </p:nvCxnSpPr>
                <p:spPr>
                  <a:xfrm>
                    <a:off x="1035313" y="1700307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nettore 1 206"/>
                  <p:cNvCxnSpPr/>
                  <p:nvPr/>
                </p:nvCxnSpPr>
                <p:spPr>
                  <a:xfrm>
                    <a:off x="994491" y="2463509"/>
                    <a:ext cx="41517" cy="27870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nettore 1 207"/>
                  <p:cNvCxnSpPr/>
                  <p:nvPr/>
                </p:nvCxnSpPr>
                <p:spPr>
                  <a:xfrm>
                    <a:off x="1009598" y="2073650"/>
                    <a:ext cx="41515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nettore 1 208"/>
                  <p:cNvCxnSpPr/>
                  <p:nvPr/>
                </p:nvCxnSpPr>
                <p:spPr>
                  <a:xfrm flipH="1">
                    <a:off x="1006528" y="2258420"/>
                    <a:ext cx="41515" cy="21490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84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198" name="Connettore 1 197"/>
                  <p:cNvCxnSpPr/>
                  <p:nvPr/>
                </p:nvCxnSpPr>
                <p:spPr>
                  <a:xfrm flipH="1">
                    <a:off x="971658" y="1896770"/>
                    <a:ext cx="86224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nettore 1 198"/>
                  <p:cNvCxnSpPr/>
                  <p:nvPr/>
                </p:nvCxnSpPr>
                <p:spPr>
                  <a:xfrm flipH="1">
                    <a:off x="1007011" y="1527019"/>
                    <a:ext cx="5109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nettore 1 199"/>
                  <p:cNvCxnSpPr/>
                  <p:nvPr/>
                </p:nvCxnSpPr>
                <p:spPr>
                  <a:xfrm>
                    <a:off x="1003718" y="171515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nettore 1 200"/>
                  <p:cNvCxnSpPr/>
                  <p:nvPr/>
                </p:nvCxnSpPr>
                <p:spPr>
                  <a:xfrm>
                    <a:off x="965895" y="2468220"/>
                    <a:ext cx="41517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Connettore 1 201"/>
                  <p:cNvCxnSpPr/>
                  <p:nvPr/>
                </p:nvCxnSpPr>
                <p:spPr>
                  <a:xfrm>
                    <a:off x="974783" y="2088550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nettore 1 202"/>
                  <p:cNvCxnSpPr/>
                  <p:nvPr/>
                </p:nvCxnSpPr>
                <p:spPr>
                  <a:xfrm flipH="1">
                    <a:off x="974821" y="2269905"/>
                    <a:ext cx="41517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85" name="Gruppo 223"/>
            <p:cNvGrpSpPr>
              <a:grpSpLocks/>
            </p:cNvGrpSpPr>
            <p:nvPr/>
          </p:nvGrpSpPr>
          <p:grpSpPr bwMode="auto">
            <a:xfrm>
              <a:off x="3571863" y="3525997"/>
              <a:ext cx="619344" cy="601912"/>
              <a:chOff x="1739424" y="3527909"/>
              <a:chExt cx="619344" cy="601912"/>
            </a:xfrm>
          </p:grpSpPr>
          <p:grpSp>
            <p:nvGrpSpPr>
              <p:cNvPr id="18486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87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49" name="Connettore 1 248"/>
                  <p:cNvCxnSpPr/>
                  <p:nvPr/>
                </p:nvCxnSpPr>
                <p:spPr>
                  <a:xfrm flipH="1">
                    <a:off x="1027122" y="1903845"/>
                    <a:ext cx="99000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Connettore 1 249"/>
                  <p:cNvCxnSpPr/>
                  <p:nvPr/>
                </p:nvCxnSpPr>
                <p:spPr>
                  <a:xfrm flipH="1">
                    <a:off x="1091771" y="1567258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Connettore 1 250"/>
                  <p:cNvCxnSpPr/>
                  <p:nvPr/>
                </p:nvCxnSpPr>
                <p:spPr>
                  <a:xfrm>
                    <a:off x="1075455" y="1738778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Connettore 1 251"/>
                  <p:cNvCxnSpPr/>
                  <p:nvPr/>
                </p:nvCxnSpPr>
                <p:spPr>
                  <a:xfrm>
                    <a:off x="1037242" y="2468346"/>
                    <a:ext cx="47904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Connettore 1 252"/>
                  <p:cNvCxnSpPr/>
                  <p:nvPr/>
                </p:nvCxnSpPr>
                <p:spPr>
                  <a:xfrm>
                    <a:off x="1033358" y="2088941"/>
                    <a:ext cx="44709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Connettore 1 253"/>
                  <p:cNvCxnSpPr/>
                  <p:nvPr/>
                </p:nvCxnSpPr>
                <p:spPr>
                  <a:xfrm flipH="1">
                    <a:off x="1033396" y="2270296"/>
                    <a:ext cx="44709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88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43" name="Connettore 1 242"/>
                  <p:cNvCxnSpPr/>
                  <p:nvPr/>
                </p:nvCxnSpPr>
                <p:spPr>
                  <a:xfrm flipH="1">
                    <a:off x="998498" y="1905199"/>
                    <a:ext cx="99000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Connettore 1 243"/>
                  <p:cNvCxnSpPr/>
                  <p:nvPr/>
                </p:nvCxnSpPr>
                <p:spPr>
                  <a:xfrm flipH="1">
                    <a:off x="1056538" y="1555241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Connettore 1 244"/>
                  <p:cNvCxnSpPr/>
                  <p:nvPr/>
                </p:nvCxnSpPr>
                <p:spPr>
                  <a:xfrm>
                    <a:off x="1043527" y="1733474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Connettore 1 245"/>
                  <p:cNvCxnSpPr/>
                  <p:nvPr/>
                </p:nvCxnSpPr>
                <p:spPr>
                  <a:xfrm>
                    <a:off x="1012146" y="2486398"/>
                    <a:ext cx="51096" cy="28206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Connettore 1 246"/>
                  <p:cNvCxnSpPr/>
                  <p:nvPr/>
                </p:nvCxnSpPr>
                <p:spPr>
                  <a:xfrm>
                    <a:off x="1001735" y="2100425"/>
                    <a:ext cx="44709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Connettore 1 247"/>
                  <p:cNvCxnSpPr/>
                  <p:nvPr/>
                </p:nvCxnSpPr>
                <p:spPr>
                  <a:xfrm flipH="1">
                    <a:off x="995445" y="2285224"/>
                    <a:ext cx="47902" cy="211548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89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9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35" name="Connettore 1 234"/>
                  <p:cNvCxnSpPr/>
                  <p:nvPr/>
                </p:nvCxnSpPr>
                <p:spPr>
                  <a:xfrm flipH="1">
                    <a:off x="1007441" y="1875306"/>
                    <a:ext cx="92613" cy="19140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nettore 1 235"/>
                  <p:cNvCxnSpPr/>
                  <p:nvPr/>
                </p:nvCxnSpPr>
                <p:spPr>
                  <a:xfrm flipH="1">
                    <a:off x="1049460" y="1525582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nettore 1 236"/>
                  <p:cNvCxnSpPr/>
                  <p:nvPr/>
                </p:nvCxnSpPr>
                <p:spPr>
                  <a:xfrm>
                    <a:off x="1042834" y="1703700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nettore 1 237"/>
                  <p:cNvCxnSpPr/>
                  <p:nvPr/>
                </p:nvCxnSpPr>
                <p:spPr>
                  <a:xfrm>
                    <a:off x="1001986" y="2466901"/>
                    <a:ext cx="47902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nettore 1 238"/>
                  <p:cNvCxnSpPr/>
                  <p:nvPr/>
                </p:nvCxnSpPr>
                <p:spPr>
                  <a:xfrm>
                    <a:off x="1007569" y="2077276"/>
                    <a:ext cx="41515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nettore 1 239"/>
                  <p:cNvCxnSpPr/>
                  <p:nvPr/>
                </p:nvCxnSpPr>
                <p:spPr>
                  <a:xfrm flipH="1">
                    <a:off x="1004499" y="2265404"/>
                    <a:ext cx="41515" cy="211548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9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29" name="Connettore 1 228"/>
                  <p:cNvCxnSpPr/>
                  <p:nvPr/>
                </p:nvCxnSpPr>
                <p:spPr>
                  <a:xfrm flipH="1">
                    <a:off x="972793" y="1900249"/>
                    <a:ext cx="95805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nettore 1 229"/>
                  <p:cNvCxnSpPr/>
                  <p:nvPr/>
                </p:nvCxnSpPr>
                <p:spPr>
                  <a:xfrm flipH="1">
                    <a:off x="1017726" y="1530352"/>
                    <a:ext cx="57483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nettore 1 230"/>
                  <p:cNvCxnSpPr/>
                  <p:nvPr/>
                </p:nvCxnSpPr>
                <p:spPr>
                  <a:xfrm>
                    <a:off x="1011213" y="1715214"/>
                    <a:ext cx="54289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Connettore 1 231"/>
                  <p:cNvCxnSpPr/>
                  <p:nvPr/>
                </p:nvCxnSpPr>
                <p:spPr>
                  <a:xfrm>
                    <a:off x="976555" y="2468226"/>
                    <a:ext cx="44709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nettore 1 232"/>
                  <p:cNvCxnSpPr/>
                  <p:nvPr/>
                </p:nvCxnSpPr>
                <p:spPr>
                  <a:xfrm>
                    <a:off x="975863" y="2088761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nettore 1 233"/>
                  <p:cNvCxnSpPr/>
                  <p:nvPr/>
                </p:nvCxnSpPr>
                <p:spPr>
                  <a:xfrm flipH="1">
                    <a:off x="975903" y="2270086"/>
                    <a:ext cx="44709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92" name="Gruppo 254"/>
            <p:cNvGrpSpPr>
              <a:grpSpLocks/>
            </p:cNvGrpSpPr>
            <p:nvPr/>
          </p:nvGrpSpPr>
          <p:grpSpPr bwMode="auto">
            <a:xfrm>
              <a:off x="4498260" y="3487360"/>
              <a:ext cx="619344" cy="601912"/>
              <a:chOff x="1739424" y="3527909"/>
              <a:chExt cx="619344" cy="601912"/>
            </a:xfrm>
          </p:grpSpPr>
          <p:grpSp>
            <p:nvGrpSpPr>
              <p:cNvPr id="18493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8494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80" name="Connettore 1 279"/>
                  <p:cNvCxnSpPr/>
                  <p:nvPr/>
                </p:nvCxnSpPr>
                <p:spPr>
                  <a:xfrm flipH="1">
                    <a:off x="1027040" y="1904267"/>
                    <a:ext cx="95805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Connettore 1 280"/>
                  <p:cNvCxnSpPr/>
                  <p:nvPr/>
                </p:nvCxnSpPr>
                <p:spPr>
                  <a:xfrm flipH="1">
                    <a:off x="1088497" y="1567680"/>
                    <a:ext cx="54289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Connettore 1 281"/>
                  <p:cNvCxnSpPr/>
                  <p:nvPr/>
                </p:nvCxnSpPr>
                <p:spPr>
                  <a:xfrm>
                    <a:off x="1072180" y="1739200"/>
                    <a:ext cx="6067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Connettore 1 282"/>
                  <p:cNvCxnSpPr/>
                  <p:nvPr/>
                </p:nvCxnSpPr>
                <p:spPr>
                  <a:xfrm>
                    <a:off x="1033996" y="2468797"/>
                    <a:ext cx="47902" cy="27870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Connettore 1 283"/>
                  <p:cNvCxnSpPr/>
                  <p:nvPr/>
                </p:nvCxnSpPr>
                <p:spPr>
                  <a:xfrm>
                    <a:off x="1033276" y="2089363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Connettore 1 284"/>
                  <p:cNvCxnSpPr/>
                  <p:nvPr/>
                </p:nvCxnSpPr>
                <p:spPr>
                  <a:xfrm flipH="1">
                    <a:off x="1033315" y="2270718"/>
                    <a:ext cx="41517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95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74" name="Connettore 1 273"/>
                  <p:cNvCxnSpPr/>
                  <p:nvPr/>
                </p:nvCxnSpPr>
                <p:spPr>
                  <a:xfrm flipH="1">
                    <a:off x="998500" y="1908948"/>
                    <a:ext cx="99000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Connettore 1 274"/>
                  <p:cNvCxnSpPr/>
                  <p:nvPr/>
                </p:nvCxnSpPr>
                <p:spPr>
                  <a:xfrm flipH="1">
                    <a:off x="1053263" y="1555663"/>
                    <a:ext cx="6067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Connettore 1 275"/>
                  <p:cNvCxnSpPr/>
                  <p:nvPr/>
                </p:nvCxnSpPr>
                <p:spPr>
                  <a:xfrm>
                    <a:off x="1043445" y="1733867"/>
                    <a:ext cx="57483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Connettore 1 276"/>
                  <p:cNvCxnSpPr/>
                  <p:nvPr/>
                </p:nvCxnSpPr>
                <p:spPr>
                  <a:xfrm>
                    <a:off x="1012176" y="2496865"/>
                    <a:ext cx="51096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Connettore 1 277"/>
                  <p:cNvCxnSpPr/>
                  <p:nvPr/>
                </p:nvCxnSpPr>
                <p:spPr>
                  <a:xfrm>
                    <a:off x="995378" y="2107650"/>
                    <a:ext cx="44709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Connettore 1 278"/>
                  <p:cNvCxnSpPr/>
                  <p:nvPr/>
                </p:nvCxnSpPr>
                <p:spPr>
                  <a:xfrm flipH="1">
                    <a:off x="995503" y="2292361"/>
                    <a:ext cx="44709" cy="21490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1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92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66" name="Connettore 1 265"/>
                  <p:cNvCxnSpPr/>
                  <p:nvPr/>
                </p:nvCxnSpPr>
                <p:spPr>
                  <a:xfrm flipH="1">
                    <a:off x="1036069" y="1875171"/>
                    <a:ext cx="92611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Connettore 1 266"/>
                  <p:cNvCxnSpPr/>
                  <p:nvPr/>
                </p:nvCxnSpPr>
                <p:spPr>
                  <a:xfrm flipH="1">
                    <a:off x="1075089" y="1535550"/>
                    <a:ext cx="6067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Connettore 1 267"/>
                  <p:cNvCxnSpPr/>
                  <p:nvPr/>
                </p:nvCxnSpPr>
                <p:spPr>
                  <a:xfrm>
                    <a:off x="1068351" y="1706951"/>
                    <a:ext cx="60678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Connettore 1 268"/>
                  <p:cNvCxnSpPr/>
                  <p:nvPr/>
                </p:nvCxnSpPr>
                <p:spPr>
                  <a:xfrm>
                    <a:off x="1030640" y="2466766"/>
                    <a:ext cx="47904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Connettore 1 269"/>
                  <p:cNvCxnSpPr/>
                  <p:nvPr/>
                </p:nvCxnSpPr>
                <p:spPr>
                  <a:xfrm>
                    <a:off x="1033115" y="2083915"/>
                    <a:ext cx="41515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Connettore 1 270"/>
                  <p:cNvCxnSpPr/>
                  <p:nvPr/>
                </p:nvCxnSpPr>
                <p:spPr>
                  <a:xfrm flipH="1">
                    <a:off x="1033181" y="2268629"/>
                    <a:ext cx="41517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60" name="Connettore 1 259"/>
                  <p:cNvCxnSpPr/>
                  <p:nvPr/>
                </p:nvCxnSpPr>
                <p:spPr>
                  <a:xfrm flipH="1">
                    <a:off x="998283" y="1903532"/>
                    <a:ext cx="95805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Connettore 1 260"/>
                  <p:cNvCxnSpPr/>
                  <p:nvPr/>
                </p:nvCxnSpPr>
                <p:spPr>
                  <a:xfrm flipH="1">
                    <a:off x="1046438" y="1533576"/>
                    <a:ext cx="57483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Connettore 1 261"/>
                  <p:cNvCxnSpPr/>
                  <p:nvPr/>
                </p:nvCxnSpPr>
                <p:spPr>
                  <a:xfrm>
                    <a:off x="1036787" y="1721823"/>
                    <a:ext cx="57483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Connettore 1 262"/>
                  <p:cNvCxnSpPr/>
                  <p:nvPr/>
                </p:nvCxnSpPr>
                <p:spPr>
                  <a:xfrm>
                    <a:off x="1005211" y="2468092"/>
                    <a:ext cx="44709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Connettore 1 263"/>
                  <p:cNvCxnSpPr/>
                  <p:nvPr/>
                </p:nvCxnSpPr>
                <p:spPr>
                  <a:xfrm>
                    <a:off x="1004519" y="2088626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Connettore 1 264"/>
                  <p:cNvCxnSpPr/>
                  <p:nvPr/>
                </p:nvCxnSpPr>
                <p:spPr>
                  <a:xfrm flipH="1">
                    <a:off x="1004557" y="2269981"/>
                    <a:ext cx="41517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4" name="Gruppo 285"/>
            <p:cNvGrpSpPr>
              <a:grpSpLocks/>
            </p:cNvGrpSpPr>
            <p:nvPr/>
          </p:nvGrpSpPr>
          <p:grpSpPr bwMode="auto">
            <a:xfrm>
              <a:off x="1750155" y="3525761"/>
              <a:ext cx="619344" cy="601912"/>
              <a:chOff x="1739424" y="3527909"/>
              <a:chExt cx="619344" cy="601912"/>
            </a:xfrm>
          </p:grpSpPr>
          <p:grpSp>
            <p:nvGrpSpPr>
              <p:cNvPr id="95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96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11" name="Connettore 1 310"/>
                  <p:cNvCxnSpPr/>
                  <p:nvPr/>
                </p:nvCxnSpPr>
                <p:spPr>
                  <a:xfrm flipH="1">
                    <a:off x="1025926" y="1904591"/>
                    <a:ext cx="86226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Connettore 1 311"/>
                  <p:cNvCxnSpPr/>
                  <p:nvPr/>
                </p:nvCxnSpPr>
                <p:spPr>
                  <a:xfrm flipH="1">
                    <a:off x="1064807" y="1554926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Connettore 1 312"/>
                  <p:cNvCxnSpPr/>
                  <p:nvPr/>
                </p:nvCxnSpPr>
                <p:spPr>
                  <a:xfrm>
                    <a:off x="1058183" y="1733044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Connettore 1 313"/>
                  <p:cNvCxnSpPr/>
                  <p:nvPr/>
                </p:nvCxnSpPr>
                <p:spPr>
                  <a:xfrm>
                    <a:off x="1023469" y="2475982"/>
                    <a:ext cx="41517" cy="28542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Connettore 1 314"/>
                  <p:cNvCxnSpPr/>
                  <p:nvPr/>
                </p:nvCxnSpPr>
                <p:spPr>
                  <a:xfrm>
                    <a:off x="1032161" y="2089600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Connettore 1 315"/>
                  <p:cNvCxnSpPr/>
                  <p:nvPr/>
                </p:nvCxnSpPr>
                <p:spPr>
                  <a:xfrm flipH="1">
                    <a:off x="1032256" y="2270954"/>
                    <a:ext cx="41517" cy="21490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05" name="Connettore 1 304"/>
                  <p:cNvCxnSpPr/>
                  <p:nvPr/>
                </p:nvCxnSpPr>
                <p:spPr>
                  <a:xfrm flipH="1">
                    <a:off x="994306" y="1916075"/>
                    <a:ext cx="86224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Connettore 1 305"/>
                  <p:cNvCxnSpPr/>
                  <p:nvPr/>
                </p:nvCxnSpPr>
                <p:spPr>
                  <a:xfrm flipH="1">
                    <a:off x="1036127" y="1552922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Connettore 1 306"/>
                  <p:cNvCxnSpPr/>
                  <p:nvPr/>
                </p:nvCxnSpPr>
                <p:spPr>
                  <a:xfrm>
                    <a:off x="1029531" y="1731040"/>
                    <a:ext cx="5109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Connettore 1 307"/>
                  <p:cNvCxnSpPr/>
                  <p:nvPr/>
                </p:nvCxnSpPr>
                <p:spPr>
                  <a:xfrm>
                    <a:off x="995095" y="2497482"/>
                    <a:ext cx="41517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Connettore 1 308"/>
                  <p:cNvCxnSpPr/>
                  <p:nvPr/>
                </p:nvCxnSpPr>
                <p:spPr>
                  <a:xfrm>
                    <a:off x="994348" y="2111272"/>
                    <a:ext cx="41517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Connettore 1 309"/>
                  <p:cNvCxnSpPr/>
                  <p:nvPr/>
                </p:nvCxnSpPr>
                <p:spPr>
                  <a:xfrm flipH="1">
                    <a:off x="994444" y="2299342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8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99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97" name="Connettore 1 296"/>
                  <p:cNvCxnSpPr/>
                  <p:nvPr/>
                </p:nvCxnSpPr>
                <p:spPr>
                  <a:xfrm flipH="1">
                    <a:off x="1003304" y="1892840"/>
                    <a:ext cx="86224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Connettore 1 297"/>
                  <p:cNvCxnSpPr/>
                  <p:nvPr/>
                </p:nvCxnSpPr>
                <p:spPr>
                  <a:xfrm flipH="1">
                    <a:off x="1038656" y="1523089"/>
                    <a:ext cx="5109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Connettore 1 298"/>
                  <p:cNvCxnSpPr/>
                  <p:nvPr/>
                </p:nvCxnSpPr>
                <p:spPr>
                  <a:xfrm>
                    <a:off x="1035335" y="1707861"/>
                    <a:ext cx="51096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Connettore 1 299"/>
                  <p:cNvCxnSpPr/>
                  <p:nvPr/>
                </p:nvCxnSpPr>
                <p:spPr>
                  <a:xfrm>
                    <a:off x="994404" y="2467706"/>
                    <a:ext cx="41515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Connettore 1 300"/>
                  <p:cNvCxnSpPr/>
                  <p:nvPr/>
                </p:nvCxnSpPr>
                <p:spPr>
                  <a:xfrm>
                    <a:off x="1003290" y="2088037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Connettore 1 301"/>
                  <p:cNvCxnSpPr/>
                  <p:nvPr/>
                </p:nvCxnSpPr>
                <p:spPr>
                  <a:xfrm flipH="1">
                    <a:off x="1003330" y="2269392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291" name="Connettore 1 290"/>
                  <p:cNvCxnSpPr/>
                  <p:nvPr/>
                </p:nvCxnSpPr>
                <p:spPr>
                  <a:xfrm flipH="1">
                    <a:off x="968433" y="1904383"/>
                    <a:ext cx="86224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Connettore 1 291"/>
                  <p:cNvCxnSpPr/>
                  <p:nvPr/>
                </p:nvCxnSpPr>
                <p:spPr>
                  <a:xfrm flipH="1">
                    <a:off x="1007119" y="1541288"/>
                    <a:ext cx="51096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Connettore 1 292"/>
                  <p:cNvCxnSpPr/>
                  <p:nvPr/>
                </p:nvCxnSpPr>
                <p:spPr>
                  <a:xfrm>
                    <a:off x="1000604" y="1726119"/>
                    <a:ext cx="51096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Connettore 1 293"/>
                  <p:cNvCxnSpPr/>
                  <p:nvPr/>
                </p:nvCxnSpPr>
                <p:spPr>
                  <a:xfrm>
                    <a:off x="965808" y="2469060"/>
                    <a:ext cx="41515" cy="27870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Connettore 1 294"/>
                  <p:cNvCxnSpPr/>
                  <p:nvPr/>
                </p:nvCxnSpPr>
                <p:spPr>
                  <a:xfrm>
                    <a:off x="974666" y="2089390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Connettore 1 295"/>
                  <p:cNvCxnSpPr/>
                  <p:nvPr/>
                </p:nvCxnSpPr>
                <p:spPr>
                  <a:xfrm flipH="1">
                    <a:off x="974707" y="2270745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1" name="Gruppo 316"/>
            <p:cNvGrpSpPr>
              <a:grpSpLocks/>
            </p:cNvGrpSpPr>
            <p:nvPr/>
          </p:nvGrpSpPr>
          <p:grpSpPr bwMode="auto">
            <a:xfrm>
              <a:off x="7200000" y="3466335"/>
              <a:ext cx="619344" cy="601912"/>
              <a:chOff x="1739424" y="3527909"/>
              <a:chExt cx="619344" cy="601912"/>
            </a:xfrm>
          </p:grpSpPr>
          <p:grpSp>
            <p:nvGrpSpPr>
              <p:cNvPr id="102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03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42" name="Connettore 1 341"/>
                  <p:cNvCxnSpPr/>
                  <p:nvPr/>
                </p:nvCxnSpPr>
                <p:spPr>
                  <a:xfrm flipH="1">
                    <a:off x="1061059" y="1875242"/>
                    <a:ext cx="86224" cy="20483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Connettore 1 342"/>
                  <p:cNvCxnSpPr/>
                  <p:nvPr/>
                </p:nvCxnSpPr>
                <p:spPr>
                  <a:xfrm flipH="1">
                    <a:off x="1093665" y="1542454"/>
                    <a:ext cx="54289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Connettore 1 343"/>
                  <p:cNvCxnSpPr/>
                  <p:nvPr/>
                </p:nvCxnSpPr>
                <p:spPr>
                  <a:xfrm>
                    <a:off x="1090066" y="171047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Connettore 1 344"/>
                  <p:cNvCxnSpPr/>
                  <p:nvPr/>
                </p:nvCxnSpPr>
                <p:spPr>
                  <a:xfrm>
                    <a:off x="1052299" y="2466897"/>
                    <a:ext cx="41515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Connettore 1 345"/>
                  <p:cNvCxnSpPr/>
                  <p:nvPr/>
                </p:nvCxnSpPr>
                <p:spPr>
                  <a:xfrm>
                    <a:off x="1061185" y="2087229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Connettore 1 346"/>
                  <p:cNvCxnSpPr/>
                  <p:nvPr/>
                </p:nvCxnSpPr>
                <p:spPr>
                  <a:xfrm flipH="1">
                    <a:off x="1061225" y="2268584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36" name="Connettore 1 335"/>
                  <p:cNvCxnSpPr/>
                  <p:nvPr/>
                </p:nvCxnSpPr>
                <p:spPr>
                  <a:xfrm flipH="1">
                    <a:off x="1026328" y="1903575"/>
                    <a:ext cx="86224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Connettore 1 336"/>
                  <p:cNvCxnSpPr/>
                  <p:nvPr/>
                </p:nvCxnSpPr>
                <p:spPr>
                  <a:xfrm flipH="1">
                    <a:off x="1065153" y="1547165"/>
                    <a:ext cx="54289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Connettore 1 337"/>
                  <p:cNvCxnSpPr/>
                  <p:nvPr/>
                </p:nvCxnSpPr>
                <p:spPr>
                  <a:xfrm>
                    <a:off x="1058582" y="1732025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Connettore 1 338"/>
                  <p:cNvCxnSpPr/>
                  <p:nvPr/>
                </p:nvCxnSpPr>
                <p:spPr>
                  <a:xfrm>
                    <a:off x="1023675" y="2468252"/>
                    <a:ext cx="41515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Connettore 1 339"/>
                  <p:cNvCxnSpPr/>
                  <p:nvPr/>
                </p:nvCxnSpPr>
                <p:spPr>
                  <a:xfrm>
                    <a:off x="1032561" y="2088581"/>
                    <a:ext cx="41517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Connettore 1 340"/>
                  <p:cNvCxnSpPr/>
                  <p:nvPr/>
                </p:nvCxnSpPr>
                <p:spPr>
                  <a:xfrm flipH="1">
                    <a:off x="1032601" y="2269936"/>
                    <a:ext cx="41515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9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2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28" name="Connettore 1 327"/>
                  <p:cNvCxnSpPr/>
                  <p:nvPr/>
                </p:nvCxnSpPr>
                <p:spPr>
                  <a:xfrm flipH="1">
                    <a:off x="1035215" y="1873623"/>
                    <a:ext cx="86224" cy="18468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Connettore 1 328"/>
                  <p:cNvCxnSpPr/>
                  <p:nvPr/>
                </p:nvCxnSpPr>
                <p:spPr>
                  <a:xfrm flipH="1">
                    <a:off x="1067709" y="1524075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Connettore 1 329"/>
                  <p:cNvCxnSpPr/>
                  <p:nvPr/>
                </p:nvCxnSpPr>
                <p:spPr>
                  <a:xfrm>
                    <a:off x="1064277" y="1702134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Connettore 1 330"/>
                  <p:cNvCxnSpPr/>
                  <p:nvPr/>
                </p:nvCxnSpPr>
                <p:spPr>
                  <a:xfrm>
                    <a:off x="1026176" y="2438417"/>
                    <a:ext cx="41515" cy="27534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Connettore 1 331"/>
                  <p:cNvCxnSpPr/>
                  <p:nvPr/>
                </p:nvCxnSpPr>
                <p:spPr>
                  <a:xfrm>
                    <a:off x="1038255" y="2058690"/>
                    <a:ext cx="41515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Connettore 1 332"/>
                  <p:cNvCxnSpPr/>
                  <p:nvPr/>
                </p:nvCxnSpPr>
                <p:spPr>
                  <a:xfrm flipH="1">
                    <a:off x="1038294" y="2240045"/>
                    <a:ext cx="41517" cy="20818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22" name="Connettore 1 321"/>
                  <p:cNvCxnSpPr/>
                  <p:nvPr/>
                </p:nvCxnSpPr>
                <p:spPr>
                  <a:xfrm flipH="1">
                    <a:off x="1006591" y="1874977"/>
                    <a:ext cx="86224" cy="18468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Connettore 1 322"/>
                  <p:cNvCxnSpPr/>
                  <p:nvPr/>
                </p:nvCxnSpPr>
                <p:spPr>
                  <a:xfrm flipH="1">
                    <a:off x="1039030" y="1522071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Connettore 1 323"/>
                  <p:cNvCxnSpPr/>
                  <p:nvPr/>
                </p:nvCxnSpPr>
                <p:spPr>
                  <a:xfrm>
                    <a:off x="1035597" y="1700130"/>
                    <a:ext cx="51096" cy="181326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Connettore 1 324"/>
                  <p:cNvCxnSpPr/>
                  <p:nvPr/>
                </p:nvCxnSpPr>
                <p:spPr>
                  <a:xfrm>
                    <a:off x="994748" y="2459974"/>
                    <a:ext cx="41517" cy="28206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Connettore 1 325"/>
                  <p:cNvCxnSpPr/>
                  <p:nvPr/>
                </p:nvCxnSpPr>
                <p:spPr>
                  <a:xfrm>
                    <a:off x="1009799" y="2066757"/>
                    <a:ext cx="41515" cy="1880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Connettore 1 326"/>
                  <p:cNvCxnSpPr/>
                  <p:nvPr/>
                </p:nvCxnSpPr>
                <p:spPr>
                  <a:xfrm flipH="1">
                    <a:off x="1006757" y="2254885"/>
                    <a:ext cx="41515" cy="21490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2" name="Gruppo 347"/>
            <p:cNvGrpSpPr>
              <a:grpSpLocks/>
            </p:cNvGrpSpPr>
            <p:nvPr/>
          </p:nvGrpSpPr>
          <p:grpSpPr bwMode="auto">
            <a:xfrm>
              <a:off x="6317052" y="3455363"/>
              <a:ext cx="619344" cy="675550"/>
              <a:chOff x="1739424" y="3527909"/>
              <a:chExt cx="619344" cy="601912"/>
            </a:xfrm>
          </p:grpSpPr>
          <p:grpSp>
            <p:nvGrpSpPr>
              <p:cNvPr id="123" name="Gruppo 160"/>
              <p:cNvGrpSpPr>
                <a:grpSpLocks/>
              </p:cNvGrpSpPr>
              <p:nvPr/>
            </p:nvGrpSpPr>
            <p:grpSpPr bwMode="auto">
              <a:xfrm>
                <a:off x="1739424" y="3527909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24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73" name="Connettore 1 372"/>
                  <p:cNvCxnSpPr/>
                  <p:nvPr/>
                </p:nvCxnSpPr>
                <p:spPr>
                  <a:xfrm flipH="1">
                    <a:off x="1014750" y="1910769"/>
                    <a:ext cx="99000" cy="1854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Connettore 1 373"/>
                  <p:cNvCxnSpPr/>
                  <p:nvPr/>
                </p:nvCxnSpPr>
                <p:spPr>
                  <a:xfrm flipH="1">
                    <a:off x="1068928" y="1563088"/>
                    <a:ext cx="60676" cy="18250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Connettore 1 374"/>
                  <p:cNvCxnSpPr/>
                  <p:nvPr/>
                </p:nvCxnSpPr>
                <p:spPr>
                  <a:xfrm>
                    <a:off x="1059417" y="1739815"/>
                    <a:ext cx="57483" cy="1795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Connettore 1 375"/>
                  <p:cNvCxnSpPr/>
                  <p:nvPr/>
                </p:nvCxnSpPr>
                <p:spPr>
                  <a:xfrm>
                    <a:off x="1023350" y="2497600"/>
                    <a:ext cx="41515" cy="27824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Connettore 1 376"/>
                  <p:cNvCxnSpPr/>
                  <p:nvPr/>
                </p:nvCxnSpPr>
                <p:spPr>
                  <a:xfrm>
                    <a:off x="1008882" y="2105757"/>
                    <a:ext cx="51096" cy="19447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Connettore 1 377"/>
                  <p:cNvCxnSpPr/>
                  <p:nvPr/>
                </p:nvCxnSpPr>
                <p:spPr>
                  <a:xfrm flipH="1">
                    <a:off x="1022223" y="2300120"/>
                    <a:ext cx="41517" cy="20943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67" name="Connettore 1 366"/>
                  <p:cNvCxnSpPr/>
                  <p:nvPr/>
                </p:nvCxnSpPr>
                <p:spPr>
                  <a:xfrm flipH="1">
                    <a:off x="989376" y="1909968"/>
                    <a:ext cx="95805" cy="1854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Connettore 1 367"/>
                  <p:cNvCxnSpPr/>
                  <p:nvPr/>
                </p:nvCxnSpPr>
                <p:spPr>
                  <a:xfrm flipH="1">
                    <a:off x="1043357" y="1547328"/>
                    <a:ext cx="57483" cy="19147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Connettore 1 368"/>
                  <p:cNvCxnSpPr/>
                  <p:nvPr/>
                </p:nvCxnSpPr>
                <p:spPr>
                  <a:xfrm>
                    <a:off x="1030793" y="1736049"/>
                    <a:ext cx="57483" cy="1795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Connettore 1 369"/>
                  <p:cNvCxnSpPr/>
                  <p:nvPr/>
                </p:nvCxnSpPr>
                <p:spPr>
                  <a:xfrm>
                    <a:off x="994476" y="2475883"/>
                    <a:ext cx="41515" cy="28721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Connettore 1 370"/>
                  <p:cNvCxnSpPr/>
                  <p:nvPr/>
                </p:nvCxnSpPr>
                <p:spPr>
                  <a:xfrm>
                    <a:off x="986421" y="2095932"/>
                    <a:ext cx="47902" cy="18250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Connettore 1 371"/>
                  <p:cNvCxnSpPr/>
                  <p:nvPr/>
                </p:nvCxnSpPr>
                <p:spPr>
                  <a:xfrm flipH="1">
                    <a:off x="990072" y="2278430"/>
                    <a:ext cx="44709" cy="20943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6" name="Gruppo 176"/>
              <p:cNvGrpSpPr>
                <a:grpSpLocks/>
              </p:cNvGrpSpPr>
              <p:nvPr/>
            </p:nvGrpSpPr>
            <p:grpSpPr bwMode="auto">
              <a:xfrm>
                <a:off x="2206368" y="3539814"/>
                <a:ext cx="152400" cy="590007"/>
                <a:chOff x="939975" y="1270878"/>
                <a:chExt cx="152400" cy="590007"/>
              </a:xfrm>
            </p:grpSpPr>
            <p:grpSp>
              <p:nvGrpSpPr>
                <p:cNvPr id="130" name="Gruppo 152"/>
                <p:cNvGrpSpPr>
                  <a:grpSpLocks/>
                </p:cNvGrpSpPr>
                <p:nvPr/>
              </p:nvGrpSpPr>
              <p:grpSpPr bwMode="auto">
                <a:xfrm>
                  <a:off x="939975" y="127087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59" name="Connettore 1 358"/>
                  <p:cNvCxnSpPr/>
                  <p:nvPr/>
                </p:nvCxnSpPr>
                <p:spPr>
                  <a:xfrm flipH="1">
                    <a:off x="1014672" y="1909155"/>
                    <a:ext cx="99000" cy="1854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Connettore 1 359"/>
                  <p:cNvCxnSpPr/>
                  <p:nvPr/>
                </p:nvCxnSpPr>
                <p:spPr>
                  <a:xfrm flipH="1">
                    <a:off x="1068432" y="1537568"/>
                    <a:ext cx="57483" cy="1854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Connettore 1 360"/>
                  <p:cNvCxnSpPr/>
                  <p:nvPr/>
                </p:nvCxnSpPr>
                <p:spPr>
                  <a:xfrm>
                    <a:off x="1059171" y="1723244"/>
                    <a:ext cx="57483" cy="19147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Connettore 1 361"/>
                  <p:cNvCxnSpPr/>
                  <p:nvPr/>
                </p:nvCxnSpPr>
                <p:spPr>
                  <a:xfrm>
                    <a:off x="1022826" y="2472054"/>
                    <a:ext cx="41515" cy="27824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Connettore 1 362"/>
                  <p:cNvCxnSpPr/>
                  <p:nvPr/>
                </p:nvCxnSpPr>
                <p:spPr>
                  <a:xfrm>
                    <a:off x="1011717" y="2095145"/>
                    <a:ext cx="47904" cy="18250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Connettore 1 363"/>
                  <p:cNvCxnSpPr/>
                  <p:nvPr/>
                </p:nvCxnSpPr>
                <p:spPr>
                  <a:xfrm flipH="1">
                    <a:off x="1015340" y="2277619"/>
                    <a:ext cx="47904" cy="20643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uppo 153"/>
                <p:cNvGrpSpPr>
                  <a:grpSpLocks/>
                </p:cNvGrpSpPr>
                <p:nvPr/>
              </p:nvGrpSpPr>
              <p:grpSpPr bwMode="auto">
                <a:xfrm>
                  <a:off x="1046656" y="1292468"/>
                  <a:ext cx="45719" cy="568417"/>
                  <a:chOff x="1080772" y="1601922"/>
                  <a:chExt cx="91991" cy="1200783"/>
                </a:xfrm>
              </p:grpSpPr>
              <p:cxnSp>
                <p:nvCxnSpPr>
                  <p:cNvPr id="353" name="Connettore 1 352"/>
                  <p:cNvCxnSpPr/>
                  <p:nvPr/>
                </p:nvCxnSpPr>
                <p:spPr>
                  <a:xfrm flipH="1">
                    <a:off x="992155" y="1887363"/>
                    <a:ext cx="95805" cy="19147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Connettore 1 353"/>
                  <p:cNvCxnSpPr/>
                  <p:nvPr/>
                </p:nvCxnSpPr>
                <p:spPr>
                  <a:xfrm flipH="1">
                    <a:off x="1039780" y="1533803"/>
                    <a:ext cx="57483" cy="182503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Connettore 1 354"/>
                  <p:cNvCxnSpPr/>
                  <p:nvPr/>
                </p:nvCxnSpPr>
                <p:spPr>
                  <a:xfrm>
                    <a:off x="1030269" y="1710530"/>
                    <a:ext cx="54289" cy="17951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Connettore 1 355"/>
                  <p:cNvCxnSpPr/>
                  <p:nvPr/>
                </p:nvCxnSpPr>
                <p:spPr>
                  <a:xfrm>
                    <a:off x="994258" y="2471279"/>
                    <a:ext cx="41515" cy="278244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Connettore 1 356"/>
                  <p:cNvCxnSpPr/>
                  <p:nvPr/>
                </p:nvCxnSpPr>
                <p:spPr>
                  <a:xfrm>
                    <a:off x="989480" y="2088308"/>
                    <a:ext cx="44709" cy="188488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Connettore 1 357"/>
                  <p:cNvCxnSpPr/>
                  <p:nvPr/>
                </p:nvCxnSpPr>
                <p:spPr>
                  <a:xfrm flipH="1">
                    <a:off x="986772" y="2276845"/>
                    <a:ext cx="47904" cy="20643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00" name="Rettangolo 599"/>
          <p:cNvSpPr/>
          <p:nvPr/>
        </p:nvSpPr>
        <p:spPr>
          <a:xfrm>
            <a:off x="3560764" y="2998789"/>
            <a:ext cx="942975" cy="216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</a:t>
            </a:r>
          </a:p>
          <a:p>
            <a:pPr algn="ctr" eaLnBrk="1" hangingPunct="1">
              <a:defRPr/>
            </a:pP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fluidity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" name="Gruppo 602"/>
          <p:cNvGrpSpPr>
            <a:grpSpLocks/>
          </p:cNvGrpSpPr>
          <p:nvPr/>
        </p:nvGrpSpPr>
        <p:grpSpPr bwMode="auto">
          <a:xfrm>
            <a:off x="1503362" y="3317875"/>
            <a:ext cx="1944688" cy="915988"/>
            <a:chOff x="-20638" y="3317875"/>
            <a:chExt cx="1944688" cy="915988"/>
          </a:xfrm>
        </p:grpSpPr>
        <p:sp>
          <p:nvSpPr>
            <p:cNvPr id="26699" name="AutoShape 30"/>
            <p:cNvSpPr>
              <a:spLocks noChangeArrowheads="1"/>
            </p:cNvSpPr>
            <p:nvPr/>
          </p:nvSpPr>
          <p:spPr bwMode="auto">
            <a:xfrm>
              <a:off x="-20638" y="3317875"/>
              <a:ext cx="1944688" cy="9159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it-IT" altLang="it-IT"/>
            </a:p>
            <a:p>
              <a:pPr algn="ctr" eaLnBrk="1" hangingPunct="1"/>
              <a:r>
                <a:rPr lang="it-IT" altLang="it-IT" b="1"/>
                <a:t>Low DHA</a:t>
              </a:r>
            </a:p>
            <a:p>
              <a:pPr algn="ctr" eaLnBrk="1" hangingPunct="1"/>
              <a:r>
                <a:rPr lang="it-IT" altLang="it-IT" b="1"/>
                <a:t>   omega6/omega3</a:t>
              </a:r>
            </a:p>
            <a:p>
              <a:pPr algn="ctr" eaLnBrk="1" hangingPunct="1"/>
              <a:endParaRPr lang="it-IT" altLang="it-IT"/>
            </a:p>
          </p:txBody>
        </p:sp>
        <p:sp>
          <p:nvSpPr>
            <p:cNvPr id="26700" name="AutoShape 26"/>
            <p:cNvSpPr>
              <a:spLocks noChangeArrowheads="1"/>
            </p:cNvSpPr>
            <p:nvPr/>
          </p:nvSpPr>
          <p:spPr bwMode="auto">
            <a:xfrm rot="10800000">
              <a:off x="-20638" y="3600450"/>
              <a:ext cx="168276" cy="519113"/>
            </a:xfrm>
            <a:prstGeom prst="downArrow">
              <a:avLst>
                <a:gd name="adj1" fmla="val 50000"/>
                <a:gd name="adj2" fmla="val 416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133" name="Gruppo 678"/>
          <p:cNvGrpSpPr>
            <a:grpSpLocks/>
          </p:cNvGrpSpPr>
          <p:nvPr/>
        </p:nvGrpSpPr>
        <p:grpSpPr bwMode="auto">
          <a:xfrm>
            <a:off x="6719889" y="3375025"/>
            <a:ext cx="1925637" cy="1403350"/>
            <a:chOff x="5196009" y="3374547"/>
            <a:chExt cx="1925081" cy="1404621"/>
          </a:xfrm>
        </p:grpSpPr>
        <p:sp>
          <p:nvSpPr>
            <p:cNvPr id="568" name="Ovale 567"/>
            <p:cNvSpPr/>
            <p:nvPr/>
          </p:nvSpPr>
          <p:spPr>
            <a:xfrm>
              <a:off x="5632445" y="3374547"/>
              <a:ext cx="260275" cy="8898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69" name="Ovale 568"/>
            <p:cNvSpPr/>
            <p:nvPr/>
          </p:nvSpPr>
          <p:spPr>
            <a:xfrm>
              <a:off x="5196009" y="3889363"/>
              <a:ext cx="261861" cy="8898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6698" name="AutoShape 30"/>
            <p:cNvSpPr>
              <a:spLocks noChangeArrowheads="1"/>
            </p:cNvSpPr>
            <p:nvPr/>
          </p:nvSpPr>
          <p:spPr bwMode="auto">
            <a:xfrm>
              <a:off x="5311340" y="3879663"/>
              <a:ext cx="1809750" cy="69215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it-IT" altLang="it-IT"/>
            </a:p>
            <a:p>
              <a:pPr algn="ctr" eaLnBrk="1" hangingPunct="1"/>
              <a:r>
                <a:rPr lang="it-IT" altLang="it-IT" b="1"/>
                <a:t>Low </a:t>
              </a:r>
            </a:p>
            <a:p>
              <a:pPr algn="ctr" eaLnBrk="1" hangingPunct="1"/>
              <a:r>
                <a:rPr lang="it-IT" altLang="it-IT" b="1"/>
                <a:t>cholesterol</a:t>
              </a:r>
            </a:p>
            <a:p>
              <a:pPr algn="ctr" eaLnBrk="1" hangingPunct="1"/>
              <a:endParaRPr lang="it-IT" altLang="it-IT"/>
            </a:p>
          </p:txBody>
        </p:sp>
      </p:grpSp>
      <p:sp>
        <p:nvSpPr>
          <p:cNvPr id="18456" name="AutoShape 30"/>
          <p:cNvSpPr>
            <a:spLocks noChangeArrowheads="1"/>
          </p:cNvSpPr>
          <p:nvPr/>
        </p:nvSpPr>
        <p:spPr bwMode="auto">
          <a:xfrm>
            <a:off x="6827839" y="4900613"/>
            <a:ext cx="2109787" cy="692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altLang="it-IT"/>
          </a:p>
          <a:p>
            <a:pPr algn="ctr" eaLnBrk="1" hangingPunct="1"/>
            <a:r>
              <a:rPr lang="it-IT" altLang="it-IT" b="1"/>
              <a:t>Low </a:t>
            </a:r>
          </a:p>
          <a:p>
            <a:pPr algn="ctr" eaLnBrk="1" hangingPunct="1"/>
            <a:r>
              <a:rPr lang="it-IT" altLang="it-IT" b="1"/>
              <a:t>phosphatidylserine</a:t>
            </a:r>
          </a:p>
          <a:p>
            <a:pPr algn="ctr" eaLnBrk="1" hangingPunct="1"/>
            <a:endParaRPr lang="it-IT" altLang="it-IT"/>
          </a:p>
        </p:txBody>
      </p:sp>
      <p:sp>
        <p:nvSpPr>
          <p:cNvPr id="26658" name="AutoShape 723" descr="http://www.who.int/sysmedia/images/topics/environmental_pollution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6660" name="AutoShape 727" descr="http://www.keycompounding.com/wp-content/uploads/2014/07/DN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6662" name="Rectangle 676"/>
          <p:cNvSpPr>
            <a:spLocks noChangeArrowheads="1"/>
          </p:cNvSpPr>
          <p:nvPr/>
        </p:nvSpPr>
        <p:spPr bwMode="auto">
          <a:xfrm>
            <a:off x="7070725" y="6261100"/>
            <a:ext cx="160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it-IT" altLang="it-IT" b="1"/>
              <a:t>Cytoplasm</a:t>
            </a:r>
          </a:p>
        </p:txBody>
      </p:sp>
      <p:sp>
        <p:nvSpPr>
          <p:cNvPr id="615" name="Rettangolo arrotondato 614"/>
          <p:cNvSpPr/>
          <p:nvPr/>
        </p:nvSpPr>
        <p:spPr>
          <a:xfrm>
            <a:off x="8961138" y="2998078"/>
            <a:ext cx="975548" cy="213218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Arial" pitchFamily="34" charset="0"/>
                <a:cs typeface="Arial" pitchFamily="34" charset="0"/>
              </a:rPr>
              <a:t>Band 3</a:t>
            </a:r>
          </a:p>
        </p:txBody>
      </p:sp>
      <p:grpSp>
        <p:nvGrpSpPr>
          <p:cNvPr id="140" name="Gruppo 679"/>
          <p:cNvGrpSpPr>
            <a:grpSpLocks/>
          </p:cNvGrpSpPr>
          <p:nvPr/>
        </p:nvGrpSpPr>
        <p:grpSpPr bwMode="auto">
          <a:xfrm>
            <a:off x="2336801" y="5056188"/>
            <a:ext cx="8075613" cy="1122362"/>
            <a:chOff x="812532" y="5056194"/>
            <a:chExt cx="8075675" cy="1122032"/>
          </a:xfrm>
        </p:grpSpPr>
        <p:sp>
          <p:nvSpPr>
            <p:cNvPr id="612" name="Nastro perforato 611"/>
            <p:cNvSpPr/>
            <p:nvPr/>
          </p:nvSpPr>
          <p:spPr>
            <a:xfrm rot="10992004">
              <a:off x="4311409" y="5592611"/>
              <a:ext cx="3568727" cy="399932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11" name="Nastro perforato 610"/>
            <p:cNvSpPr/>
            <p:nvPr/>
          </p:nvSpPr>
          <p:spPr>
            <a:xfrm>
              <a:off x="861745" y="5711638"/>
              <a:ext cx="3568727" cy="280905"/>
            </a:xfrm>
            <a:prstGeom prst="flowChartPunchedTap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07" name="Nastro perforato 606"/>
            <p:cNvSpPr/>
            <p:nvPr/>
          </p:nvSpPr>
          <p:spPr>
            <a:xfrm rot="21314062">
              <a:off x="4425710" y="5606894"/>
              <a:ext cx="2508269" cy="282492"/>
            </a:xfrm>
            <a:prstGeom prst="flowChartPunchedTap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 err="1">
                  <a:solidFill>
                    <a:schemeClr val="tx1"/>
                  </a:solidFill>
                </a:rPr>
                <a:t>Beta-spectrin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610" name="Nastro perforato 609"/>
            <p:cNvSpPr/>
            <p:nvPr/>
          </p:nvSpPr>
          <p:spPr>
            <a:xfrm rot="21115423">
              <a:off x="812532" y="5765597"/>
              <a:ext cx="3781454" cy="412629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 err="1">
                  <a:solidFill>
                    <a:schemeClr val="tx1"/>
                  </a:solidFill>
                </a:rPr>
                <a:t>Alpha-spectrin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sp>
          <p:nvSpPr>
            <p:cNvPr id="624" name="Ovale 623"/>
            <p:cNvSpPr/>
            <p:nvPr/>
          </p:nvSpPr>
          <p:spPr>
            <a:xfrm>
              <a:off x="7368957" y="5056194"/>
              <a:ext cx="1519250" cy="65544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dirty="0" err="1">
                  <a:solidFill>
                    <a:schemeClr val="tx1"/>
                  </a:solidFill>
                </a:rPr>
                <a:t>Ankirin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30" name="Connettore 629"/>
          <p:cNvSpPr/>
          <p:nvPr/>
        </p:nvSpPr>
        <p:spPr bwMode="auto">
          <a:xfrm rot="60000">
            <a:off x="8589636" y="3013431"/>
            <a:ext cx="452965" cy="414867"/>
          </a:xfrm>
          <a:prstGeom prst="flowChartConnector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  <a:alpha val="51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141" name="Gruppo 605"/>
          <p:cNvGrpSpPr/>
          <p:nvPr/>
        </p:nvGrpSpPr>
        <p:grpSpPr bwMode="auto">
          <a:xfrm>
            <a:off x="4756591" y="2983656"/>
            <a:ext cx="1210823" cy="2263740"/>
            <a:chOff x="3470332" y="4439256"/>
            <a:chExt cx="1210639" cy="22641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4" name="Trapezio 603"/>
            <p:cNvSpPr/>
            <p:nvPr/>
          </p:nvSpPr>
          <p:spPr>
            <a:xfrm>
              <a:off x="3470332" y="5501820"/>
              <a:ext cx="1210639" cy="1201633"/>
            </a:xfrm>
            <a:prstGeom prst="trapezoid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05" name="Trapezio 604"/>
            <p:cNvSpPr/>
            <p:nvPr/>
          </p:nvSpPr>
          <p:spPr>
            <a:xfrm rot="10800000">
              <a:off x="3494669" y="4439256"/>
              <a:ext cx="1160941" cy="1062563"/>
            </a:xfrm>
            <a:prstGeom prst="trapezoid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cxnSp>
        <p:nvCxnSpPr>
          <p:cNvPr id="616" name="Connettore 2 615"/>
          <p:cNvCxnSpPr/>
          <p:nvPr/>
        </p:nvCxnSpPr>
        <p:spPr bwMode="auto">
          <a:xfrm flipH="1">
            <a:off x="5621338" y="2314576"/>
            <a:ext cx="17462" cy="30702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Connettore 2 619"/>
          <p:cNvCxnSpPr/>
          <p:nvPr/>
        </p:nvCxnSpPr>
        <p:spPr bwMode="auto">
          <a:xfrm flipV="1">
            <a:off x="5043489" y="2227263"/>
            <a:ext cx="1587" cy="326231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43" name="AutoShape 25"/>
          <p:cNvSpPr>
            <a:spLocks noChangeArrowheads="1"/>
          </p:cNvSpPr>
          <p:nvPr/>
        </p:nvSpPr>
        <p:spPr bwMode="auto">
          <a:xfrm>
            <a:off x="4738689" y="3065463"/>
            <a:ext cx="1190625" cy="698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altLang="it-IT"/>
          </a:p>
          <a:p>
            <a:pPr algn="ctr" eaLnBrk="1" hangingPunct="1"/>
            <a:r>
              <a:rPr lang="it-IT" altLang="it-IT" sz="1400" b="1">
                <a:solidFill>
                  <a:schemeClr val="bg1"/>
                </a:solidFill>
              </a:rPr>
              <a:t>Very low </a:t>
            </a:r>
          </a:p>
          <a:p>
            <a:pPr algn="ctr" eaLnBrk="1" hangingPunct="1"/>
            <a:r>
              <a:rPr lang="it-IT" altLang="it-IT" sz="1400" b="1">
                <a:solidFill>
                  <a:schemeClr val="bg1"/>
                </a:solidFill>
              </a:rPr>
              <a:t>NKA</a:t>
            </a:r>
          </a:p>
          <a:p>
            <a:pPr algn="ctr" eaLnBrk="1" hangingPunct="1"/>
            <a:r>
              <a:rPr lang="it-IT" altLang="it-IT" sz="1400" b="1">
                <a:solidFill>
                  <a:schemeClr val="bg1"/>
                </a:solidFill>
              </a:rPr>
              <a:t>Activity</a:t>
            </a:r>
            <a:r>
              <a:rPr lang="it-IT" altLang="it-IT" b="1"/>
              <a:t> </a:t>
            </a:r>
          </a:p>
          <a:p>
            <a:pPr algn="ctr" eaLnBrk="1" hangingPunct="1"/>
            <a:r>
              <a:rPr lang="it-IT" altLang="it-IT"/>
              <a:t> </a:t>
            </a:r>
          </a:p>
        </p:txBody>
      </p:sp>
      <p:sp>
        <p:nvSpPr>
          <p:cNvPr id="24644" name="CasellaDiTesto 669"/>
          <p:cNvSpPr txBox="1">
            <a:spLocks noChangeArrowheads="1"/>
          </p:cNvSpPr>
          <p:nvPr/>
        </p:nvSpPr>
        <p:spPr bwMode="auto">
          <a:xfrm>
            <a:off x="4808539" y="1955801"/>
            <a:ext cx="60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 b="1"/>
              <a:t>3Na+</a:t>
            </a:r>
          </a:p>
        </p:txBody>
      </p:sp>
      <p:sp>
        <p:nvSpPr>
          <p:cNvPr id="24645" name="CasellaDiTesto 670"/>
          <p:cNvSpPr txBox="1">
            <a:spLocks noChangeArrowheads="1"/>
          </p:cNvSpPr>
          <p:nvPr/>
        </p:nvSpPr>
        <p:spPr bwMode="auto">
          <a:xfrm>
            <a:off x="5295901" y="5302251"/>
            <a:ext cx="60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 b="1"/>
              <a:t>2 K+</a:t>
            </a:r>
          </a:p>
        </p:txBody>
      </p:sp>
    </p:spTree>
    <p:extLst>
      <p:ext uri="{BB962C8B-B14F-4D97-AF65-F5344CB8AC3E}">
        <p14:creationId xmlns:p14="http://schemas.microsoft.com/office/powerpoint/2010/main" val="1475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6" name="AutoShape 723" descr="http://www.who.int/sysmedia/images/topics/environmental_pollution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38948" name="AutoShape 727" descr="http://www.keycompounding.com/wp-content/uploads/2014/07/DN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grpSp>
        <p:nvGrpSpPr>
          <p:cNvPr id="38988" name="Gruppo 38987"/>
          <p:cNvGrpSpPr/>
          <p:nvPr/>
        </p:nvGrpSpPr>
        <p:grpSpPr>
          <a:xfrm>
            <a:off x="144842" y="160338"/>
            <a:ext cx="9271000" cy="6568588"/>
            <a:chOff x="2229100" y="60812"/>
            <a:chExt cx="9271000" cy="6568588"/>
          </a:xfrm>
        </p:grpSpPr>
        <p:grpSp>
          <p:nvGrpSpPr>
            <p:cNvPr id="135" name="Gruppo 601"/>
            <p:cNvGrpSpPr>
              <a:grpSpLocks/>
            </p:cNvGrpSpPr>
            <p:nvPr/>
          </p:nvGrpSpPr>
          <p:grpSpPr bwMode="auto">
            <a:xfrm>
              <a:off x="6200052" y="153487"/>
              <a:ext cx="2105205" cy="1014174"/>
              <a:chOff x="3308977" y="-129559"/>
              <a:chExt cx="2104367" cy="1014012"/>
            </a:xfrm>
          </p:grpSpPr>
          <p:sp>
            <p:nvSpPr>
              <p:cNvPr id="38981" name="Rectangle 348"/>
              <p:cNvSpPr>
                <a:spLocks noChangeArrowheads="1"/>
              </p:cNvSpPr>
              <p:nvPr/>
            </p:nvSpPr>
            <p:spPr bwMode="auto">
              <a:xfrm>
                <a:off x="3308977" y="-129559"/>
                <a:ext cx="2104367" cy="10140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it-IT" altLang="it-IT" sz="1600" b="1">
                    <a:cs typeface="Arial" charset="0"/>
                  </a:rPr>
                  <a:t>Mutations ? </a:t>
                </a:r>
              </a:p>
              <a:p>
                <a:pPr eaLnBrk="1" hangingPunct="1"/>
                <a:endParaRPr lang="it-IT" altLang="it-IT" sz="1600" b="1">
                  <a:cs typeface="Arial" charset="0"/>
                </a:endParaRPr>
              </a:p>
              <a:p>
                <a:pPr eaLnBrk="1" hangingPunct="1"/>
                <a:r>
                  <a:rPr lang="it-IT" altLang="it-IT" sz="1600" b="1">
                    <a:cs typeface="Arial" charset="0"/>
                  </a:rPr>
                  <a:t>Epigenetics </a:t>
                </a:r>
              </a:p>
              <a:p>
                <a:pPr eaLnBrk="1" hangingPunct="1"/>
                <a:r>
                  <a:rPr lang="it-IT" altLang="it-IT" sz="1600" b="1">
                    <a:cs typeface="Arial" charset="0"/>
                  </a:rPr>
                  <a:t>alterations? </a:t>
                </a:r>
              </a:p>
              <a:p>
                <a:pPr eaLnBrk="1" hangingPunct="1"/>
                <a:endParaRPr lang="it-IT" altLang="it-IT" sz="1600" b="1">
                  <a:cs typeface="Arial" charset="0"/>
                </a:endParaRPr>
              </a:p>
            </p:txBody>
          </p:sp>
          <p:pic>
            <p:nvPicPr>
              <p:cNvPr id="38982" name="Picture 72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55341" y="-59682"/>
                <a:ext cx="598456" cy="83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9" name="Gruppo 617"/>
            <p:cNvGrpSpPr>
              <a:grpSpLocks/>
            </p:cNvGrpSpPr>
            <p:nvPr/>
          </p:nvGrpSpPr>
          <p:grpSpPr bwMode="auto">
            <a:xfrm>
              <a:off x="8820799" y="60812"/>
              <a:ext cx="2673350" cy="768750"/>
              <a:chOff x="5544647" y="-80715"/>
              <a:chExt cx="2673350" cy="768750"/>
            </a:xfrm>
          </p:grpSpPr>
          <p:sp>
            <p:nvSpPr>
              <p:cNvPr id="38979" name="Rectangle 348"/>
              <p:cNvSpPr>
                <a:spLocks noChangeArrowheads="1"/>
              </p:cNvSpPr>
              <p:nvPr/>
            </p:nvSpPr>
            <p:spPr bwMode="auto">
              <a:xfrm>
                <a:off x="5544647" y="-80715"/>
                <a:ext cx="2673350" cy="685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GB" altLang="it-IT" sz="1600" b="1" dirty="0">
                    <a:cs typeface="Arial" charset="0"/>
                  </a:rPr>
                  <a:t>Reduced detoxification capacity ?</a:t>
                </a:r>
                <a:endParaRPr lang="it-IT" altLang="it-IT" sz="1600" b="1" dirty="0">
                  <a:cs typeface="Arial" charset="0"/>
                </a:endParaRPr>
              </a:p>
            </p:txBody>
          </p:sp>
          <p:pic>
            <p:nvPicPr>
              <p:cNvPr id="38980" name="Picture 73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46050" y="267347"/>
                <a:ext cx="86677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7" name="Gruppo 38976"/>
            <p:cNvGrpSpPr/>
            <p:nvPr/>
          </p:nvGrpSpPr>
          <p:grpSpPr>
            <a:xfrm>
              <a:off x="2229100" y="160338"/>
              <a:ext cx="9271000" cy="6469062"/>
              <a:chOff x="1397000" y="160338"/>
              <a:chExt cx="9271000" cy="6469062"/>
            </a:xfrm>
          </p:grpSpPr>
          <p:sp>
            <p:nvSpPr>
              <p:cNvPr id="676" name="Connettore 675"/>
              <p:cNvSpPr/>
              <p:nvPr/>
            </p:nvSpPr>
            <p:spPr bwMode="auto">
              <a:xfrm rot="60000">
                <a:off x="8581281" y="2424258"/>
                <a:ext cx="452965" cy="414867"/>
              </a:xfrm>
              <a:prstGeom prst="flowChartConnector">
                <a:avLst/>
              </a:prstGeom>
              <a:solidFill>
                <a:schemeClr val="accent1">
                  <a:alpha val="29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677" name="Connettore 676"/>
              <p:cNvSpPr/>
              <p:nvPr/>
            </p:nvSpPr>
            <p:spPr bwMode="auto">
              <a:xfrm rot="60000">
                <a:off x="8867359" y="2277713"/>
                <a:ext cx="452965" cy="414867"/>
              </a:xfrm>
              <a:prstGeom prst="flowChartConnector">
                <a:avLst/>
              </a:prstGeom>
              <a:solidFill>
                <a:schemeClr val="accent1">
                  <a:alpha val="29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675" name="Connettore 674"/>
              <p:cNvSpPr/>
              <p:nvPr/>
            </p:nvSpPr>
            <p:spPr bwMode="auto">
              <a:xfrm rot="60000">
                <a:off x="9003990" y="2433193"/>
                <a:ext cx="452965" cy="414867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  <a:alpha val="51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625" name="Connettore 624"/>
              <p:cNvSpPr/>
              <p:nvPr/>
            </p:nvSpPr>
            <p:spPr bwMode="auto">
              <a:xfrm rot="60000">
                <a:off x="9122811" y="2650443"/>
                <a:ext cx="452965" cy="414867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  <a:alpha val="51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631" name="Connettore 630"/>
              <p:cNvSpPr/>
              <p:nvPr/>
            </p:nvSpPr>
            <p:spPr bwMode="auto">
              <a:xfrm rot="60000">
                <a:off x="9336810" y="2794171"/>
                <a:ext cx="452965" cy="414867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  <a:alpha val="51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582" name="Esplosione 2 581"/>
              <p:cNvSpPr/>
              <p:nvPr/>
            </p:nvSpPr>
            <p:spPr>
              <a:xfrm>
                <a:off x="1509712" y="160338"/>
                <a:ext cx="4738688" cy="1625600"/>
              </a:xfrm>
              <a:prstGeom prst="irregularSeal2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it-IT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Oxidative</a:t>
                </a:r>
                <a:r>
                  <a:rPr lang="it-IT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stress + </a:t>
                </a:r>
                <a:r>
                  <a:rPr lang="it-IT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inflammation</a:t>
                </a:r>
                <a:endParaRPr lang="it-IT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uppo 595"/>
              <p:cNvGrpSpPr>
                <a:grpSpLocks/>
              </p:cNvGrpSpPr>
              <p:nvPr/>
            </p:nvGrpSpPr>
            <p:grpSpPr bwMode="auto">
              <a:xfrm>
                <a:off x="3228976" y="4083051"/>
                <a:ext cx="6069013" cy="676275"/>
                <a:chOff x="1902555" y="3607763"/>
                <a:chExt cx="6069189" cy="675550"/>
              </a:xfrm>
            </p:grpSpPr>
            <p:grpSp>
              <p:nvGrpSpPr>
                <p:cNvPr id="6" name="Gruppo 378"/>
                <p:cNvGrpSpPr>
                  <a:grpSpLocks/>
                </p:cNvGrpSpPr>
                <p:nvPr/>
              </p:nvGrpSpPr>
              <p:grpSpPr bwMode="auto">
                <a:xfrm>
                  <a:off x="5554389" y="3653135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7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8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04" name="Connettore 1 403"/>
                      <p:cNvCxnSpPr/>
                      <p:nvPr/>
                    </p:nvCxnSpPr>
                    <p:spPr>
                      <a:xfrm flipH="1">
                        <a:off x="1079810" y="1965025"/>
                        <a:ext cx="86246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Connettore 1 404"/>
                      <p:cNvCxnSpPr/>
                      <p:nvPr/>
                    </p:nvCxnSpPr>
                    <p:spPr>
                      <a:xfrm flipH="1">
                        <a:off x="1121337" y="160322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Connettore 1 405"/>
                      <p:cNvCxnSpPr/>
                      <p:nvPr/>
                    </p:nvCxnSpPr>
                    <p:spPr>
                      <a:xfrm>
                        <a:off x="1114948" y="178412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Connettore 1 406"/>
                      <p:cNvCxnSpPr/>
                      <p:nvPr/>
                    </p:nvCxnSpPr>
                    <p:spPr>
                      <a:xfrm>
                        <a:off x="1079810" y="2527825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Connettore 1 407"/>
                      <p:cNvCxnSpPr/>
                      <p:nvPr/>
                    </p:nvCxnSpPr>
                    <p:spPr>
                      <a:xfrm>
                        <a:off x="1079810" y="2149274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Connettore 1 408"/>
                      <p:cNvCxnSpPr/>
                      <p:nvPr/>
                    </p:nvCxnSpPr>
                    <p:spPr>
                      <a:xfrm flipH="1">
                        <a:off x="1079810" y="2330174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98" name="Connettore 1 397"/>
                      <p:cNvCxnSpPr/>
                      <p:nvPr/>
                    </p:nvCxnSpPr>
                    <p:spPr>
                      <a:xfrm flipH="1">
                        <a:off x="1037650" y="2009865"/>
                        <a:ext cx="127771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9" name="Connettore 1 398"/>
                      <p:cNvCxnSpPr/>
                      <p:nvPr/>
                    </p:nvCxnSpPr>
                    <p:spPr>
                      <a:xfrm flipH="1">
                        <a:off x="1120701" y="164806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0" name="Connettore 1 399"/>
                      <p:cNvCxnSpPr/>
                      <p:nvPr/>
                    </p:nvCxnSpPr>
                    <p:spPr>
                      <a:xfrm>
                        <a:off x="1114312" y="1828965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1" name="Connettore 1 400"/>
                      <p:cNvCxnSpPr/>
                      <p:nvPr/>
                    </p:nvCxnSpPr>
                    <p:spPr>
                      <a:xfrm>
                        <a:off x="1037650" y="2529117"/>
                        <a:ext cx="83051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" name="Connettore 1 401"/>
                      <p:cNvCxnSpPr/>
                      <p:nvPr/>
                    </p:nvCxnSpPr>
                    <p:spPr>
                      <a:xfrm>
                        <a:off x="1037650" y="2194116"/>
                        <a:ext cx="83051" cy="1541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Connettore 1 402"/>
                      <p:cNvCxnSpPr/>
                      <p:nvPr/>
                    </p:nvCxnSpPr>
                    <p:spPr>
                      <a:xfrm flipH="1">
                        <a:off x="1037650" y="2348216"/>
                        <a:ext cx="83051" cy="1909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1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90" name="Connettore 1 389"/>
                      <p:cNvCxnSpPr/>
                      <p:nvPr/>
                    </p:nvCxnSpPr>
                    <p:spPr>
                      <a:xfrm flipH="1">
                        <a:off x="1079398" y="1963324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1" name="Connettore 1 390"/>
                      <p:cNvCxnSpPr/>
                      <p:nvPr/>
                    </p:nvCxnSpPr>
                    <p:spPr>
                      <a:xfrm flipH="1">
                        <a:off x="1120924" y="160152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2" name="Connettore 1 391"/>
                      <p:cNvCxnSpPr/>
                      <p:nvPr/>
                    </p:nvCxnSpPr>
                    <p:spPr>
                      <a:xfrm>
                        <a:off x="1114536" y="178242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3" name="Connettore 1 392"/>
                      <p:cNvCxnSpPr/>
                      <p:nvPr/>
                    </p:nvCxnSpPr>
                    <p:spPr>
                      <a:xfrm>
                        <a:off x="1079398" y="2526124"/>
                        <a:ext cx="41527" cy="2311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4" name="Connettore 1 393"/>
                      <p:cNvCxnSpPr/>
                      <p:nvPr/>
                    </p:nvCxnSpPr>
                    <p:spPr>
                      <a:xfrm>
                        <a:off x="1079398" y="2147575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" name="Connettore 1 394"/>
                      <p:cNvCxnSpPr/>
                      <p:nvPr/>
                    </p:nvCxnSpPr>
                    <p:spPr>
                      <a:xfrm flipH="1">
                        <a:off x="1079398" y="2328475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84" name="Connettore 1 383"/>
                      <p:cNvCxnSpPr/>
                      <p:nvPr/>
                    </p:nvCxnSpPr>
                    <p:spPr>
                      <a:xfrm flipH="1">
                        <a:off x="1037237" y="1964615"/>
                        <a:ext cx="127771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Connettore 1 384"/>
                      <p:cNvCxnSpPr/>
                      <p:nvPr/>
                    </p:nvCxnSpPr>
                    <p:spPr>
                      <a:xfrm flipH="1">
                        <a:off x="1078764" y="1602815"/>
                        <a:ext cx="92633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Connettore 1 385"/>
                      <p:cNvCxnSpPr/>
                      <p:nvPr/>
                    </p:nvCxnSpPr>
                    <p:spPr>
                      <a:xfrm>
                        <a:off x="1072375" y="1783715"/>
                        <a:ext cx="92633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7" name="Connettore 1 386"/>
                      <p:cNvCxnSpPr/>
                      <p:nvPr/>
                    </p:nvCxnSpPr>
                    <p:spPr>
                      <a:xfrm>
                        <a:off x="1037237" y="2527416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" name="Connettore 1 387"/>
                      <p:cNvCxnSpPr/>
                      <p:nvPr/>
                    </p:nvCxnSpPr>
                    <p:spPr>
                      <a:xfrm>
                        <a:off x="1037237" y="2148866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" name="Connettore 1 388"/>
                      <p:cNvCxnSpPr/>
                      <p:nvPr/>
                    </p:nvCxnSpPr>
                    <p:spPr>
                      <a:xfrm flipH="1">
                        <a:off x="1037237" y="2329767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3" name="Gruppo 409"/>
                <p:cNvGrpSpPr>
                  <a:grpSpLocks/>
                </p:cNvGrpSpPr>
                <p:nvPr/>
              </p:nvGrpSpPr>
              <p:grpSpPr bwMode="auto">
                <a:xfrm>
                  <a:off x="2831160" y="3681401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2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35" name="Connettore 1 434"/>
                      <p:cNvCxnSpPr/>
                      <p:nvPr/>
                    </p:nvCxnSpPr>
                    <p:spPr>
                      <a:xfrm flipH="1">
                        <a:off x="1080993" y="1918713"/>
                        <a:ext cx="86244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Connettore 1 435"/>
                      <p:cNvCxnSpPr/>
                      <p:nvPr/>
                    </p:nvCxnSpPr>
                    <p:spPr>
                      <a:xfrm flipH="1">
                        <a:off x="1122518" y="1600462"/>
                        <a:ext cx="51108" cy="1742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Connettore 1 436"/>
                      <p:cNvCxnSpPr/>
                      <p:nvPr/>
                    </p:nvCxnSpPr>
                    <p:spPr>
                      <a:xfrm>
                        <a:off x="1116129" y="1774662"/>
                        <a:ext cx="51108" cy="1440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8" name="Connettore 1 437"/>
                      <p:cNvCxnSpPr/>
                      <p:nvPr/>
                    </p:nvCxnSpPr>
                    <p:spPr>
                      <a:xfrm>
                        <a:off x="1080993" y="2481514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9" name="Connettore 1 438"/>
                      <p:cNvCxnSpPr/>
                      <p:nvPr/>
                    </p:nvCxnSpPr>
                    <p:spPr>
                      <a:xfrm>
                        <a:off x="1080993" y="2102962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" name="Connettore 1 439"/>
                      <p:cNvCxnSpPr/>
                      <p:nvPr/>
                    </p:nvCxnSpPr>
                    <p:spPr>
                      <a:xfrm flipH="1">
                        <a:off x="1080993" y="2283863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29" name="Connettore 1 428"/>
                      <p:cNvCxnSpPr/>
                      <p:nvPr/>
                    </p:nvCxnSpPr>
                    <p:spPr>
                      <a:xfrm flipH="1">
                        <a:off x="1080357" y="1963554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0" name="Connettore 1 429"/>
                      <p:cNvCxnSpPr/>
                      <p:nvPr/>
                    </p:nvCxnSpPr>
                    <p:spPr>
                      <a:xfrm flipH="1">
                        <a:off x="1121884" y="160175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1" name="Connettore 1 430"/>
                      <p:cNvCxnSpPr/>
                      <p:nvPr/>
                    </p:nvCxnSpPr>
                    <p:spPr>
                      <a:xfrm>
                        <a:off x="1115495" y="178265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2" name="Connettore 1 431"/>
                      <p:cNvCxnSpPr/>
                      <p:nvPr/>
                    </p:nvCxnSpPr>
                    <p:spPr>
                      <a:xfrm>
                        <a:off x="1080357" y="2526354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" name="Connettore 1 432"/>
                      <p:cNvCxnSpPr/>
                      <p:nvPr/>
                    </p:nvCxnSpPr>
                    <p:spPr>
                      <a:xfrm>
                        <a:off x="1080357" y="2147805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" name="Connettore 1 433"/>
                      <p:cNvCxnSpPr/>
                      <p:nvPr/>
                    </p:nvCxnSpPr>
                    <p:spPr>
                      <a:xfrm flipH="1">
                        <a:off x="1080357" y="2328705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2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32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21" name="Connettore 1 420"/>
                      <p:cNvCxnSpPr/>
                      <p:nvPr/>
                    </p:nvCxnSpPr>
                    <p:spPr>
                      <a:xfrm flipH="1">
                        <a:off x="1080581" y="1963912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2" name="Connettore 1 421"/>
                      <p:cNvCxnSpPr/>
                      <p:nvPr/>
                    </p:nvCxnSpPr>
                    <p:spPr>
                      <a:xfrm flipH="1">
                        <a:off x="1122105" y="1602112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3" name="Connettore 1 422"/>
                      <p:cNvCxnSpPr/>
                      <p:nvPr/>
                    </p:nvCxnSpPr>
                    <p:spPr>
                      <a:xfrm>
                        <a:off x="1115717" y="1783012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4" name="Connettore 1 423"/>
                      <p:cNvCxnSpPr/>
                      <p:nvPr/>
                    </p:nvCxnSpPr>
                    <p:spPr>
                      <a:xfrm>
                        <a:off x="1080581" y="2526713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" name="Connettore 1 424"/>
                      <p:cNvCxnSpPr/>
                      <p:nvPr/>
                    </p:nvCxnSpPr>
                    <p:spPr>
                      <a:xfrm>
                        <a:off x="1080581" y="2148164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" name="Connettore 1 425"/>
                      <p:cNvCxnSpPr/>
                      <p:nvPr/>
                    </p:nvCxnSpPr>
                    <p:spPr>
                      <a:xfrm flipH="1">
                        <a:off x="1080581" y="2329064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33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15" name="Connettore 1 414"/>
                      <p:cNvCxnSpPr/>
                      <p:nvPr/>
                    </p:nvCxnSpPr>
                    <p:spPr>
                      <a:xfrm flipH="1">
                        <a:off x="1079945" y="1965204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6" name="Connettore 1 415"/>
                      <p:cNvCxnSpPr/>
                      <p:nvPr/>
                    </p:nvCxnSpPr>
                    <p:spPr>
                      <a:xfrm flipH="1">
                        <a:off x="1121472" y="160340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7" name="Connettore 1 416"/>
                      <p:cNvCxnSpPr/>
                      <p:nvPr/>
                    </p:nvCxnSpPr>
                    <p:spPr>
                      <a:xfrm>
                        <a:off x="1115083" y="178430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" name="Connettore 1 417"/>
                      <p:cNvCxnSpPr/>
                      <p:nvPr/>
                    </p:nvCxnSpPr>
                    <p:spPr>
                      <a:xfrm>
                        <a:off x="1079945" y="2528005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" name="Connettore 1 418"/>
                      <p:cNvCxnSpPr/>
                      <p:nvPr/>
                    </p:nvCxnSpPr>
                    <p:spPr>
                      <a:xfrm>
                        <a:off x="1079945" y="2149455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0" name="Connettore 1 419"/>
                      <p:cNvCxnSpPr/>
                      <p:nvPr/>
                    </p:nvCxnSpPr>
                    <p:spPr>
                      <a:xfrm flipH="1">
                        <a:off x="1079945" y="2330355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34" name="Gruppo 440"/>
                <p:cNvGrpSpPr>
                  <a:grpSpLocks/>
                </p:cNvGrpSpPr>
                <p:nvPr/>
              </p:nvGrpSpPr>
              <p:grpSpPr bwMode="auto">
                <a:xfrm>
                  <a:off x="3724263" y="3678397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35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36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66" name="Connettore 1 465"/>
                      <p:cNvCxnSpPr/>
                      <p:nvPr/>
                    </p:nvCxnSpPr>
                    <p:spPr>
                      <a:xfrm flipH="1">
                        <a:off x="1037652" y="1965259"/>
                        <a:ext cx="127771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Connettore 1 466"/>
                      <p:cNvCxnSpPr/>
                      <p:nvPr/>
                    </p:nvCxnSpPr>
                    <p:spPr>
                      <a:xfrm flipH="1">
                        <a:off x="1120703" y="1603458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Connettore 1 467"/>
                      <p:cNvCxnSpPr/>
                      <p:nvPr/>
                    </p:nvCxnSpPr>
                    <p:spPr>
                      <a:xfrm>
                        <a:off x="1114314" y="1784358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9" name="Connettore 1 468"/>
                      <p:cNvCxnSpPr/>
                      <p:nvPr/>
                    </p:nvCxnSpPr>
                    <p:spPr>
                      <a:xfrm>
                        <a:off x="1037652" y="2528059"/>
                        <a:ext cx="83051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" name="Connettore 1 469"/>
                      <p:cNvCxnSpPr/>
                      <p:nvPr/>
                    </p:nvCxnSpPr>
                    <p:spPr>
                      <a:xfrm>
                        <a:off x="1037652" y="2149508"/>
                        <a:ext cx="83051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" name="Connettore 1 470"/>
                      <p:cNvCxnSpPr/>
                      <p:nvPr/>
                    </p:nvCxnSpPr>
                    <p:spPr>
                      <a:xfrm flipH="1">
                        <a:off x="1037652" y="2330408"/>
                        <a:ext cx="83051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37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60" name="Connettore 1 459"/>
                      <p:cNvCxnSpPr/>
                      <p:nvPr/>
                    </p:nvCxnSpPr>
                    <p:spPr>
                      <a:xfrm flipH="1">
                        <a:off x="1037018" y="2010099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Connettore 1 460"/>
                      <p:cNvCxnSpPr/>
                      <p:nvPr/>
                    </p:nvCxnSpPr>
                    <p:spPr>
                      <a:xfrm flipH="1">
                        <a:off x="1078543" y="1648299"/>
                        <a:ext cx="9263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Connettore 1 461"/>
                      <p:cNvCxnSpPr/>
                      <p:nvPr/>
                    </p:nvCxnSpPr>
                    <p:spPr>
                      <a:xfrm>
                        <a:off x="1072154" y="182919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Connettore 1 462"/>
                      <p:cNvCxnSpPr/>
                      <p:nvPr/>
                    </p:nvCxnSpPr>
                    <p:spPr>
                      <a:xfrm>
                        <a:off x="1037018" y="2539400"/>
                        <a:ext cx="41525" cy="2646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Connettore 1 463"/>
                      <p:cNvCxnSpPr/>
                      <p:nvPr/>
                    </p:nvCxnSpPr>
                    <p:spPr>
                      <a:xfrm>
                        <a:off x="1037018" y="2194351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Connettore 1 464"/>
                      <p:cNvCxnSpPr/>
                      <p:nvPr/>
                    </p:nvCxnSpPr>
                    <p:spPr>
                      <a:xfrm flipH="1">
                        <a:off x="1037018" y="2375251"/>
                        <a:ext cx="41525" cy="1641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38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39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52" name="Connettore 1 451"/>
                      <p:cNvCxnSpPr/>
                      <p:nvPr/>
                    </p:nvCxnSpPr>
                    <p:spPr>
                      <a:xfrm flipH="1">
                        <a:off x="1081959" y="1963558"/>
                        <a:ext cx="127771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3" name="Connettore 1 452"/>
                      <p:cNvCxnSpPr/>
                      <p:nvPr/>
                    </p:nvCxnSpPr>
                    <p:spPr>
                      <a:xfrm flipH="1">
                        <a:off x="1123486" y="1601757"/>
                        <a:ext cx="92633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4" name="Connettore 1 453"/>
                      <p:cNvCxnSpPr/>
                      <p:nvPr/>
                    </p:nvCxnSpPr>
                    <p:spPr>
                      <a:xfrm>
                        <a:off x="1117097" y="1782658"/>
                        <a:ext cx="92633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" name="Connettore 1 454"/>
                      <p:cNvCxnSpPr/>
                      <p:nvPr/>
                    </p:nvCxnSpPr>
                    <p:spPr>
                      <a:xfrm>
                        <a:off x="1081959" y="2526359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" name="Connettore 1 455"/>
                      <p:cNvCxnSpPr/>
                      <p:nvPr/>
                    </p:nvCxnSpPr>
                    <p:spPr>
                      <a:xfrm>
                        <a:off x="1081959" y="2147809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Connettore 1 456"/>
                      <p:cNvCxnSpPr/>
                      <p:nvPr/>
                    </p:nvCxnSpPr>
                    <p:spPr>
                      <a:xfrm flipH="1">
                        <a:off x="1081959" y="2328709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40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46" name="Connettore 1 445"/>
                      <p:cNvCxnSpPr/>
                      <p:nvPr/>
                    </p:nvCxnSpPr>
                    <p:spPr>
                      <a:xfrm flipH="1">
                        <a:off x="1081325" y="1964849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Connettore 1 446"/>
                      <p:cNvCxnSpPr/>
                      <p:nvPr/>
                    </p:nvCxnSpPr>
                    <p:spPr>
                      <a:xfrm flipH="1">
                        <a:off x="1122850" y="160304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" name="Connettore 1 447"/>
                      <p:cNvCxnSpPr/>
                      <p:nvPr/>
                    </p:nvCxnSpPr>
                    <p:spPr>
                      <a:xfrm>
                        <a:off x="1116461" y="178394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" name="Connettore 1 448"/>
                      <p:cNvCxnSpPr/>
                      <p:nvPr/>
                    </p:nvCxnSpPr>
                    <p:spPr>
                      <a:xfrm>
                        <a:off x="1081325" y="2527650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Connettore 1 449"/>
                      <p:cNvCxnSpPr/>
                      <p:nvPr/>
                    </p:nvCxnSpPr>
                    <p:spPr>
                      <a:xfrm>
                        <a:off x="1081325" y="2149101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Connettore 1 450"/>
                      <p:cNvCxnSpPr/>
                      <p:nvPr/>
                    </p:nvCxnSpPr>
                    <p:spPr>
                      <a:xfrm flipH="1">
                        <a:off x="1081325" y="2330001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41" name="Gruppo 471"/>
                <p:cNvGrpSpPr>
                  <a:grpSpLocks/>
                </p:cNvGrpSpPr>
                <p:nvPr/>
              </p:nvGrpSpPr>
              <p:grpSpPr bwMode="auto">
                <a:xfrm>
                  <a:off x="4650660" y="3639760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42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43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97" name="Connettore 1 496"/>
                      <p:cNvCxnSpPr/>
                      <p:nvPr/>
                    </p:nvCxnSpPr>
                    <p:spPr>
                      <a:xfrm flipH="1">
                        <a:off x="1080647" y="1963130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8" name="Connettore 1 497"/>
                      <p:cNvCxnSpPr/>
                      <p:nvPr/>
                    </p:nvCxnSpPr>
                    <p:spPr>
                      <a:xfrm flipH="1">
                        <a:off x="1122172" y="160132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9" name="Connettore 1 498"/>
                      <p:cNvCxnSpPr/>
                      <p:nvPr/>
                    </p:nvCxnSpPr>
                    <p:spPr>
                      <a:xfrm>
                        <a:off x="1115783" y="178222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" name="Connettore 1 499"/>
                      <p:cNvCxnSpPr/>
                      <p:nvPr/>
                    </p:nvCxnSpPr>
                    <p:spPr>
                      <a:xfrm>
                        <a:off x="1080647" y="2482381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" name="Connettore 1 500"/>
                      <p:cNvCxnSpPr/>
                      <p:nvPr/>
                    </p:nvCxnSpPr>
                    <p:spPr>
                      <a:xfrm>
                        <a:off x="1080647" y="2147381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2" name="Connettore 1 501"/>
                      <p:cNvCxnSpPr/>
                      <p:nvPr/>
                    </p:nvCxnSpPr>
                    <p:spPr>
                      <a:xfrm flipH="1">
                        <a:off x="1080647" y="2328281"/>
                        <a:ext cx="41525" cy="1641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44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91" name="Connettore 1 490"/>
                      <p:cNvCxnSpPr/>
                      <p:nvPr/>
                    </p:nvCxnSpPr>
                    <p:spPr>
                      <a:xfrm flipH="1">
                        <a:off x="1080011" y="1964421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" name="Connettore 1 491"/>
                      <p:cNvCxnSpPr/>
                      <p:nvPr/>
                    </p:nvCxnSpPr>
                    <p:spPr>
                      <a:xfrm flipH="1">
                        <a:off x="1121538" y="1602620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" name="Connettore 1 492"/>
                      <p:cNvCxnSpPr/>
                      <p:nvPr/>
                    </p:nvCxnSpPr>
                    <p:spPr>
                      <a:xfrm>
                        <a:off x="1115149" y="1783521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4" name="Connettore 1 493"/>
                      <p:cNvCxnSpPr/>
                      <p:nvPr/>
                    </p:nvCxnSpPr>
                    <p:spPr>
                      <a:xfrm>
                        <a:off x="1080011" y="2527222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5" name="Connettore 1 494"/>
                      <p:cNvCxnSpPr/>
                      <p:nvPr/>
                    </p:nvCxnSpPr>
                    <p:spPr>
                      <a:xfrm>
                        <a:off x="1080011" y="2148672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6" name="Connettore 1 495"/>
                      <p:cNvCxnSpPr/>
                      <p:nvPr/>
                    </p:nvCxnSpPr>
                    <p:spPr>
                      <a:xfrm flipH="1">
                        <a:off x="1080011" y="2329573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45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46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83" name="Connettore 1 482"/>
                      <p:cNvCxnSpPr/>
                      <p:nvPr/>
                    </p:nvCxnSpPr>
                    <p:spPr>
                      <a:xfrm flipH="1">
                        <a:off x="1080235" y="1964780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4" name="Connettore 1 483"/>
                      <p:cNvCxnSpPr/>
                      <p:nvPr/>
                    </p:nvCxnSpPr>
                    <p:spPr>
                      <a:xfrm flipH="1">
                        <a:off x="1121759" y="160297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" name="Connettore 1 484"/>
                      <p:cNvCxnSpPr/>
                      <p:nvPr/>
                    </p:nvCxnSpPr>
                    <p:spPr>
                      <a:xfrm>
                        <a:off x="1115371" y="1783879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" name="Connettore 1 485"/>
                      <p:cNvCxnSpPr/>
                      <p:nvPr/>
                    </p:nvCxnSpPr>
                    <p:spPr>
                      <a:xfrm>
                        <a:off x="1080235" y="2527580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7" name="Connettore 1 486"/>
                      <p:cNvCxnSpPr/>
                      <p:nvPr/>
                    </p:nvCxnSpPr>
                    <p:spPr>
                      <a:xfrm>
                        <a:off x="1080235" y="2149031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8" name="Connettore 1 487"/>
                      <p:cNvCxnSpPr/>
                      <p:nvPr/>
                    </p:nvCxnSpPr>
                    <p:spPr>
                      <a:xfrm flipH="1">
                        <a:off x="1080235" y="2329931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47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477" name="Connettore 1 476"/>
                      <p:cNvCxnSpPr/>
                      <p:nvPr/>
                    </p:nvCxnSpPr>
                    <p:spPr>
                      <a:xfrm flipH="1">
                        <a:off x="1079599" y="2009622"/>
                        <a:ext cx="86246" cy="140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" name="Connettore 1 477"/>
                      <p:cNvCxnSpPr/>
                      <p:nvPr/>
                    </p:nvCxnSpPr>
                    <p:spPr>
                      <a:xfrm flipH="1">
                        <a:off x="1121125" y="1647822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" name="Connettore 1 478"/>
                      <p:cNvCxnSpPr/>
                      <p:nvPr/>
                    </p:nvCxnSpPr>
                    <p:spPr>
                      <a:xfrm>
                        <a:off x="1114737" y="1828722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0" name="Connettore 1 479"/>
                      <p:cNvCxnSpPr/>
                      <p:nvPr/>
                    </p:nvCxnSpPr>
                    <p:spPr>
                      <a:xfrm>
                        <a:off x="1079599" y="2528872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1" name="Connettore 1 480"/>
                      <p:cNvCxnSpPr/>
                      <p:nvPr/>
                    </p:nvCxnSpPr>
                    <p:spPr>
                      <a:xfrm>
                        <a:off x="1079599" y="2150322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2" name="Connettore 1 481"/>
                      <p:cNvCxnSpPr/>
                      <p:nvPr/>
                    </p:nvCxnSpPr>
                    <p:spPr>
                      <a:xfrm flipH="1">
                        <a:off x="1079599" y="2331223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48" name="Gruppo 502"/>
                <p:cNvGrpSpPr>
                  <a:grpSpLocks/>
                </p:cNvGrpSpPr>
                <p:nvPr/>
              </p:nvGrpSpPr>
              <p:grpSpPr bwMode="auto">
                <a:xfrm>
                  <a:off x="1902555" y="3678161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49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5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28" name="Connettore 1 527"/>
                      <p:cNvCxnSpPr/>
                      <p:nvPr/>
                    </p:nvCxnSpPr>
                    <p:spPr>
                      <a:xfrm flipH="1">
                        <a:off x="1080772" y="1918857"/>
                        <a:ext cx="86246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Connettore 1 528"/>
                      <p:cNvCxnSpPr/>
                      <p:nvPr/>
                    </p:nvCxnSpPr>
                    <p:spPr>
                      <a:xfrm flipH="1">
                        <a:off x="1122299" y="1600605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" name="Connettore 1 529"/>
                      <p:cNvCxnSpPr/>
                      <p:nvPr/>
                    </p:nvCxnSpPr>
                    <p:spPr>
                      <a:xfrm>
                        <a:off x="1115910" y="1781505"/>
                        <a:ext cx="51108" cy="1373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" name="Connettore 1 530"/>
                      <p:cNvCxnSpPr/>
                      <p:nvPr/>
                    </p:nvCxnSpPr>
                    <p:spPr>
                      <a:xfrm>
                        <a:off x="1080772" y="2481657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" name="Connettore 1 531"/>
                      <p:cNvCxnSpPr/>
                      <p:nvPr/>
                    </p:nvCxnSpPr>
                    <p:spPr>
                      <a:xfrm>
                        <a:off x="1080772" y="2103106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3" name="Connettore 1 532"/>
                      <p:cNvCxnSpPr/>
                      <p:nvPr/>
                    </p:nvCxnSpPr>
                    <p:spPr>
                      <a:xfrm flipH="1">
                        <a:off x="1080772" y="2284006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5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22" name="Connettore 1 521"/>
                      <p:cNvCxnSpPr/>
                      <p:nvPr/>
                    </p:nvCxnSpPr>
                    <p:spPr>
                      <a:xfrm flipH="1">
                        <a:off x="1080138" y="1963697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Connettore 1 522"/>
                      <p:cNvCxnSpPr/>
                      <p:nvPr/>
                    </p:nvCxnSpPr>
                    <p:spPr>
                      <a:xfrm flipH="1">
                        <a:off x="1121663" y="1601897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Connettore 1 523"/>
                      <p:cNvCxnSpPr/>
                      <p:nvPr/>
                    </p:nvCxnSpPr>
                    <p:spPr>
                      <a:xfrm>
                        <a:off x="1115274" y="1782797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5" name="Connettore 1 524"/>
                      <p:cNvCxnSpPr/>
                      <p:nvPr/>
                    </p:nvCxnSpPr>
                    <p:spPr>
                      <a:xfrm>
                        <a:off x="1080138" y="2526498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6" name="Connettore 1 525"/>
                      <p:cNvCxnSpPr/>
                      <p:nvPr/>
                    </p:nvCxnSpPr>
                    <p:spPr>
                      <a:xfrm>
                        <a:off x="1080138" y="2147948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Connettore 1 526"/>
                      <p:cNvCxnSpPr/>
                      <p:nvPr/>
                    </p:nvCxnSpPr>
                    <p:spPr>
                      <a:xfrm flipH="1">
                        <a:off x="1080138" y="2328849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52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53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14" name="Connettore 1 513"/>
                      <p:cNvCxnSpPr/>
                      <p:nvPr/>
                    </p:nvCxnSpPr>
                    <p:spPr>
                      <a:xfrm flipH="1">
                        <a:off x="1080360" y="1964056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Connettore 1 514"/>
                      <p:cNvCxnSpPr/>
                      <p:nvPr/>
                    </p:nvCxnSpPr>
                    <p:spPr>
                      <a:xfrm flipH="1">
                        <a:off x="1121886" y="1602255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Connettore 1 515"/>
                      <p:cNvCxnSpPr/>
                      <p:nvPr/>
                    </p:nvCxnSpPr>
                    <p:spPr>
                      <a:xfrm>
                        <a:off x="1115498" y="1783156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Connettore 1 516"/>
                      <p:cNvCxnSpPr/>
                      <p:nvPr/>
                    </p:nvCxnSpPr>
                    <p:spPr>
                      <a:xfrm>
                        <a:off x="1080360" y="2526857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Connettore 1 517"/>
                      <p:cNvCxnSpPr/>
                      <p:nvPr/>
                    </p:nvCxnSpPr>
                    <p:spPr>
                      <a:xfrm>
                        <a:off x="1080360" y="2148307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Connettore 1 518"/>
                      <p:cNvCxnSpPr/>
                      <p:nvPr/>
                    </p:nvCxnSpPr>
                    <p:spPr>
                      <a:xfrm flipH="1">
                        <a:off x="1080360" y="2329207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54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08" name="Connettore 1 507"/>
                      <p:cNvCxnSpPr/>
                      <p:nvPr/>
                    </p:nvCxnSpPr>
                    <p:spPr>
                      <a:xfrm flipH="1">
                        <a:off x="1079726" y="1965347"/>
                        <a:ext cx="86244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9" name="Connettore 1 508"/>
                      <p:cNvCxnSpPr/>
                      <p:nvPr/>
                    </p:nvCxnSpPr>
                    <p:spPr>
                      <a:xfrm flipH="1">
                        <a:off x="1121250" y="1603547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0" name="Connettore 1 509"/>
                      <p:cNvCxnSpPr/>
                      <p:nvPr/>
                    </p:nvCxnSpPr>
                    <p:spPr>
                      <a:xfrm>
                        <a:off x="1114862" y="1784447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1" name="Connettore 1 510"/>
                      <p:cNvCxnSpPr/>
                      <p:nvPr/>
                    </p:nvCxnSpPr>
                    <p:spPr>
                      <a:xfrm>
                        <a:off x="1079726" y="2528148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2" name="Connettore 1 511"/>
                      <p:cNvCxnSpPr/>
                      <p:nvPr/>
                    </p:nvCxnSpPr>
                    <p:spPr>
                      <a:xfrm>
                        <a:off x="1079726" y="2149599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Connettore 1 512"/>
                      <p:cNvCxnSpPr/>
                      <p:nvPr/>
                    </p:nvCxnSpPr>
                    <p:spPr>
                      <a:xfrm flipH="1">
                        <a:off x="1079726" y="2330499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55" name="Gruppo 533"/>
                <p:cNvGrpSpPr>
                  <a:grpSpLocks/>
                </p:cNvGrpSpPr>
                <p:nvPr/>
              </p:nvGrpSpPr>
              <p:grpSpPr bwMode="auto">
                <a:xfrm>
                  <a:off x="7352400" y="3618735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57" name="Gruppo 534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58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59" name="Connettore 1 558"/>
                      <p:cNvCxnSpPr/>
                      <p:nvPr/>
                    </p:nvCxnSpPr>
                    <p:spPr>
                      <a:xfrm flipH="1">
                        <a:off x="1081176" y="1963995"/>
                        <a:ext cx="86244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" name="Connettore 1 559"/>
                      <p:cNvCxnSpPr/>
                      <p:nvPr/>
                    </p:nvCxnSpPr>
                    <p:spPr>
                      <a:xfrm flipH="1">
                        <a:off x="1122701" y="160219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" name="Connettore 1 560"/>
                      <p:cNvCxnSpPr/>
                      <p:nvPr/>
                    </p:nvCxnSpPr>
                    <p:spPr>
                      <a:xfrm>
                        <a:off x="1116312" y="1783094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" name="Connettore 1 561"/>
                      <p:cNvCxnSpPr/>
                      <p:nvPr/>
                    </p:nvCxnSpPr>
                    <p:spPr>
                      <a:xfrm>
                        <a:off x="1081176" y="2526795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3" name="Connettore 1 562"/>
                      <p:cNvCxnSpPr/>
                      <p:nvPr/>
                    </p:nvCxnSpPr>
                    <p:spPr>
                      <a:xfrm>
                        <a:off x="1081176" y="2148244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4" name="Connettore 1 563"/>
                      <p:cNvCxnSpPr/>
                      <p:nvPr/>
                    </p:nvCxnSpPr>
                    <p:spPr>
                      <a:xfrm flipH="1">
                        <a:off x="1081176" y="2329144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59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53" name="Connettore 1 552"/>
                      <p:cNvCxnSpPr/>
                      <p:nvPr/>
                    </p:nvCxnSpPr>
                    <p:spPr>
                      <a:xfrm flipH="1">
                        <a:off x="1080541" y="1965286"/>
                        <a:ext cx="86246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" name="Connettore 1 553"/>
                      <p:cNvCxnSpPr/>
                      <p:nvPr/>
                    </p:nvCxnSpPr>
                    <p:spPr>
                      <a:xfrm flipH="1">
                        <a:off x="1122067" y="1603486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5" name="Connettore 1 554"/>
                      <p:cNvCxnSpPr/>
                      <p:nvPr/>
                    </p:nvCxnSpPr>
                    <p:spPr>
                      <a:xfrm>
                        <a:off x="1115679" y="1784386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6" name="Connettore 1 555"/>
                      <p:cNvCxnSpPr/>
                      <p:nvPr/>
                    </p:nvCxnSpPr>
                    <p:spPr>
                      <a:xfrm>
                        <a:off x="1080541" y="2528087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7" name="Connettore 1 556"/>
                      <p:cNvCxnSpPr/>
                      <p:nvPr/>
                    </p:nvCxnSpPr>
                    <p:spPr>
                      <a:xfrm>
                        <a:off x="1080541" y="2149535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8" name="Connettore 1 557"/>
                      <p:cNvCxnSpPr/>
                      <p:nvPr/>
                    </p:nvCxnSpPr>
                    <p:spPr>
                      <a:xfrm flipH="1">
                        <a:off x="1080541" y="2330436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60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61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45" name="Connettore 1 544"/>
                      <p:cNvCxnSpPr/>
                      <p:nvPr/>
                    </p:nvCxnSpPr>
                    <p:spPr>
                      <a:xfrm flipH="1">
                        <a:off x="1080764" y="1918745"/>
                        <a:ext cx="86244" cy="18424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" name="Connettore 1 545"/>
                      <p:cNvCxnSpPr/>
                      <p:nvPr/>
                    </p:nvCxnSpPr>
                    <p:spPr>
                      <a:xfrm flipH="1">
                        <a:off x="1122288" y="1600493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" name="Connettore 1 546"/>
                      <p:cNvCxnSpPr/>
                      <p:nvPr/>
                    </p:nvCxnSpPr>
                    <p:spPr>
                      <a:xfrm>
                        <a:off x="1115900" y="1781394"/>
                        <a:ext cx="51108" cy="1373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8" name="Connettore 1 547"/>
                      <p:cNvCxnSpPr/>
                      <p:nvPr/>
                    </p:nvCxnSpPr>
                    <p:spPr>
                      <a:xfrm>
                        <a:off x="1080764" y="2481546"/>
                        <a:ext cx="41525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9" name="Connettore 1 548"/>
                      <p:cNvCxnSpPr/>
                      <p:nvPr/>
                    </p:nvCxnSpPr>
                    <p:spPr>
                      <a:xfrm>
                        <a:off x="1080764" y="2102994"/>
                        <a:ext cx="41525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0" name="Connettore 1 549"/>
                      <p:cNvCxnSpPr/>
                      <p:nvPr/>
                    </p:nvCxnSpPr>
                    <p:spPr>
                      <a:xfrm flipH="1">
                        <a:off x="1080764" y="2283894"/>
                        <a:ext cx="41525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62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39" name="Connettore 1 538"/>
                      <p:cNvCxnSpPr/>
                      <p:nvPr/>
                    </p:nvCxnSpPr>
                    <p:spPr>
                      <a:xfrm flipH="1">
                        <a:off x="1080128" y="1963585"/>
                        <a:ext cx="86246" cy="18425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0" name="Connettore 1 539"/>
                      <p:cNvCxnSpPr/>
                      <p:nvPr/>
                    </p:nvCxnSpPr>
                    <p:spPr>
                      <a:xfrm flipH="1">
                        <a:off x="1121655" y="1601785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1" name="Connettore 1 540"/>
                      <p:cNvCxnSpPr/>
                      <p:nvPr/>
                    </p:nvCxnSpPr>
                    <p:spPr>
                      <a:xfrm>
                        <a:off x="1115266" y="1782685"/>
                        <a:ext cx="51108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2" name="Connettore 1 541"/>
                      <p:cNvCxnSpPr/>
                      <p:nvPr/>
                    </p:nvCxnSpPr>
                    <p:spPr>
                      <a:xfrm>
                        <a:off x="1080128" y="2526386"/>
                        <a:ext cx="41527" cy="274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3" name="Connettore 1 542"/>
                      <p:cNvCxnSpPr/>
                      <p:nvPr/>
                    </p:nvCxnSpPr>
                    <p:spPr>
                      <a:xfrm>
                        <a:off x="1080128" y="2147837"/>
                        <a:ext cx="41527" cy="1809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4" name="Connettore 1 543"/>
                      <p:cNvCxnSpPr/>
                      <p:nvPr/>
                    </p:nvCxnSpPr>
                    <p:spPr>
                      <a:xfrm flipH="1">
                        <a:off x="1080128" y="2328737"/>
                        <a:ext cx="41527" cy="20770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63" name="Gruppo 564"/>
                <p:cNvGrpSpPr>
                  <a:grpSpLocks/>
                </p:cNvGrpSpPr>
                <p:nvPr/>
              </p:nvGrpSpPr>
              <p:grpSpPr bwMode="auto">
                <a:xfrm>
                  <a:off x="6469452" y="3607763"/>
                  <a:ext cx="619344" cy="675550"/>
                  <a:chOff x="1739424" y="3527909"/>
                  <a:chExt cx="619344" cy="601912"/>
                </a:xfrm>
              </p:grpSpPr>
              <p:grpSp>
                <p:nvGrpSpPr>
                  <p:cNvPr id="34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35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90" name="Connettore 1 589"/>
                      <p:cNvCxnSpPr/>
                      <p:nvPr/>
                    </p:nvCxnSpPr>
                    <p:spPr>
                      <a:xfrm flipH="1">
                        <a:off x="1081724" y="1966072"/>
                        <a:ext cx="86244" cy="18506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Connettore 1 590"/>
                      <p:cNvCxnSpPr/>
                      <p:nvPr/>
                    </p:nvCxnSpPr>
                    <p:spPr>
                      <a:xfrm flipH="1">
                        <a:off x="1123248" y="1601922"/>
                        <a:ext cx="92635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2" name="Connettore 1 591"/>
                      <p:cNvCxnSpPr/>
                      <p:nvPr/>
                    </p:nvCxnSpPr>
                    <p:spPr>
                      <a:xfrm>
                        <a:off x="1116860" y="1783998"/>
                        <a:ext cx="51108" cy="1820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Connettore 1 592"/>
                      <p:cNvCxnSpPr/>
                      <p:nvPr/>
                    </p:nvCxnSpPr>
                    <p:spPr>
                      <a:xfrm>
                        <a:off x="1081724" y="2566026"/>
                        <a:ext cx="41525" cy="2775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Connettore 1 593"/>
                      <p:cNvCxnSpPr/>
                      <p:nvPr/>
                    </p:nvCxnSpPr>
                    <p:spPr>
                      <a:xfrm>
                        <a:off x="1081724" y="2151132"/>
                        <a:ext cx="41525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Connettore 1 594"/>
                      <p:cNvCxnSpPr/>
                      <p:nvPr/>
                    </p:nvCxnSpPr>
                    <p:spPr>
                      <a:xfrm flipH="1">
                        <a:off x="1081724" y="2333208"/>
                        <a:ext cx="41525" cy="24475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84" name="Connettore 1 583"/>
                      <p:cNvCxnSpPr/>
                      <p:nvPr/>
                    </p:nvCxnSpPr>
                    <p:spPr>
                      <a:xfrm flipH="1">
                        <a:off x="1081088" y="1965237"/>
                        <a:ext cx="86246" cy="18506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Connettore 1 584"/>
                      <p:cNvCxnSpPr/>
                      <p:nvPr/>
                    </p:nvCxnSpPr>
                    <p:spPr>
                      <a:xfrm flipH="1">
                        <a:off x="1122614" y="1601087"/>
                        <a:ext cx="51108" cy="1820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Connettore 1 585"/>
                      <p:cNvCxnSpPr/>
                      <p:nvPr/>
                    </p:nvCxnSpPr>
                    <p:spPr>
                      <a:xfrm>
                        <a:off x="1116226" y="1783161"/>
                        <a:ext cx="51108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Connettore 1 586"/>
                      <p:cNvCxnSpPr/>
                      <p:nvPr/>
                    </p:nvCxnSpPr>
                    <p:spPr>
                      <a:xfrm>
                        <a:off x="1081088" y="2526387"/>
                        <a:ext cx="41527" cy="2775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Connettore 1 587"/>
                      <p:cNvCxnSpPr/>
                      <p:nvPr/>
                    </p:nvCxnSpPr>
                    <p:spPr>
                      <a:xfrm>
                        <a:off x="1081088" y="2150297"/>
                        <a:ext cx="41527" cy="1820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Connettore 1 588"/>
                      <p:cNvCxnSpPr/>
                      <p:nvPr/>
                    </p:nvCxnSpPr>
                    <p:spPr>
                      <a:xfrm flipH="1">
                        <a:off x="1081088" y="2332372"/>
                        <a:ext cx="41527" cy="20595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64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65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76" name="Connettore 1 575"/>
                      <p:cNvCxnSpPr/>
                      <p:nvPr/>
                    </p:nvCxnSpPr>
                    <p:spPr>
                      <a:xfrm flipH="1">
                        <a:off x="1081311" y="1964801"/>
                        <a:ext cx="86244" cy="18506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7" name="Connettore 1 576"/>
                      <p:cNvCxnSpPr/>
                      <p:nvPr/>
                    </p:nvCxnSpPr>
                    <p:spPr>
                      <a:xfrm flipH="1">
                        <a:off x="1122836" y="1600651"/>
                        <a:ext cx="51108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8" name="Connettore 1 577"/>
                      <p:cNvCxnSpPr/>
                      <p:nvPr/>
                    </p:nvCxnSpPr>
                    <p:spPr>
                      <a:xfrm>
                        <a:off x="1116447" y="1782727"/>
                        <a:ext cx="51108" cy="1820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9" name="Connettore 1 578"/>
                      <p:cNvCxnSpPr/>
                      <p:nvPr/>
                    </p:nvCxnSpPr>
                    <p:spPr>
                      <a:xfrm>
                        <a:off x="1081311" y="2525951"/>
                        <a:ext cx="41525" cy="27759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0" name="Connettore 1 579"/>
                      <p:cNvCxnSpPr/>
                      <p:nvPr/>
                    </p:nvCxnSpPr>
                    <p:spPr>
                      <a:xfrm>
                        <a:off x="1081311" y="2149861"/>
                        <a:ext cx="41525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1" name="Connettore 1 580"/>
                      <p:cNvCxnSpPr/>
                      <p:nvPr/>
                    </p:nvCxnSpPr>
                    <p:spPr>
                      <a:xfrm flipH="1">
                        <a:off x="1081311" y="2331937"/>
                        <a:ext cx="41525" cy="20595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67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570" name="Connettore 1 569"/>
                      <p:cNvCxnSpPr/>
                      <p:nvPr/>
                    </p:nvCxnSpPr>
                    <p:spPr>
                      <a:xfrm flipH="1">
                        <a:off x="1080675" y="1963966"/>
                        <a:ext cx="86246" cy="18506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Connettore 1 570"/>
                      <p:cNvCxnSpPr/>
                      <p:nvPr/>
                    </p:nvCxnSpPr>
                    <p:spPr>
                      <a:xfrm flipH="1">
                        <a:off x="1122202" y="1561012"/>
                        <a:ext cx="51108" cy="18207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2" name="Connettore 1 571"/>
                      <p:cNvCxnSpPr/>
                      <p:nvPr/>
                    </p:nvCxnSpPr>
                    <p:spPr>
                      <a:xfrm>
                        <a:off x="1115813" y="1743088"/>
                        <a:ext cx="51108" cy="220878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3" name="Connettore 1 572"/>
                      <p:cNvCxnSpPr/>
                      <p:nvPr/>
                    </p:nvCxnSpPr>
                    <p:spPr>
                      <a:xfrm>
                        <a:off x="1080675" y="2525116"/>
                        <a:ext cx="41527" cy="2775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4" name="Connettore 1 573"/>
                      <p:cNvCxnSpPr/>
                      <p:nvPr/>
                    </p:nvCxnSpPr>
                    <p:spPr>
                      <a:xfrm>
                        <a:off x="1080675" y="2149026"/>
                        <a:ext cx="41527" cy="1820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5" name="Connettore 1 574"/>
                      <p:cNvCxnSpPr/>
                      <p:nvPr/>
                    </p:nvCxnSpPr>
                    <p:spPr>
                      <a:xfrm flipH="1">
                        <a:off x="1080675" y="2331101"/>
                        <a:ext cx="41527" cy="20595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18468" name="Gruppo 597"/>
              <p:cNvGrpSpPr>
                <a:grpSpLocks/>
              </p:cNvGrpSpPr>
              <p:nvPr/>
            </p:nvGrpSpPr>
            <p:grpSpPr bwMode="auto">
              <a:xfrm rot="60000">
                <a:off x="3143250" y="2230438"/>
                <a:ext cx="6337300" cy="1244600"/>
                <a:chOff x="1629870" y="2461451"/>
                <a:chExt cx="6337665" cy="1066458"/>
              </a:xfrm>
            </p:grpSpPr>
            <p:sp>
              <p:nvSpPr>
                <p:cNvPr id="14" name="Connettore 13"/>
                <p:cNvSpPr/>
                <p:nvPr/>
              </p:nvSpPr>
              <p:spPr>
                <a:xfrm>
                  <a:off x="5780885" y="30200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5" name="Connettore 14"/>
                <p:cNvSpPr/>
                <p:nvPr/>
              </p:nvSpPr>
              <p:spPr>
                <a:xfrm>
                  <a:off x="6233876" y="30200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6" name="Connettore 15"/>
                <p:cNvSpPr/>
                <p:nvPr/>
              </p:nvSpPr>
              <p:spPr>
                <a:xfrm>
                  <a:off x="6686867" y="29946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7" name="Connettore 16"/>
                <p:cNvSpPr/>
                <p:nvPr/>
              </p:nvSpPr>
              <p:spPr>
                <a:xfrm>
                  <a:off x="7139858" y="29946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3" name="Connettore 22"/>
                <p:cNvSpPr/>
                <p:nvPr/>
              </p:nvSpPr>
              <p:spPr>
                <a:xfrm>
                  <a:off x="2832234" y="2562823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4" name="Connettore 23"/>
                <p:cNvSpPr/>
                <p:nvPr/>
              </p:nvSpPr>
              <p:spPr>
                <a:xfrm>
                  <a:off x="3285225" y="2537480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5" name="Connettore 24"/>
                <p:cNvSpPr/>
                <p:nvPr/>
              </p:nvSpPr>
              <p:spPr>
                <a:xfrm>
                  <a:off x="3738216" y="2537480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6" name="Connettore 25"/>
                <p:cNvSpPr/>
                <p:nvPr/>
              </p:nvSpPr>
              <p:spPr>
                <a:xfrm>
                  <a:off x="4191207" y="2512137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7" name="Connettore 26"/>
                <p:cNvSpPr/>
                <p:nvPr/>
              </p:nvSpPr>
              <p:spPr>
                <a:xfrm>
                  <a:off x="4644198" y="2512137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8" name="Connettore 27"/>
                <p:cNvSpPr/>
                <p:nvPr/>
              </p:nvSpPr>
              <p:spPr>
                <a:xfrm>
                  <a:off x="4644198" y="2512137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29" name="Connettore 28"/>
                <p:cNvSpPr/>
                <p:nvPr/>
              </p:nvSpPr>
              <p:spPr>
                <a:xfrm>
                  <a:off x="5097189" y="2512137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0" name="Connettore 29"/>
                <p:cNvSpPr/>
                <p:nvPr/>
              </p:nvSpPr>
              <p:spPr>
                <a:xfrm>
                  <a:off x="5550180" y="2486794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1" name="Connettore 30"/>
                <p:cNvSpPr/>
                <p:nvPr/>
              </p:nvSpPr>
              <p:spPr>
                <a:xfrm>
                  <a:off x="6003171" y="2486794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2" name="Connettore 31"/>
                <p:cNvSpPr/>
                <p:nvPr/>
              </p:nvSpPr>
              <p:spPr>
                <a:xfrm>
                  <a:off x="6456162" y="2461451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3" name="Connettore 32"/>
                <p:cNvSpPr/>
                <p:nvPr/>
              </p:nvSpPr>
              <p:spPr>
                <a:xfrm>
                  <a:off x="6909153" y="2461451"/>
                  <a:ext cx="452991" cy="355486"/>
                </a:xfrm>
                <a:prstGeom prst="flowChartConnector">
                  <a:avLst/>
                </a:prstGeom>
                <a:solidFill>
                  <a:schemeClr val="accent1">
                    <a:alpha val="29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6" name="Connettore 35"/>
                <p:cNvSpPr/>
                <p:nvPr/>
              </p:nvSpPr>
              <p:spPr>
                <a:xfrm>
                  <a:off x="2531643" y="27152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7" name="Connettore 36"/>
                <p:cNvSpPr/>
                <p:nvPr/>
              </p:nvSpPr>
              <p:spPr>
                <a:xfrm>
                  <a:off x="2984634" y="27152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8" name="Connettore 37"/>
                <p:cNvSpPr/>
                <p:nvPr/>
              </p:nvSpPr>
              <p:spPr>
                <a:xfrm>
                  <a:off x="3437625" y="26898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9" name="Connettore 38"/>
                <p:cNvSpPr/>
                <p:nvPr/>
              </p:nvSpPr>
              <p:spPr>
                <a:xfrm>
                  <a:off x="3890616" y="26898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0" name="Connettore 39"/>
                <p:cNvSpPr/>
                <p:nvPr/>
              </p:nvSpPr>
              <p:spPr>
                <a:xfrm>
                  <a:off x="4343607" y="26645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1" name="Connettore 40"/>
                <p:cNvSpPr/>
                <p:nvPr/>
              </p:nvSpPr>
              <p:spPr>
                <a:xfrm>
                  <a:off x="4796598" y="26645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2" name="Connettore 41"/>
                <p:cNvSpPr/>
                <p:nvPr/>
              </p:nvSpPr>
              <p:spPr>
                <a:xfrm>
                  <a:off x="4796598" y="26645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3" name="Connettore 42"/>
                <p:cNvSpPr/>
                <p:nvPr/>
              </p:nvSpPr>
              <p:spPr>
                <a:xfrm>
                  <a:off x="5249589" y="26645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4" name="Connettore 43"/>
                <p:cNvSpPr/>
                <p:nvPr/>
              </p:nvSpPr>
              <p:spPr>
                <a:xfrm>
                  <a:off x="5702580" y="26391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5" name="Connettore 44"/>
                <p:cNvSpPr/>
                <p:nvPr/>
              </p:nvSpPr>
              <p:spPr>
                <a:xfrm>
                  <a:off x="6155571" y="26391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74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6" name="Connettore 45"/>
                <p:cNvSpPr/>
                <p:nvPr/>
              </p:nvSpPr>
              <p:spPr>
                <a:xfrm>
                  <a:off x="6608562" y="26138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7" name="Connettore 46"/>
                <p:cNvSpPr/>
                <p:nvPr/>
              </p:nvSpPr>
              <p:spPr>
                <a:xfrm>
                  <a:off x="7061553" y="26138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49" name="Connettore 48"/>
                <p:cNvSpPr/>
                <p:nvPr/>
              </p:nvSpPr>
              <p:spPr>
                <a:xfrm>
                  <a:off x="2231052" y="2892966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0" name="Connettore 49"/>
                <p:cNvSpPr/>
                <p:nvPr/>
              </p:nvSpPr>
              <p:spPr>
                <a:xfrm>
                  <a:off x="2684043" y="28676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1" name="Connettore 50"/>
                <p:cNvSpPr/>
                <p:nvPr/>
              </p:nvSpPr>
              <p:spPr>
                <a:xfrm>
                  <a:off x="3137034" y="28676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2" name="Connettore 51"/>
                <p:cNvSpPr/>
                <p:nvPr/>
              </p:nvSpPr>
              <p:spPr>
                <a:xfrm>
                  <a:off x="3590025" y="28422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3" name="Connettore 52"/>
                <p:cNvSpPr/>
                <p:nvPr/>
              </p:nvSpPr>
              <p:spPr>
                <a:xfrm>
                  <a:off x="4043016" y="28422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4" name="Connettore 53"/>
                <p:cNvSpPr/>
                <p:nvPr/>
              </p:nvSpPr>
              <p:spPr>
                <a:xfrm>
                  <a:off x="4496007" y="28169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5" name="Connettore 54"/>
                <p:cNvSpPr/>
                <p:nvPr/>
              </p:nvSpPr>
              <p:spPr>
                <a:xfrm>
                  <a:off x="4948998" y="28169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6" name="Connettore 55"/>
                <p:cNvSpPr/>
                <p:nvPr/>
              </p:nvSpPr>
              <p:spPr>
                <a:xfrm>
                  <a:off x="4948998" y="28169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7" name="Connettore 56"/>
                <p:cNvSpPr/>
                <p:nvPr/>
              </p:nvSpPr>
              <p:spPr>
                <a:xfrm>
                  <a:off x="5401989" y="28169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8" name="Connettore 57"/>
                <p:cNvSpPr/>
                <p:nvPr/>
              </p:nvSpPr>
              <p:spPr>
                <a:xfrm>
                  <a:off x="5854980" y="27915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9" name="Connettore 58"/>
                <p:cNvSpPr/>
                <p:nvPr/>
              </p:nvSpPr>
              <p:spPr>
                <a:xfrm>
                  <a:off x="6307971" y="27915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0" name="Connettore 59"/>
                <p:cNvSpPr/>
                <p:nvPr/>
              </p:nvSpPr>
              <p:spPr>
                <a:xfrm>
                  <a:off x="6760962" y="27662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1" name="Connettore 60"/>
                <p:cNvSpPr/>
                <p:nvPr/>
              </p:nvSpPr>
              <p:spPr>
                <a:xfrm>
                  <a:off x="7213953" y="27662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2" name="Connettore 61"/>
                <p:cNvSpPr/>
                <p:nvPr/>
              </p:nvSpPr>
              <p:spPr>
                <a:xfrm>
                  <a:off x="1930461" y="3045366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3" name="Connettore 62"/>
                <p:cNvSpPr/>
                <p:nvPr/>
              </p:nvSpPr>
              <p:spPr>
                <a:xfrm>
                  <a:off x="2383452" y="3045366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4" name="Connettore 63"/>
                <p:cNvSpPr/>
                <p:nvPr/>
              </p:nvSpPr>
              <p:spPr>
                <a:xfrm>
                  <a:off x="2836443" y="30200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5" name="Connettore 64"/>
                <p:cNvSpPr/>
                <p:nvPr/>
              </p:nvSpPr>
              <p:spPr>
                <a:xfrm>
                  <a:off x="3289434" y="30200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6" name="Connettore 65"/>
                <p:cNvSpPr/>
                <p:nvPr/>
              </p:nvSpPr>
              <p:spPr>
                <a:xfrm>
                  <a:off x="3742425" y="29946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7" name="Connettore 66"/>
                <p:cNvSpPr/>
                <p:nvPr/>
              </p:nvSpPr>
              <p:spPr>
                <a:xfrm>
                  <a:off x="4195416" y="29946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8" name="Connettore 67"/>
                <p:cNvSpPr/>
                <p:nvPr/>
              </p:nvSpPr>
              <p:spPr>
                <a:xfrm>
                  <a:off x="4648407" y="29693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9" name="Connettore 68"/>
                <p:cNvSpPr/>
                <p:nvPr/>
              </p:nvSpPr>
              <p:spPr>
                <a:xfrm>
                  <a:off x="5101398" y="29693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0" name="Connettore 69"/>
                <p:cNvSpPr/>
                <p:nvPr/>
              </p:nvSpPr>
              <p:spPr>
                <a:xfrm>
                  <a:off x="5101398" y="29693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1" name="Connettore 70"/>
                <p:cNvSpPr/>
                <p:nvPr/>
              </p:nvSpPr>
              <p:spPr>
                <a:xfrm>
                  <a:off x="5554389" y="29693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2" name="Connettore 71"/>
                <p:cNvSpPr/>
                <p:nvPr/>
              </p:nvSpPr>
              <p:spPr>
                <a:xfrm>
                  <a:off x="6007380" y="29439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3" name="Connettore 72"/>
                <p:cNvSpPr/>
                <p:nvPr/>
              </p:nvSpPr>
              <p:spPr>
                <a:xfrm>
                  <a:off x="6460371" y="29439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4" name="Connettore 73"/>
                <p:cNvSpPr/>
                <p:nvPr/>
              </p:nvSpPr>
              <p:spPr>
                <a:xfrm>
                  <a:off x="6913362" y="29186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5" name="Connettore 74"/>
                <p:cNvSpPr/>
                <p:nvPr/>
              </p:nvSpPr>
              <p:spPr>
                <a:xfrm>
                  <a:off x="7366353" y="29186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6" name="Connettore 75"/>
                <p:cNvSpPr/>
                <p:nvPr/>
              </p:nvSpPr>
              <p:spPr>
                <a:xfrm>
                  <a:off x="2082861" y="31724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7" name="Connettore 76"/>
                <p:cNvSpPr/>
                <p:nvPr/>
              </p:nvSpPr>
              <p:spPr>
                <a:xfrm>
                  <a:off x="2535852" y="31724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8" name="Connettore 77"/>
                <p:cNvSpPr/>
                <p:nvPr/>
              </p:nvSpPr>
              <p:spPr>
                <a:xfrm>
                  <a:off x="2988843" y="31724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79" name="Connettore 78"/>
                <p:cNvSpPr/>
                <p:nvPr/>
              </p:nvSpPr>
              <p:spPr>
                <a:xfrm>
                  <a:off x="3441834" y="31724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0" name="Connettore 79"/>
                <p:cNvSpPr/>
                <p:nvPr/>
              </p:nvSpPr>
              <p:spPr>
                <a:xfrm>
                  <a:off x="3894825" y="31470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1" name="Connettore 80"/>
                <p:cNvSpPr/>
                <p:nvPr/>
              </p:nvSpPr>
              <p:spPr>
                <a:xfrm>
                  <a:off x="4347816" y="314708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2" name="Connettore 81"/>
                <p:cNvSpPr/>
                <p:nvPr/>
              </p:nvSpPr>
              <p:spPr>
                <a:xfrm>
                  <a:off x="4800807" y="31217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3" name="Connettore 82"/>
                <p:cNvSpPr/>
                <p:nvPr/>
              </p:nvSpPr>
              <p:spPr>
                <a:xfrm>
                  <a:off x="5253798" y="31217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4" name="Connettore 83"/>
                <p:cNvSpPr/>
                <p:nvPr/>
              </p:nvSpPr>
              <p:spPr>
                <a:xfrm>
                  <a:off x="5253798" y="31217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5" name="Connettore 84"/>
                <p:cNvSpPr/>
                <p:nvPr/>
              </p:nvSpPr>
              <p:spPr>
                <a:xfrm>
                  <a:off x="5706789" y="312173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6" name="Connettore 85"/>
                <p:cNvSpPr/>
                <p:nvPr/>
              </p:nvSpPr>
              <p:spPr>
                <a:xfrm>
                  <a:off x="6159780" y="30963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7" name="Connettore 86"/>
                <p:cNvSpPr/>
                <p:nvPr/>
              </p:nvSpPr>
              <p:spPr>
                <a:xfrm>
                  <a:off x="6612771" y="30963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8" name="Connettore 87"/>
                <p:cNvSpPr/>
                <p:nvPr/>
              </p:nvSpPr>
              <p:spPr>
                <a:xfrm>
                  <a:off x="7065762" y="3071051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89" name="Connettore 88"/>
                <p:cNvSpPr/>
                <p:nvPr/>
              </p:nvSpPr>
              <p:spPr>
                <a:xfrm>
                  <a:off x="7514544" y="3096394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90" name="Connettore 89"/>
                <p:cNvSpPr/>
                <p:nvPr/>
              </p:nvSpPr>
              <p:spPr>
                <a:xfrm>
                  <a:off x="1629870" y="317242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  <a:alpha val="51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</p:grpSp>
          <p:grpSp>
            <p:nvGrpSpPr>
              <p:cNvPr id="18469" name="Gruppo 596"/>
              <p:cNvGrpSpPr>
                <a:grpSpLocks/>
              </p:cNvGrpSpPr>
              <p:nvPr/>
            </p:nvGrpSpPr>
            <p:grpSpPr bwMode="auto">
              <a:xfrm rot="60000">
                <a:off x="3114675" y="4652964"/>
                <a:ext cx="6299200" cy="503237"/>
                <a:chOff x="1577323" y="4677997"/>
                <a:chExt cx="6337665" cy="482201"/>
              </a:xfrm>
            </p:grpSpPr>
            <p:sp>
              <p:nvSpPr>
                <p:cNvPr id="19" name="Connettore 18"/>
                <p:cNvSpPr/>
                <p:nvPr/>
              </p:nvSpPr>
              <p:spPr>
                <a:xfrm>
                  <a:off x="7461997" y="467799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4" name="Connettore 103"/>
                <p:cNvSpPr/>
                <p:nvPr/>
              </p:nvSpPr>
              <p:spPr>
                <a:xfrm>
                  <a:off x="1577323" y="4804712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5" name="Connettore 104"/>
                <p:cNvSpPr/>
                <p:nvPr/>
              </p:nvSpPr>
              <p:spPr>
                <a:xfrm>
                  <a:off x="2030314" y="4804712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6" name="Connettore 105"/>
                <p:cNvSpPr/>
                <p:nvPr/>
              </p:nvSpPr>
              <p:spPr>
                <a:xfrm>
                  <a:off x="2483305" y="4779369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7" name="Connettore 106"/>
                <p:cNvSpPr/>
                <p:nvPr/>
              </p:nvSpPr>
              <p:spPr>
                <a:xfrm>
                  <a:off x="2936296" y="4779369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8" name="Connettore 107"/>
                <p:cNvSpPr/>
                <p:nvPr/>
              </p:nvSpPr>
              <p:spPr>
                <a:xfrm>
                  <a:off x="3389287" y="4754026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09" name="Connettore 108"/>
                <p:cNvSpPr/>
                <p:nvPr/>
              </p:nvSpPr>
              <p:spPr>
                <a:xfrm>
                  <a:off x="3842278" y="4754026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0" name="Connettore 109"/>
                <p:cNvSpPr/>
                <p:nvPr/>
              </p:nvSpPr>
              <p:spPr>
                <a:xfrm>
                  <a:off x="4295269" y="472868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1" name="Connettore 110"/>
                <p:cNvSpPr/>
                <p:nvPr/>
              </p:nvSpPr>
              <p:spPr>
                <a:xfrm>
                  <a:off x="4748260" y="472868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2" name="Connettore 111"/>
                <p:cNvSpPr/>
                <p:nvPr/>
              </p:nvSpPr>
              <p:spPr>
                <a:xfrm>
                  <a:off x="4748260" y="472868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3" name="Connettore 112"/>
                <p:cNvSpPr/>
                <p:nvPr/>
              </p:nvSpPr>
              <p:spPr>
                <a:xfrm>
                  <a:off x="5201251" y="4728683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4" name="Connettore 113"/>
                <p:cNvSpPr/>
                <p:nvPr/>
              </p:nvSpPr>
              <p:spPr>
                <a:xfrm>
                  <a:off x="5654242" y="470334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5" name="Connettore 114"/>
                <p:cNvSpPr/>
                <p:nvPr/>
              </p:nvSpPr>
              <p:spPr>
                <a:xfrm>
                  <a:off x="6107233" y="4703340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6" name="Connettore 115"/>
                <p:cNvSpPr/>
                <p:nvPr/>
              </p:nvSpPr>
              <p:spPr>
                <a:xfrm>
                  <a:off x="6578529" y="467799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117" name="Connettore 116"/>
                <p:cNvSpPr/>
                <p:nvPr/>
              </p:nvSpPr>
              <p:spPr>
                <a:xfrm>
                  <a:off x="7013215" y="4677997"/>
                  <a:ext cx="452991" cy="355486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</p:grpSp>
          <p:grpSp>
            <p:nvGrpSpPr>
              <p:cNvPr id="18470" name="Gruppo 598"/>
              <p:cNvGrpSpPr>
                <a:grpSpLocks/>
              </p:cNvGrpSpPr>
              <p:nvPr/>
            </p:nvGrpSpPr>
            <p:grpSpPr bwMode="auto">
              <a:xfrm rot="60000">
                <a:off x="3273425" y="3455989"/>
                <a:ext cx="6070600" cy="674687"/>
                <a:chOff x="1750155" y="3455363"/>
                <a:chExt cx="6069189" cy="675550"/>
              </a:xfrm>
            </p:grpSpPr>
            <p:grpSp>
              <p:nvGrpSpPr>
                <p:cNvPr id="18471" name="Gruppo 191"/>
                <p:cNvGrpSpPr>
                  <a:grpSpLocks/>
                </p:cNvGrpSpPr>
                <p:nvPr/>
              </p:nvGrpSpPr>
              <p:grpSpPr bwMode="auto">
                <a:xfrm>
                  <a:off x="5401989" y="3500735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72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73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127" name="Connettore 1 126"/>
                      <p:cNvCxnSpPr/>
                      <p:nvPr/>
                    </p:nvCxnSpPr>
                    <p:spPr>
                      <a:xfrm flipH="1">
                        <a:off x="1010267" y="1896769"/>
                        <a:ext cx="86226" cy="17125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Connettore 1 127"/>
                      <p:cNvCxnSpPr/>
                      <p:nvPr/>
                    </p:nvCxnSpPr>
                    <p:spPr>
                      <a:xfrm flipH="1">
                        <a:off x="1033239" y="1547279"/>
                        <a:ext cx="63870" cy="17461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Connettore 1 128"/>
                      <p:cNvCxnSpPr/>
                      <p:nvPr/>
                    </p:nvCxnSpPr>
                    <p:spPr>
                      <a:xfrm>
                        <a:off x="1032944" y="1722009"/>
                        <a:ext cx="54291" cy="17461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Connettore 1 135"/>
                      <p:cNvCxnSpPr/>
                      <p:nvPr/>
                    </p:nvCxnSpPr>
                    <p:spPr>
                      <a:xfrm>
                        <a:off x="997785" y="2444806"/>
                        <a:ext cx="44709" cy="26527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Connettore 1 136"/>
                      <p:cNvCxnSpPr/>
                      <p:nvPr/>
                    </p:nvCxnSpPr>
                    <p:spPr>
                      <a:xfrm>
                        <a:off x="1016558" y="2085134"/>
                        <a:ext cx="41515" cy="16789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Connettore 1 137"/>
                      <p:cNvCxnSpPr/>
                      <p:nvPr/>
                    </p:nvCxnSpPr>
                    <p:spPr>
                      <a:xfrm flipH="1">
                        <a:off x="1016346" y="2253059"/>
                        <a:ext cx="41517" cy="19140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74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155" name="Connettore 1 154"/>
                      <p:cNvCxnSpPr/>
                      <p:nvPr/>
                    </p:nvCxnSpPr>
                    <p:spPr>
                      <a:xfrm flipH="1">
                        <a:off x="950131" y="1918853"/>
                        <a:ext cx="8622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Connettore 1 155"/>
                      <p:cNvCxnSpPr/>
                      <p:nvPr/>
                    </p:nvCxnSpPr>
                    <p:spPr>
                      <a:xfrm flipH="1">
                        <a:off x="992205" y="1568983"/>
                        <a:ext cx="67063" cy="17796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ttore 1 156"/>
                      <p:cNvCxnSpPr/>
                      <p:nvPr/>
                    </p:nvCxnSpPr>
                    <p:spPr>
                      <a:xfrm>
                        <a:off x="982304" y="1743889"/>
                        <a:ext cx="57483" cy="17461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ttore 1 157"/>
                      <p:cNvCxnSpPr/>
                      <p:nvPr/>
                    </p:nvCxnSpPr>
                    <p:spPr>
                      <a:xfrm>
                        <a:off x="947255" y="2473428"/>
                        <a:ext cx="44709" cy="26527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ttore 1 158"/>
                      <p:cNvCxnSpPr/>
                      <p:nvPr/>
                    </p:nvCxnSpPr>
                    <p:spPr>
                      <a:xfrm>
                        <a:off x="956366" y="2103859"/>
                        <a:ext cx="41515" cy="17796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ttore 1 159"/>
                      <p:cNvCxnSpPr/>
                      <p:nvPr/>
                    </p:nvCxnSpPr>
                    <p:spPr>
                      <a:xfrm flipH="1">
                        <a:off x="959515" y="2281800"/>
                        <a:ext cx="41515" cy="20147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75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76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186" name="Connettore 1 185"/>
                      <p:cNvCxnSpPr/>
                      <p:nvPr/>
                    </p:nvCxnSpPr>
                    <p:spPr>
                      <a:xfrm flipH="1">
                        <a:off x="965153" y="1871998"/>
                        <a:ext cx="86226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Connettore 1 186"/>
                      <p:cNvCxnSpPr/>
                      <p:nvPr/>
                    </p:nvCxnSpPr>
                    <p:spPr>
                      <a:xfrm flipH="1">
                        <a:off x="994400" y="1519091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Connettore 1 187"/>
                      <p:cNvCxnSpPr/>
                      <p:nvPr/>
                    </p:nvCxnSpPr>
                    <p:spPr>
                      <a:xfrm>
                        <a:off x="994160" y="1697151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Connettore 1 188"/>
                      <p:cNvCxnSpPr/>
                      <p:nvPr/>
                    </p:nvCxnSpPr>
                    <p:spPr>
                      <a:xfrm>
                        <a:off x="956003" y="2433434"/>
                        <a:ext cx="41517" cy="26863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Connettore 1 189"/>
                      <p:cNvCxnSpPr/>
                      <p:nvPr/>
                    </p:nvCxnSpPr>
                    <p:spPr>
                      <a:xfrm>
                        <a:off x="971388" y="2057004"/>
                        <a:ext cx="41515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Connettore 1 190"/>
                      <p:cNvCxnSpPr/>
                      <p:nvPr/>
                    </p:nvCxnSpPr>
                    <p:spPr>
                      <a:xfrm flipH="1">
                        <a:off x="971399" y="2238359"/>
                        <a:ext cx="41517" cy="20483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77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180" name="Connettore 1 179"/>
                      <p:cNvCxnSpPr/>
                      <p:nvPr/>
                    </p:nvCxnSpPr>
                    <p:spPr>
                      <a:xfrm flipH="1">
                        <a:off x="920788" y="1890432"/>
                        <a:ext cx="86224" cy="17796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Connettore 1 180"/>
                      <p:cNvCxnSpPr/>
                      <p:nvPr/>
                    </p:nvCxnSpPr>
                    <p:spPr>
                      <a:xfrm flipH="1">
                        <a:off x="943674" y="1537642"/>
                        <a:ext cx="57483" cy="17796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Connettore 1 181"/>
                      <p:cNvCxnSpPr/>
                      <p:nvPr/>
                    </p:nvCxnSpPr>
                    <p:spPr>
                      <a:xfrm>
                        <a:off x="949767" y="1712197"/>
                        <a:ext cx="54289" cy="17796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Connettore 1 182"/>
                      <p:cNvCxnSpPr/>
                      <p:nvPr/>
                    </p:nvCxnSpPr>
                    <p:spPr>
                      <a:xfrm>
                        <a:off x="908332" y="2441855"/>
                        <a:ext cx="41517" cy="26863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Connettore 1 183"/>
                      <p:cNvCxnSpPr/>
                      <p:nvPr/>
                    </p:nvCxnSpPr>
                    <p:spPr>
                      <a:xfrm>
                        <a:off x="927021" y="2075438"/>
                        <a:ext cx="41517" cy="17461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Connettore 1 184"/>
                      <p:cNvCxnSpPr/>
                      <p:nvPr/>
                    </p:nvCxnSpPr>
                    <p:spPr>
                      <a:xfrm flipH="1">
                        <a:off x="926922" y="2250079"/>
                        <a:ext cx="41515" cy="19811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78" name="Gruppo 192"/>
                <p:cNvGrpSpPr>
                  <a:grpSpLocks/>
                </p:cNvGrpSpPr>
                <p:nvPr/>
              </p:nvGrpSpPr>
              <p:grpSpPr bwMode="auto">
                <a:xfrm>
                  <a:off x="2678760" y="3529001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79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8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18" name="Connettore 1 217"/>
                      <p:cNvCxnSpPr/>
                      <p:nvPr/>
                    </p:nvCxnSpPr>
                    <p:spPr>
                      <a:xfrm flipH="1">
                        <a:off x="1009520" y="1870470"/>
                        <a:ext cx="86226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Connettore 1 218"/>
                      <p:cNvCxnSpPr/>
                      <p:nvPr/>
                    </p:nvCxnSpPr>
                    <p:spPr>
                      <a:xfrm flipH="1">
                        <a:off x="1038794" y="1517625"/>
                        <a:ext cx="51096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Connettore 1 219"/>
                      <p:cNvCxnSpPr/>
                      <p:nvPr/>
                    </p:nvCxnSpPr>
                    <p:spPr>
                      <a:xfrm>
                        <a:off x="1038582" y="1698982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Connettore 1 220"/>
                      <p:cNvCxnSpPr/>
                      <p:nvPr/>
                    </p:nvCxnSpPr>
                    <p:spPr>
                      <a:xfrm>
                        <a:off x="994151" y="2435381"/>
                        <a:ext cx="41517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Connettore 1 221"/>
                      <p:cNvCxnSpPr/>
                      <p:nvPr/>
                    </p:nvCxnSpPr>
                    <p:spPr>
                      <a:xfrm>
                        <a:off x="1015755" y="2055479"/>
                        <a:ext cx="41515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Connettore 1 222"/>
                      <p:cNvCxnSpPr/>
                      <p:nvPr/>
                    </p:nvCxnSpPr>
                    <p:spPr>
                      <a:xfrm flipH="1">
                        <a:off x="1015793" y="2236834"/>
                        <a:ext cx="41517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8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12" name="Connettore 1 211"/>
                      <p:cNvCxnSpPr/>
                      <p:nvPr/>
                    </p:nvCxnSpPr>
                    <p:spPr>
                      <a:xfrm flipH="1">
                        <a:off x="965043" y="1875474"/>
                        <a:ext cx="86224" cy="19140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Connettore 1 212"/>
                      <p:cNvCxnSpPr/>
                      <p:nvPr/>
                    </p:nvCxnSpPr>
                    <p:spPr>
                      <a:xfrm flipH="1">
                        <a:off x="994177" y="1519270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Connettore 1 213"/>
                      <p:cNvCxnSpPr/>
                      <p:nvPr/>
                    </p:nvCxnSpPr>
                    <p:spPr>
                      <a:xfrm>
                        <a:off x="993939" y="1697271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Connettore 1 214"/>
                      <p:cNvCxnSpPr/>
                      <p:nvPr/>
                    </p:nvCxnSpPr>
                    <p:spPr>
                      <a:xfrm>
                        <a:off x="946870" y="2467303"/>
                        <a:ext cx="41517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Connettore 1 215"/>
                      <p:cNvCxnSpPr/>
                      <p:nvPr/>
                    </p:nvCxnSpPr>
                    <p:spPr>
                      <a:xfrm>
                        <a:off x="971555" y="2077268"/>
                        <a:ext cx="41517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Connettore 1 216"/>
                      <p:cNvCxnSpPr/>
                      <p:nvPr/>
                    </p:nvCxnSpPr>
                    <p:spPr>
                      <a:xfrm flipH="1">
                        <a:off x="965293" y="2265455"/>
                        <a:ext cx="41515" cy="211548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82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83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04" name="Connettore 1 203"/>
                      <p:cNvCxnSpPr/>
                      <p:nvPr/>
                    </p:nvCxnSpPr>
                    <p:spPr>
                      <a:xfrm flipH="1">
                        <a:off x="960990" y="1835597"/>
                        <a:ext cx="95805" cy="19140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Connettore 1 204"/>
                      <p:cNvCxnSpPr/>
                      <p:nvPr/>
                    </p:nvCxnSpPr>
                    <p:spPr>
                      <a:xfrm flipH="1">
                        <a:off x="1002784" y="1472503"/>
                        <a:ext cx="54291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Connettore 1 205"/>
                      <p:cNvCxnSpPr/>
                      <p:nvPr/>
                    </p:nvCxnSpPr>
                    <p:spPr>
                      <a:xfrm>
                        <a:off x="996188" y="1650592"/>
                        <a:ext cx="57483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Connettore 1 206"/>
                      <p:cNvCxnSpPr/>
                      <p:nvPr/>
                    </p:nvCxnSpPr>
                    <p:spPr>
                      <a:xfrm>
                        <a:off x="952425" y="2430697"/>
                        <a:ext cx="41515" cy="27870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Connettore 1 207"/>
                      <p:cNvCxnSpPr/>
                      <p:nvPr/>
                    </p:nvCxnSpPr>
                    <p:spPr>
                      <a:xfrm>
                        <a:off x="967530" y="2040780"/>
                        <a:ext cx="47904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Connettore 1 208"/>
                      <p:cNvCxnSpPr/>
                      <p:nvPr/>
                    </p:nvCxnSpPr>
                    <p:spPr>
                      <a:xfrm flipH="1">
                        <a:off x="964460" y="2225550"/>
                        <a:ext cx="47904" cy="21490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84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198" name="Connettore 1 197"/>
                      <p:cNvCxnSpPr/>
                      <p:nvPr/>
                    </p:nvCxnSpPr>
                    <p:spPr>
                      <a:xfrm flipH="1">
                        <a:off x="913626" y="1864163"/>
                        <a:ext cx="95805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Connettore 1 198"/>
                      <p:cNvCxnSpPr/>
                      <p:nvPr/>
                    </p:nvCxnSpPr>
                    <p:spPr>
                      <a:xfrm flipH="1">
                        <a:off x="958559" y="1494324"/>
                        <a:ext cx="51096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Connettore 1 199"/>
                      <p:cNvCxnSpPr/>
                      <p:nvPr/>
                    </p:nvCxnSpPr>
                    <p:spPr>
                      <a:xfrm>
                        <a:off x="952072" y="1682484"/>
                        <a:ext cx="54291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Connettore 1 200"/>
                      <p:cNvCxnSpPr/>
                      <p:nvPr/>
                    </p:nvCxnSpPr>
                    <p:spPr>
                      <a:xfrm>
                        <a:off x="907919" y="2435701"/>
                        <a:ext cx="41517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Connettore 1 201"/>
                      <p:cNvCxnSpPr/>
                      <p:nvPr/>
                    </p:nvCxnSpPr>
                    <p:spPr>
                      <a:xfrm>
                        <a:off x="916751" y="2055972"/>
                        <a:ext cx="47902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Connettore 1 202"/>
                      <p:cNvCxnSpPr/>
                      <p:nvPr/>
                    </p:nvCxnSpPr>
                    <p:spPr>
                      <a:xfrm flipH="1">
                        <a:off x="916789" y="2237327"/>
                        <a:ext cx="47904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85" name="Gruppo 223"/>
                <p:cNvGrpSpPr>
                  <a:grpSpLocks/>
                </p:cNvGrpSpPr>
                <p:nvPr/>
              </p:nvGrpSpPr>
              <p:grpSpPr bwMode="auto">
                <a:xfrm>
                  <a:off x="3571863" y="3525997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86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87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49" name="Connettore 1 248"/>
                      <p:cNvCxnSpPr/>
                      <p:nvPr/>
                    </p:nvCxnSpPr>
                    <p:spPr>
                      <a:xfrm flipH="1">
                        <a:off x="1010601" y="1870564"/>
                        <a:ext cx="98998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Connettore 1 249"/>
                      <p:cNvCxnSpPr/>
                      <p:nvPr/>
                    </p:nvCxnSpPr>
                    <p:spPr>
                      <a:xfrm flipH="1">
                        <a:off x="1059283" y="1534211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1" name="Connettore 1 250"/>
                      <p:cNvCxnSpPr/>
                      <p:nvPr/>
                    </p:nvCxnSpPr>
                    <p:spPr>
                      <a:xfrm>
                        <a:off x="1052547" y="1705614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Connettore 1 251"/>
                      <p:cNvCxnSpPr/>
                      <p:nvPr/>
                    </p:nvCxnSpPr>
                    <p:spPr>
                      <a:xfrm>
                        <a:off x="1008004" y="2435299"/>
                        <a:ext cx="47902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" name="Connettore 1 252"/>
                      <p:cNvCxnSpPr/>
                      <p:nvPr/>
                    </p:nvCxnSpPr>
                    <p:spPr>
                      <a:xfrm>
                        <a:off x="1016834" y="2055661"/>
                        <a:ext cx="44709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" name="Connettore 1 253"/>
                      <p:cNvCxnSpPr/>
                      <p:nvPr/>
                    </p:nvCxnSpPr>
                    <p:spPr>
                      <a:xfrm flipH="1">
                        <a:off x="1016875" y="2237015"/>
                        <a:ext cx="44709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88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43" name="Connettore 1 242"/>
                      <p:cNvCxnSpPr/>
                      <p:nvPr/>
                    </p:nvCxnSpPr>
                    <p:spPr>
                      <a:xfrm flipH="1">
                        <a:off x="966178" y="1878926"/>
                        <a:ext cx="99000" cy="19139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Connettore 1 243"/>
                      <p:cNvCxnSpPr/>
                      <p:nvPr/>
                    </p:nvCxnSpPr>
                    <p:spPr>
                      <a:xfrm flipH="1">
                        <a:off x="1014472" y="1522429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Connettore 1 244"/>
                      <p:cNvCxnSpPr/>
                      <p:nvPr/>
                    </p:nvCxnSpPr>
                    <p:spPr>
                      <a:xfrm>
                        <a:off x="1007846" y="1700545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" name="Connettore 1 245"/>
                      <p:cNvCxnSpPr/>
                      <p:nvPr/>
                    </p:nvCxnSpPr>
                    <p:spPr>
                      <a:xfrm>
                        <a:off x="963971" y="2470491"/>
                        <a:ext cx="51096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Connettore 1 246"/>
                      <p:cNvCxnSpPr/>
                      <p:nvPr/>
                    </p:nvCxnSpPr>
                    <p:spPr>
                      <a:xfrm>
                        <a:off x="969526" y="2084223"/>
                        <a:ext cx="44709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Connettore 1 247"/>
                      <p:cNvCxnSpPr/>
                      <p:nvPr/>
                    </p:nvCxnSpPr>
                    <p:spPr>
                      <a:xfrm flipH="1">
                        <a:off x="963236" y="2269025"/>
                        <a:ext cx="47902" cy="21154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89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9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35" name="Connettore 1 234"/>
                      <p:cNvCxnSpPr/>
                      <p:nvPr/>
                    </p:nvCxnSpPr>
                    <p:spPr>
                      <a:xfrm flipH="1">
                        <a:off x="974954" y="1842318"/>
                        <a:ext cx="92613" cy="19140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Connettore 1 235"/>
                      <p:cNvCxnSpPr/>
                      <p:nvPr/>
                    </p:nvCxnSpPr>
                    <p:spPr>
                      <a:xfrm flipH="1">
                        <a:off x="1016694" y="1475809"/>
                        <a:ext cx="57483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Connettore 1 236"/>
                      <p:cNvCxnSpPr/>
                      <p:nvPr/>
                    </p:nvCxnSpPr>
                    <p:spPr>
                      <a:xfrm>
                        <a:off x="1010123" y="1653924"/>
                        <a:ext cx="57483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Connettore 1 237"/>
                      <p:cNvCxnSpPr/>
                      <p:nvPr/>
                    </p:nvCxnSpPr>
                    <p:spPr>
                      <a:xfrm>
                        <a:off x="959919" y="2434089"/>
                        <a:ext cx="47904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Connettore 1 238"/>
                      <p:cNvCxnSpPr/>
                      <p:nvPr/>
                    </p:nvCxnSpPr>
                    <p:spPr>
                      <a:xfrm>
                        <a:off x="975082" y="2044288"/>
                        <a:ext cx="41515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Connettore 1 239"/>
                      <p:cNvCxnSpPr/>
                      <p:nvPr/>
                    </p:nvCxnSpPr>
                    <p:spPr>
                      <a:xfrm flipH="1">
                        <a:off x="972012" y="2232417"/>
                        <a:ext cx="41515" cy="211548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9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29" name="Connettore 1 228"/>
                      <p:cNvCxnSpPr/>
                      <p:nvPr/>
                    </p:nvCxnSpPr>
                    <p:spPr>
                      <a:xfrm flipH="1">
                        <a:off x="924342" y="1867554"/>
                        <a:ext cx="95805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Connettore 1 229"/>
                      <p:cNvCxnSpPr/>
                      <p:nvPr/>
                    </p:nvCxnSpPr>
                    <p:spPr>
                      <a:xfrm flipH="1">
                        <a:off x="969274" y="1497657"/>
                        <a:ext cx="57483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Connettore 1 230"/>
                      <p:cNvCxnSpPr/>
                      <p:nvPr/>
                    </p:nvCxnSpPr>
                    <p:spPr>
                      <a:xfrm>
                        <a:off x="962760" y="1682519"/>
                        <a:ext cx="54291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Connettore 1 231"/>
                      <p:cNvCxnSpPr/>
                      <p:nvPr/>
                    </p:nvCxnSpPr>
                    <p:spPr>
                      <a:xfrm>
                        <a:off x="918635" y="2439063"/>
                        <a:ext cx="44709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Connettore 1 232"/>
                      <p:cNvCxnSpPr/>
                      <p:nvPr/>
                    </p:nvCxnSpPr>
                    <p:spPr>
                      <a:xfrm>
                        <a:off x="927411" y="2056066"/>
                        <a:ext cx="41515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Connettore 1 233"/>
                      <p:cNvCxnSpPr/>
                      <p:nvPr/>
                    </p:nvCxnSpPr>
                    <p:spPr>
                      <a:xfrm flipH="1">
                        <a:off x="927449" y="2237392"/>
                        <a:ext cx="44709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92" name="Gruppo 254"/>
                <p:cNvGrpSpPr>
                  <a:grpSpLocks/>
                </p:cNvGrpSpPr>
                <p:nvPr/>
              </p:nvGrpSpPr>
              <p:grpSpPr bwMode="auto">
                <a:xfrm>
                  <a:off x="4498260" y="3487360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8493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8494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80" name="Connettore 1 279"/>
                      <p:cNvCxnSpPr/>
                      <p:nvPr/>
                    </p:nvCxnSpPr>
                    <p:spPr>
                      <a:xfrm flipH="1">
                        <a:off x="1010519" y="1870986"/>
                        <a:ext cx="95805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Connettore 1 280"/>
                      <p:cNvCxnSpPr/>
                      <p:nvPr/>
                    </p:nvCxnSpPr>
                    <p:spPr>
                      <a:xfrm flipH="1">
                        <a:off x="1056009" y="1534633"/>
                        <a:ext cx="6067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Connettore 1 281"/>
                      <p:cNvCxnSpPr/>
                      <p:nvPr/>
                    </p:nvCxnSpPr>
                    <p:spPr>
                      <a:xfrm>
                        <a:off x="1049271" y="1706036"/>
                        <a:ext cx="60678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Connettore 1 282"/>
                      <p:cNvCxnSpPr/>
                      <p:nvPr/>
                    </p:nvCxnSpPr>
                    <p:spPr>
                      <a:xfrm>
                        <a:off x="1001731" y="2445882"/>
                        <a:ext cx="47902" cy="28541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Connettore 1 283"/>
                      <p:cNvCxnSpPr/>
                      <p:nvPr/>
                    </p:nvCxnSpPr>
                    <p:spPr>
                      <a:xfrm>
                        <a:off x="1016753" y="2056083"/>
                        <a:ext cx="41517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Connettore 1 284"/>
                      <p:cNvCxnSpPr/>
                      <p:nvPr/>
                    </p:nvCxnSpPr>
                    <p:spPr>
                      <a:xfrm flipH="1">
                        <a:off x="1016849" y="2237437"/>
                        <a:ext cx="41515" cy="21490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495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74" name="Connettore 1 273"/>
                      <p:cNvCxnSpPr/>
                      <p:nvPr/>
                    </p:nvCxnSpPr>
                    <p:spPr>
                      <a:xfrm flipH="1">
                        <a:off x="966291" y="1892748"/>
                        <a:ext cx="99000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Connettore 1 274"/>
                      <p:cNvCxnSpPr/>
                      <p:nvPr/>
                    </p:nvCxnSpPr>
                    <p:spPr>
                      <a:xfrm flipH="1">
                        <a:off x="1011196" y="1522852"/>
                        <a:ext cx="60678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" name="Connettore 1 275"/>
                      <p:cNvCxnSpPr/>
                      <p:nvPr/>
                    </p:nvCxnSpPr>
                    <p:spPr>
                      <a:xfrm>
                        <a:off x="1007820" y="1700937"/>
                        <a:ext cx="57483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Connettore 1 276"/>
                      <p:cNvCxnSpPr/>
                      <p:nvPr/>
                    </p:nvCxnSpPr>
                    <p:spPr>
                      <a:xfrm>
                        <a:off x="964001" y="2480956"/>
                        <a:ext cx="51096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8" name="Connettore 1 277"/>
                      <p:cNvCxnSpPr/>
                      <p:nvPr/>
                    </p:nvCxnSpPr>
                    <p:spPr>
                      <a:xfrm>
                        <a:off x="963170" y="2091448"/>
                        <a:ext cx="44709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Connettore 1 278"/>
                      <p:cNvCxnSpPr/>
                      <p:nvPr/>
                    </p:nvCxnSpPr>
                    <p:spPr>
                      <a:xfrm flipH="1">
                        <a:off x="956908" y="2276279"/>
                        <a:ext cx="44709" cy="21490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92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66" name="Connettore 1 265"/>
                      <p:cNvCxnSpPr/>
                      <p:nvPr/>
                    </p:nvCxnSpPr>
                    <p:spPr>
                      <a:xfrm flipH="1">
                        <a:off x="1019462" y="1831819"/>
                        <a:ext cx="92613" cy="19811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7" name="Connettore 1 266"/>
                      <p:cNvCxnSpPr/>
                      <p:nvPr/>
                    </p:nvCxnSpPr>
                    <p:spPr>
                      <a:xfrm flipH="1">
                        <a:off x="1058287" y="1485482"/>
                        <a:ext cx="60678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" name="Connettore 1 267"/>
                      <p:cNvCxnSpPr/>
                      <p:nvPr/>
                    </p:nvCxnSpPr>
                    <p:spPr>
                      <a:xfrm>
                        <a:off x="1051551" y="1656885"/>
                        <a:ext cx="6067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Connettore 1 268"/>
                      <p:cNvCxnSpPr/>
                      <p:nvPr/>
                    </p:nvCxnSpPr>
                    <p:spPr>
                      <a:xfrm>
                        <a:off x="1004539" y="2433661"/>
                        <a:ext cx="47904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Connettore 1 269"/>
                      <p:cNvCxnSpPr/>
                      <p:nvPr/>
                    </p:nvCxnSpPr>
                    <p:spPr>
                      <a:xfrm>
                        <a:off x="1016591" y="2050634"/>
                        <a:ext cx="41517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Connettore 1 270"/>
                      <p:cNvCxnSpPr/>
                      <p:nvPr/>
                    </p:nvCxnSpPr>
                    <p:spPr>
                      <a:xfrm flipH="1">
                        <a:off x="1016660" y="2235348"/>
                        <a:ext cx="41515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60" name="Connettore 1 259"/>
                      <p:cNvCxnSpPr/>
                      <p:nvPr/>
                    </p:nvCxnSpPr>
                    <p:spPr>
                      <a:xfrm flipH="1">
                        <a:off x="965796" y="1870544"/>
                        <a:ext cx="95805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" name="Connettore 1 260"/>
                      <p:cNvCxnSpPr/>
                      <p:nvPr/>
                    </p:nvCxnSpPr>
                    <p:spPr>
                      <a:xfrm flipH="1">
                        <a:off x="1010756" y="1500646"/>
                        <a:ext cx="57483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" name="Connettore 1 261"/>
                      <p:cNvCxnSpPr/>
                      <p:nvPr/>
                    </p:nvCxnSpPr>
                    <p:spPr>
                      <a:xfrm>
                        <a:off x="1004299" y="1688835"/>
                        <a:ext cx="57483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3" name="Connettore 1 262"/>
                      <p:cNvCxnSpPr/>
                      <p:nvPr/>
                    </p:nvCxnSpPr>
                    <p:spPr>
                      <a:xfrm>
                        <a:off x="963171" y="2435279"/>
                        <a:ext cx="44709" cy="27870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4" name="Connettore 1 263"/>
                      <p:cNvCxnSpPr/>
                      <p:nvPr/>
                    </p:nvCxnSpPr>
                    <p:spPr>
                      <a:xfrm>
                        <a:off x="972031" y="2055638"/>
                        <a:ext cx="41515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5" name="Connettore 1 264"/>
                      <p:cNvCxnSpPr/>
                      <p:nvPr/>
                    </p:nvCxnSpPr>
                    <p:spPr>
                      <a:xfrm flipH="1">
                        <a:off x="972070" y="2236993"/>
                        <a:ext cx="41517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4" name="Gruppo 285"/>
                <p:cNvGrpSpPr>
                  <a:grpSpLocks/>
                </p:cNvGrpSpPr>
                <p:nvPr/>
              </p:nvGrpSpPr>
              <p:grpSpPr bwMode="auto">
                <a:xfrm>
                  <a:off x="1750155" y="3525761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95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96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11" name="Connettore 1 310"/>
                      <p:cNvCxnSpPr/>
                      <p:nvPr/>
                    </p:nvCxnSpPr>
                    <p:spPr>
                      <a:xfrm flipH="1">
                        <a:off x="1009405" y="1871310"/>
                        <a:ext cx="86224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2" name="Connettore 1 311"/>
                      <p:cNvCxnSpPr/>
                      <p:nvPr/>
                    </p:nvCxnSpPr>
                    <p:spPr>
                      <a:xfrm flipH="1">
                        <a:off x="1038706" y="1521821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" name="Connettore 1 312"/>
                      <p:cNvCxnSpPr/>
                      <p:nvPr/>
                    </p:nvCxnSpPr>
                    <p:spPr>
                      <a:xfrm>
                        <a:off x="1038467" y="1699822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" name="Connettore 1 313"/>
                      <p:cNvCxnSpPr/>
                      <p:nvPr/>
                    </p:nvCxnSpPr>
                    <p:spPr>
                      <a:xfrm>
                        <a:off x="991260" y="2459782"/>
                        <a:ext cx="41517" cy="28541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" name="Connettore 1 314"/>
                      <p:cNvCxnSpPr/>
                      <p:nvPr/>
                    </p:nvCxnSpPr>
                    <p:spPr>
                      <a:xfrm>
                        <a:off x="1015694" y="2056318"/>
                        <a:ext cx="41517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" name="Connettore 1 315"/>
                      <p:cNvCxnSpPr/>
                      <p:nvPr/>
                    </p:nvCxnSpPr>
                    <p:spPr>
                      <a:xfrm flipH="1">
                        <a:off x="1015929" y="2244387"/>
                        <a:ext cx="41515" cy="22497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05" name="Connettore 1 304"/>
                      <p:cNvCxnSpPr/>
                      <p:nvPr/>
                    </p:nvCxnSpPr>
                    <p:spPr>
                      <a:xfrm flipH="1">
                        <a:off x="958903" y="1899934"/>
                        <a:ext cx="86226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Connettore 1 305"/>
                      <p:cNvCxnSpPr/>
                      <p:nvPr/>
                    </p:nvCxnSpPr>
                    <p:spPr>
                      <a:xfrm flipH="1">
                        <a:off x="991035" y="1526883"/>
                        <a:ext cx="51096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Connettore 1 306"/>
                      <p:cNvCxnSpPr/>
                      <p:nvPr/>
                    </p:nvCxnSpPr>
                    <p:spPr>
                      <a:xfrm>
                        <a:off x="990908" y="1711598"/>
                        <a:ext cx="51096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Connettore 1 307"/>
                      <p:cNvCxnSpPr/>
                      <p:nvPr/>
                    </p:nvCxnSpPr>
                    <p:spPr>
                      <a:xfrm>
                        <a:off x="946923" y="2481573"/>
                        <a:ext cx="41515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Connettore 1 308"/>
                      <p:cNvCxnSpPr/>
                      <p:nvPr/>
                    </p:nvCxnSpPr>
                    <p:spPr>
                      <a:xfrm>
                        <a:off x="958947" y="2095131"/>
                        <a:ext cx="41515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Connettore 1 309"/>
                      <p:cNvCxnSpPr/>
                      <p:nvPr/>
                    </p:nvCxnSpPr>
                    <p:spPr>
                      <a:xfrm flipH="1">
                        <a:off x="952655" y="2283318"/>
                        <a:ext cx="41517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8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99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97" name="Connettore 1 296"/>
                      <p:cNvCxnSpPr/>
                      <p:nvPr/>
                    </p:nvCxnSpPr>
                    <p:spPr>
                      <a:xfrm flipH="1">
                        <a:off x="961235" y="1859940"/>
                        <a:ext cx="95805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Connettore 1 297"/>
                      <p:cNvCxnSpPr/>
                      <p:nvPr/>
                    </p:nvCxnSpPr>
                    <p:spPr>
                      <a:xfrm flipH="1">
                        <a:off x="1006140" y="1486743"/>
                        <a:ext cx="51096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Connettore 1 298"/>
                      <p:cNvCxnSpPr/>
                      <p:nvPr/>
                    </p:nvCxnSpPr>
                    <p:spPr>
                      <a:xfrm>
                        <a:off x="999655" y="1674903"/>
                        <a:ext cx="54289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Connettore 1 299"/>
                      <p:cNvCxnSpPr/>
                      <p:nvPr/>
                    </p:nvCxnSpPr>
                    <p:spPr>
                      <a:xfrm>
                        <a:off x="952336" y="2434894"/>
                        <a:ext cx="41517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Connettore 1 300"/>
                      <p:cNvCxnSpPr/>
                      <p:nvPr/>
                    </p:nvCxnSpPr>
                    <p:spPr>
                      <a:xfrm>
                        <a:off x="961224" y="2055167"/>
                        <a:ext cx="47902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Connettore 1 301"/>
                      <p:cNvCxnSpPr/>
                      <p:nvPr/>
                    </p:nvCxnSpPr>
                    <p:spPr>
                      <a:xfrm flipH="1">
                        <a:off x="961262" y="2236522"/>
                        <a:ext cx="47904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291" name="Connettore 1 290"/>
                      <p:cNvCxnSpPr/>
                      <p:nvPr/>
                    </p:nvCxnSpPr>
                    <p:spPr>
                      <a:xfrm flipH="1">
                        <a:off x="910401" y="1871776"/>
                        <a:ext cx="95805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Connettore 1 291"/>
                      <p:cNvCxnSpPr/>
                      <p:nvPr/>
                    </p:nvCxnSpPr>
                    <p:spPr>
                      <a:xfrm flipH="1">
                        <a:off x="952279" y="1508711"/>
                        <a:ext cx="51096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Connettore 1 292"/>
                      <p:cNvCxnSpPr/>
                      <p:nvPr/>
                    </p:nvCxnSpPr>
                    <p:spPr>
                      <a:xfrm>
                        <a:off x="948958" y="1693483"/>
                        <a:ext cx="51096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Connettore 1 293"/>
                      <p:cNvCxnSpPr/>
                      <p:nvPr/>
                    </p:nvCxnSpPr>
                    <p:spPr>
                      <a:xfrm>
                        <a:off x="901613" y="2450088"/>
                        <a:ext cx="41515" cy="27870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Connettore 1 294"/>
                      <p:cNvCxnSpPr/>
                      <p:nvPr/>
                    </p:nvCxnSpPr>
                    <p:spPr>
                      <a:xfrm>
                        <a:off x="913581" y="2063585"/>
                        <a:ext cx="47902" cy="18468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Connettore 1 295"/>
                      <p:cNvCxnSpPr/>
                      <p:nvPr/>
                    </p:nvCxnSpPr>
                    <p:spPr>
                      <a:xfrm flipH="1">
                        <a:off x="916870" y="2248240"/>
                        <a:ext cx="47902" cy="21154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01" name="Gruppo 316"/>
                <p:cNvGrpSpPr>
                  <a:grpSpLocks/>
                </p:cNvGrpSpPr>
                <p:nvPr/>
              </p:nvGrpSpPr>
              <p:grpSpPr bwMode="auto">
                <a:xfrm>
                  <a:off x="7200000" y="3466335"/>
                  <a:ext cx="619344" cy="601912"/>
                  <a:chOff x="1739424" y="3527909"/>
                  <a:chExt cx="619344" cy="601912"/>
                </a:xfrm>
              </p:grpSpPr>
              <p:grpSp>
                <p:nvGrpSpPr>
                  <p:cNvPr id="102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03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42" name="Connettore 1 341"/>
                      <p:cNvCxnSpPr/>
                      <p:nvPr/>
                    </p:nvCxnSpPr>
                    <p:spPr>
                      <a:xfrm flipH="1">
                        <a:off x="1060362" y="1824881"/>
                        <a:ext cx="86224" cy="22162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" name="Connettore 1 342"/>
                      <p:cNvCxnSpPr/>
                      <p:nvPr/>
                    </p:nvCxnSpPr>
                    <p:spPr>
                      <a:xfrm flipH="1">
                        <a:off x="1089635" y="1492151"/>
                        <a:ext cx="54291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4" name="Connettore 1 343"/>
                      <p:cNvCxnSpPr/>
                      <p:nvPr/>
                    </p:nvCxnSpPr>
                    <p:spPr>
                      <a:xfrm>
                        <a:off x="1089230" y="1660108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5" name="Connettore 1 344"/>
                      <p:cNvCxnSpPr/>
                      <p:nvPr/>
                    </p:nvCxnSpPr>
                    <p:spPr>
                      <a:xfrm>
                        <a:off x="1042161" y="2433499"/>
                        <a:ext cx="41517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6" name="Connettore 1 345"/>
                      <p:cNvCxnSpPr/>
                      <p:nvPr/>
                    </p:nvCxnSpPr>
                    <p:spPr>
                      <a:xfrm>
                        <a:off x="1060627" y="2053655"/>
                        <a:ext cx="41517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7" name="Connettore 1 346"/>
                      <p:cNvCxnSpPr/>
                      <p:nvPr/>
                    </p:nvCxnSpPr>
                    <p:spPr>
                      <a:xfrm flipH="1">
                        <a:off x="1060668" y="2235010"/>
                        <a:ext cx="41515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8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36" name="Connettore 1 335"/>
                      <p:cNvCxnSpPr/>
                      <p:nvPr/>
                    </p:nvCxnSpPr>
                    <p:spPr>
                      <a:xfrm flipH="1">
                        <a:off x="1009804" y="1870294"/>
                        <a:ext cx="86226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7" name="Connettore 1 336"/>
                      <p:cNvCxnSpPr/>
                      <p:nvPr/>
                    </p:nvCxnSpPr>
                    <p:spPr>
                      <a:xfrm flipH="1">
                        <a:off x="1039051" y="1514060"/>
                        <a:ext cx="54289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Connettore 1 337"/>
                      <p:cNvCxnSpPr/>
                      <p:nvPr/>
                    </p:nvCxnSpPr>
                    <p:spPr>
                      <a:xfrm>
                        <a:off x="1038867" y="1698803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9" name="Connettore 1 338"/>
                      <p:cNvCxnSpPr/>
                      <p:nvPr/>
                    </p:nvCxnSpPr>
                    <p:spPr>
                      <a:xfrm>
                        <a:off x="997574" y="2435147"/>
                        <a:ext cx="41515" cy="27534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Connettore 1 339"/>
                      <p:cNvCxnSpPr/>
                      <p:nvPr/>
                    </p:nvCxnSpPr>
                    <p:spPr>
                      <a:xfrm>
                        <a:off x="1016039" y="2055300"/>
                        <a:ext cx="41515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1" name="Connettore 1 340"/>
                      <p:cNvCxnSpPr/>
                      <p:nvPr/>
                    </p:nvCxnSpPr>
                    <p:spPr>
                      <a:xfrm flipH="1">
                        <a:off x="1016078" y="2236655"/>
                        <a:ext cx="41517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9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2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28" name="Connettore 1 327"/>
                      <p:cNvCxnSpPr/>
                      <p:nvPr/>
                    </p:nvCxnSpPr>
                    <p:spPr>
                      <a:xfrm flipH="1">
                        <a:off x="1012026" y="1823615"/>
                        <a:ext cx="92613" cy="18468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Connettore 1 328"/>
                      <p:cNvCxnSpPr/>
                      <p:nvPr/>
                    </p:nvCxnSpPr>
                    <p:spPr>
                      <a:xfrm flipH="1">
                        <a:off x="1050907" y="1474008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0" name="Connettore 1 329"/>
                      <p:cNvCxnSpPr/>
                      <p:nvPr/>
                    </p:nvCxnSpPr>
                    <p:spPr>
                      <a:xfrm>
                        <a:off x="1047475" y="1652065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1" name="Connettore 1 330"/>
                      <p:cNvCxnSpPr/>
                      <p:nvPr/>
                    </p:nvCxnSpPr>
                    <p:spPr>
                      <a:xfrm>
                        <a:off x="1009457" y="2388350"/>
                        <a:ext cx="41517" cy="28541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2" name="Connettore 1 331"/>
                      <p:cNvCxnSpPr/>
                      <p:nvPr/>
                    </p:nvCxnSpPr>
                    <p:spPr>
                      <a:xfrm>
                        <a:off x="1011875" y="2008739"/>
                        <a:ext cx="47902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3" name="Connettore 1 332"/>
                      <p:cNvCxnSpPr/>
                      <p:nvPr/>
                    </p:nvCxnSpPr>
                    <p:spPr>
                      <a:xfrm flipH="1">
                        <a:off x="1011913" y="2190093"/>
                        <a:ext cx="47904" cy="20818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22" name="Connettore 1 321"/>
                      <p:cNvCxnSpPr/>
                      <p:nvPr/>
                    </p:nvCxnSpPr>
                    <p:spPr>
                      <a:xfrm flipH="1">
                        <a:off x="964411" y="1832004"/>
                        <a:ext cx="95805" cy="191401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Connettore 1 322"/>
                      <p:cNvCxnSpPr/>
                      <p:nvPr/>
                    </p:nvCxnSpPr>
                    <p:spPr>
                      <a:xfrm flipH="1">
                        <a:off x="1006263" y="1472298"/>
                        <a:ext cx="51096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Connettore 1 323"/>
                      <p:cNvCxnSpPr/>
                      <p:nvPr/>
                    </p:nvCxnSpPr>
                    <p:spPr>
                      <a:xfrm>
                        <a:off x="999637" y="1650384"/>
                        <a:ext cx="54291" cy="18132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Connettore 1 324"/>
                      <p:cNvCxnSpPr/>
                      <p:nvPr/>
                    </p:nvCxnSpPr>
                    <p:spPr>
                      <a:xfrm>
                        <a:off x="952682" y="2427162"/>
                        <a:ext cx="41515" cy="28206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Connettore 1 325"/>
                      <p:cNvCxnSpPr/>
                      <p:nvPr/>
                    </p:nvCxnSpPr>
                    <p:spPr>
                      <a:xfrm>
                        <a:off x="970925" y="2033828"/>
                        <a:ext cx="47902" cy="18804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Connettore 1 326"/>
                      <p:cNvCxnSpPr/>
                      <p:nvPr/>
                    </p:nvCxnSpPr>
                    <p:spPr>
                      <a:xfrm flipH="1">
                        <a:off x="971075" y="2221927"/>
                        <a:ext cx="44709" cy="21490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22" name="Gruppo 347"/>
                <p:cNvGrpSpPr>
                  <a:grpSpLocks/>
                </p:cNvGrpSpPr>
                <p:nvPr/>
              </p:nvGrpSpPr>
              <p:grpSpPr bwMode="auto">
                <a:xfrm>
                  <a:off x="6317052" y="3455363"/>
                  <a:ext cx="619344" cy="675550"/>
                  <a:chOff x="1739424" y="3527909"/>
                  <a:chExt cx="619344" cy="601912"/>
                </a:xfrm>
              </p:grpSpPr>
              <p:grpSp>
                <p:nvGrpSpPr>
                  <p:cNvPr id="123" name="Gruppo 160"/>
                  <p:cNvGrpSpPr>
                    <a:grpSpLocks/>
                  </p:cNvGrpSpPr>
                  <p:nvPr/>
                </p:nvGrpSpPr>
                <p:grpSpPr bwMode="auto">
                  <a:xfrm>
                    <a:off x="1739424" y="3527909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24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73" name="Connettore 1 372"/>
                      <p:cNvCxnSpPr/>
                      <p:nvPr/>
                    </p:nvCxnSpPr>
                    <p:spPr>
                      <a:xfrm flipH="1">
                        <a:off x="982402" y="1884367"/>
                        <a:ext cx="99000" cy="19447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" name="Connettore 1 373"/>
                      <p:cNvCxnSpPr/>
                      <p:nvPr/>
                    </p:nvCxnSpPr>
                    <p:spPr>
                      <a:xfrm flipH="1">
                        <a:off x="1036441" y="1533696"/>
                        <a:ext cx="60676" cy="18250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5" name="Connettore 1 374"/>
                      <p:cNvCxnSpPr/>
                      <p:nvPr/>
                    </p:nvCxnSpPr>
                    <p:spPr>
                      <a:xfrm>
                        <a:off x="1026929" y="1710423"/>
                        <a:ext cx="57483" cy="17951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6" name="Connettore 1 375"/>
                      <p:cNvCxnSpPr/>
                      <p:nvPr/>
                    </p:nvCxnSpPr>
                    <p:spPr>
                      <a:xfrm>
                        <a:off x="991141" y="2483164"/>
                        <a:ext cx="41515" cy="27824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7" name="Connettore 1 376"/>
                      <p:cNvCxnSpPr/>
                      <p:nvPr/>
                    </p:nvCxnSpPr>
                    <p:spPr>
                      <a:xfrm>
                        <a:off x="973479" y="2091376"/>
                        <a:ext cx="51096" cy="19447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8" name="Connettore 1 377"/>
                      <p:cNvCxnSpPr/>
                      <p:nvPr/>
                    </p:nvCxnSpPr>
                    <p:spPr>
                      <a:xfrm flipH="1">
                        <a:off x="980435" y="2285763"/>
                        <a:ext cx="51096" cy="209430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5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67" name="Connettore 1 366"/>
                      <p:cNvCxnSpPr/>
                      <p:nvPr/>
                    </p:nvCxnSpPr>
                    <p:spPr>
                      <a:xfrm flipH="1">
                        <a:off x="940923" y="1880837"/>
                        <a:ext cx="95805" cy="18549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Connettore 1 367"/>
                      <p:cNvCxnSpPr/>
                      <p:nvPr/>
                    </p:nvCxnSpPr>
                    <p:spPr>
                      <a:xfrm flipH="1">
                        <a:off x="994906" y="1518197"/>
                        <a:ext cx="57483" cy="19147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9" name="Connettore 1 368"/>
                      <p:cNvCxnSpPr/>
                      <p:nvPr/>
                    </p:nvCxnSpPr>
                    <p:spPr>
                      <a:xfrm>
                        <a:off x="982339" y="1706919"/>
                        <a:ext cx="57483" cy="179512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0" name="Connettore 1 369"/>
                      <p:cNvCxnSpPr/>
                      <p:nvPr/>
                    </p:nvCxnSpPr>
                    <p:spPr>
                      <a:xfrm>
                        <a:off x="946301" y="2461710"/>
                        <a:ext cx="41517" cy="28721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1" name="Connettore 1 370"/>
                      <p:cNvCxnSpPr/>
                      <p:nvPr/>
                    </p:nvCxnSpPr>
                    <p:spPr>
                      <a:xfrm>
                        <a:off x="938135" y="2072783"/>
                        <a:ext cx="47904" cy="188486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" name="Connettore 1 371"/>
                      <p:cNvCxnSpPr/>
                      <p:nvPr/>
                    </p:nvCxnSpPr>
                    <p:spPr>
                      <a:xfrm flipH="1">
                        <a:off x="929097" y="2261448"/>
                        <a:ext cx="47904" cy="212423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6" name="Gruppo 176"/>
                  <p:cNvGrpSpPr>
                    <a:grpSpLocks/>
                  </p:cNvGrpSpPr>
                  <p:nvPr/>
                </p:nvGrpSpPr>
                <p:grpSpPr bwMode="auto">
                  <a:xfrm>
                    <a:off x="2206368" y="3539814"/>
                    <a:ext cx="152400" cy="590007"/>
                    <a:chOff x="939975" y="1270878"/>
                    <a:chExt cx="152400" cy="590007"/>
                  </a:xfrm>
                </p:grpSpPr>
                <p:grpSp>
                  <p:nvGrpSpPr>
                    <p:cNvPr id="130" name="Gruppo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975" y="127087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59" name="Connettore 1 358"/>
                      <p:cNvCxnSpPr/>
                      <p:nvPr/>
                    </p:nvCxnSpPr>
                    <p:spPr>
                      <a:xfrm flipH="1">
                        <a:off x="982184" y="1879763"/>
                        <a:ext cx="99000" cy="18549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0" name="Connettore 1 359"/>
                      <p:cNvCxnSpPr/>
                      <p:nvPr/>
                    </p:nvCxnSpPr>
                    <p:spPr>
                      <a:xfrm flipH="1">
                        <a:off x="1035889" y="1502193"/>
                        <a:ext cx="57483" cy="19147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1" name="Connettore 1 360"/>
                      <p:cNvCxnSpPr/>
                      <p:nvPr/>
                    </p:nvCxnSpPr>
                    <p:spPr>
                      <a:xfrm>
                        <a:off x="1026684" y="1693852"/>
                        <a:ext cx="57483" cy="19147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2" name="Connettore 1 361"/>
                      <p:cNvCxnSpPr/>
                      <p:nvPr/>
                    </p:nvCxnSpPr>
                    <p:spPr>
                      <a:xfrm>
                        <a:off x="990422" y="2442662"/>
                        <a:ext cx="41515" cy="28721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3" name="Connettore 1 362"/>
                      <p:cNvCxnSpPr/>
                      <p:nvPr/>
                    </p:nvCxnSpPr>
                    <p:spPr>
                      <a:xfrm>
                        <a:off x="979230" y="2065753"/>
                        <a:ext cx="47904" cy="18250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4" name="Connettore 1 363"/>
                      <p:cNvCxnSpPr/>
                      <p:nvPr/>
                    </p:nvCxnSpPr>
                    <p:spPr>
                      <a:xfrm flipH="1">
                        <a:off x="976466" y="2248332"/>
                        <a:ext cx="47904" cy="20643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" name="Gruppo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6656" y="1292468"/>
                      <a:ext cx="45719" cy="568417"/>
                      <a:chOff x="1080772" y="1601922"/>
                      <a:chExt cx="91991" cy="1200783"/>
                    </a:xfrm>
                  </p:grpSpPr>
                  <p:cxnSp>
                    <p:nvCxnSpPr>
                      <p:cNvPr id="353" name="Connettore 1 352"/>
                      <p:cNvCxnSpPr/>
                      <p:nvPr/>
                    </p:nvCxnSpPr>
                    <p:spPr>
                      <a:xfrm flipH="1">
                        <a:off x="943704" y="1858232"/>
                        <a:ext cx="95805" cy="191479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Connettore 1 353"/>
                      <p:cNvCxnSpPr/>
                      <p:nvPr/>
                    </p:nvCxnSpPr>
                    <p:spPr>
                      <a:xfrm flipH="1">
                        <a:off x="991048" y="1489714"/>
                        <a:ext cx="57483" cy="18250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Connettore 1 354"/>
                      <p:cNvCxnSpPr/>
                      <p:nvPr/>
                    </p:nvCxnSpPr>
                    <p:spPr>
                      <a:xfrm>
                        <a:off x="981704" y="1672426"/>
                        <a:ext cx="54291" cy="185495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Connettore 1 355"/>
                      <p:cNvCxnSpPr/>
                      <p:nvPr/>
                    </p:nvCxnSpPr>
                    <p:spPr>
                      <a:xfrm>
                        <a:off x="945804" y="2442149"/>
                        <a:ext cx="41517" cy="278244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Connettore 1 356"/>
                      <p:cNvCxnSpPr/>
                      <p:nvPr/>
                    </p:nvCxnSpPr>
                    <p:spPr>
                      <a:xfrm>
                        <a:off x="941028" y="2059177"/>
                        <a:ext cx="44709" cy="188488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Connettore 1 357"/>
                      <p:cNvCxnSpPr/>
                      <p:nvPr/>
                    </p:nvCxnSpPr>
                    <p:spPr>
                      <a:xfrm flipH="1">
                        <a:off x="931934" y="2247818"/>
                        <a:ext cx="47902" cy="206437"/>
                      </a:xfrm>
                      <a:prstGeom prst="line">
                        <a:avLst/>
                      </a:prstGeom>
                      <a:ln w="3810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600" name="Rettangolo 599"/>
              <p:cNvSpPr/>
              <p:nvPr/>
            </p:nvSpPr>
            <p:spPr>
              <a:xfrm>
                <a:off x="3483490" y="2998789"/>
                <a:ext cx="942975" cy="21685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it-IT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Low</a:t>
                </a:r>
              </a:p>
              <a:p>
                <a:pPr algn="ctr" eaLnBrk="1" hangingPunct="1">
                  <a:defRPr/>
                </a:pPr>
                <a:r>
                  <a:rPr lang="it-IT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fluidity</a:t>
                </a:r>
                <a:endParaRPr lang="it-IT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Saetta 600"/>
              <p:cNvSpPr/>
              <p:nvPr/>
            </p:nvSpPr>
            <p:spPr>
              <a:xfrm>
                <a:off x="3295651" y="1563689"/>
                <a:ext cx="722313" cy="1501775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628" name="Saetta 627"/>
              <p:cNvSpPr/>
              <p:nvPr/>
            </p:nvSpPr>
            <p:spPr>
              <a:xfrm>
                <a:off x="4149726" y="1335089"/>
                <a:ext cx="917575" cy="1755775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grpSp>
            <p:nvGrpSpPr>
              <p:cNvPr id="132" name="Gruppo 602"/>
              <p:cNvGrpSpPr>
                <a:grpSpLocks/>
              </p:cNvGrpSpPr>
              <p:nvPr/>
            </p:nvGrpSpPr>
            <p:grpSpPr bwMode="auto">
              <a:xfrm>
                <a:off x="1503362" y="3317875"/>
                <a:ext cx="1944688" cy="915988"/>
                <a:chOff x="-20638" y="3317875"/>
                <a:chExt cx="1944688" cy="915988"/>
              </a:xfrm>
            </p:grpSpPr>
            <p:sp>
              <p:nvSpPr>
                <p:cNvPr id="38990" name="AutoShape 30"/>
                <p:cNvSpPr>
                  <a:spLocks noChangeArrowheads="1"/>
                </p:cNvSpPr>
                <p:nvPr/>
              </p:nvSpPr>
              <p:spPr bwMode="auto">
                <a:xfrm>
                  <a:off x="-20638" y="3317875"/>
                  <a:ext cx="1944688" cy="915988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it-IT" altLang="it-IT"/>
                </a:p>
                <a:p>
                  <a:pPr algn="ctr" eaLnBrk="1" hangingPunct="1"/>
                  <a:r>
                    <a:rPr lang="it-IT" altLang="it-IT" b="1"/>
                    <a:t>Low DHA</a:t>
                  </a:r>
                </a:p>
                <a:p>
                  <a:pPr algn="ctr" eaLnBrk="1" hangingPunct="1"/>
                  <a:r>
                    <a:rPr lang="it-IT" altLang="it-IT" b="1"/>
                    <a:t>   omega6/omega3</a:t>
                  </a:r>
                </a:p>
                <a:p>
                  <a:pPr algn="ctr" eaLnBrk="1" hangingPunct="1"/>
                  <a:endParaRPr lang="it-IT" altLang="it-IT"/>
                </a:p>
              </p:txBody>
            </p:sp>
            <p:sp>
              <p:nvSpPr>
                <p:cNvPr id="38991" name="AutoShape 26"/>
                <p:cNvSpPr>
                  <a:spLocks noChangeArrowheads="1"/>
                </p:cNvSpPr>
                <p:nvPr/>
              </p:nvSpPr>
              <p:spPr bwMode="auto">
                <a:xfrm rot="10800000">
                  <a:off x="-20638" y="3600450"/>
                  <a:ext cx="168276" cy="519113"/>
                </a:xfrm>
                <a:prstGeom prst="downArrow">
                  <a:avLst>
                    <a:gd name="adj1" fmla="val 50000"/>
                    <a:gd name="adj2" fmla="val 4164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567" name="Saetta 566"/>
              <p:cNvSpPr/>
              <p:nvPr/>
            </p:nvSpPr>
            <p:spPr>
              <a:xfrm rot="2945200">
                <a:off x="1888332" y="1288257"/>
                <a:ext cx="1079500" cy="2062163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grpSp>
            <p:nvGrpSpPr>
              <p:cNvPr id="133" name="Gruppo 678"/>
              <p:cNvGrpSpPr>
                <a:grpSpLocks/>
              </p:cNvGrpSpPr>
              <p:nvPr/>
            </p:nvGrpSpPr>
            <p:grpSpPr bwMode="auto">
              <a:xfrm>
                <a:off x="6719889" y="3375025"/>
                <a:ext cx="1925637" cy="1403350"/>
                <a:chOff x="5196009" y="3374547"/>
                <a:chExt cx="1925081" cy="1404621"/>
              </a:xfrm>
            </p:grpSpPr>
            <p:sp>
              <p:nvSpPr>
                <p:cNvPr id="568" name="Ovale 567"/>
                <p:cNvSpPr/>
                <p:nvPr/>
              </p:nvSpPr>
              <p:spPr>
                <a:xfrm>
                  <a:off x="5632445" y="3374547"/>
                  <a:ext cx="260275" cy="8898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569" name="Ovale 568"/>
                <p:cNvSpPr/>
                <p:nvPr/>
              </p:nvSpPr>
              <p:spPr>
                <a:xfrm>
                  <a:off x="5196009" y="3889363"/>
                  <a:ext cx="261861" cy="8898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38989" name="AutoShape 30"/>
                <p:cNvSpPr>
                  <a:spLocks noChangeArrowheads="1"/>
                </p:cNvSpPr>
                <p:nvPr/>
              </p:nvSpPr>
              <p:spPr bwMode="auto">
                <a:xfrm>
                  <a:off x="5311340" y="3879663"/>
                  <a:ext cx="1809750" cy="69215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it-IT" altLang="it-IT" dirty="0"/>
                </a:p>
                <a:p>
                  <a:pPr algn="ctr" eaLnBrk="1" hangingPunct="1"/>
                  <a:r>
                    <a:rPr lang="it-IT" altLang="it-IT" b="1" dirty="0" err="1"/>
                    <a:t>Low</a:t>
                  </a:r>
                  <a:r>
                    <a:rPr lang="it-IT" altLang="it-IT" b="1" dirty="0"/>
                    <a:t> </a:t>
                  </a:r>
                </a:p>
                <a:p>
                  <a:pPr algn="ctr" eaLnBrk="1" hangingPunct="1"/>
                  <a:r>
                    <a:rPr lang="it-IT" altLang="it-IT" b="1" dirty="0" err="1"/>
                    <a:t>cholesterol</a:t>
                  </a:r>
                  <a:endParaRPr lang="it-IT" altLang="it-IT" b="1" dirty="0"/>
                </a:p>
                <a:p>
                  <a:pPr algn="ctr" eaLnBrk="1" hangingPunct="1"/>
                  <a:endParaRPr lang="it-IT" altLang="it-IT" dirty="0"/>
                </a:p>
              </p:txBody>
            </p:sp>
          </p:grpSp>
          <p:sp>
            <p:nvSpPr>
              <p:cNvPr id="18456" name="AutoShape 30"/>
              <p:cNvSpPr>
                <a:spLocks noChangeArrowheads="1"/>
              </p:cNvSpPr>
              <p:nvPr/>
            </p:nvSpPr>
            <p:spPr bwMode="auto">
              <a:xfrm>
                <a:off x="6827839" y="4900613"/>
                <a:ext cx="2109787" cy="69215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it-IT" altLang="it-IT"/>
              </a:p>
              <a:p>
                <a:pPr algn="ctr" eaLnBrk="1" hangingPunct="1"/>
                <a:r>
                  <a:rPr lang="it-IT" altLang="it-IT" b="1"/>
                  <a:t>Low </a:t>
                </a:r>
              </a:p>
              <a:p>
                <a:pPr algn="ctr" eaLnBrk="1" hangingPunct="1"/>
                <a:r>
                  <a:rPr lang="it-IT" altLang="it-IT" b="1"/>
                  <a:t>phosphatidylserine</a:t>
                </a:r>
              </a:p>
              <a:p>
                <a:pPr algn="ctr" eaLnBrk="1" hangingPunct="1"/>
                <a:endParaRPr lang="it-IT" altLang="it-IT"/>
              </a:p>
            </p:txBody>
          </p:sp>
          <p:cxnSp>
            <p:nvCxnSpPr>
              <p:cNvPr id="599" name="Connettore 2 598"/>
              <p:cNvCxnSpPr>
                <a:stCxn id="38990" idx="0"/>
              </p:cNvCxnSpPr>
              <p:nvPr/>
            </p:nvCxnSpPr>
            <p:spPr>
              <a:xfrm flipV="1">
                <a:off x="2476500" y="1654175"/>
                <a:ext cx="668338" cy="16637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Connettore 2 605"/>
              <p:cNvCxnSpPr/>
              <p:nvPr/>
            </p:nvCxnSpPr>
            <p:spPr>
              <a:xfrm>
                <a:off x="4460875" y="3952875"/>
                <a:ext cx="4572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Forma 607"/>
              <p:cNvCxnSpPr>
                <a:stCxn id="38990" idx="2"/>
              </p:cNvCxnSpPr>
              <p:nvPr/>
            </p:nvCxnSpPr>
            <p:spPr>
              <a:xfrm rot="16200000" flipH="1">
                <a:off x="2875757" y="3834607"/>
                <a:ext cx="285750" cy="1084263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Connettore 2 612"/>
              <p:cNvCxnSpPr/>
              <p:nvPr/>
            </p:nvCxnSpPr>
            <p:spPr>
              <a:xfrm flipH="1">
                <a:off x="4440043" y="4200525"/>
                <a:ext cx="2188643" cy="127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6" name="Rectangle 344"/>
              <p:cNvSpPr>
                <a:spLocks noChangeArrowheads="1"/>
              </p:cNvSpPr>
              <p:nvPr/>
            </p:nvSpPr>
            <p:spPr bwMode="auto">
              <a:xfrm>
                <a:off x="8070851" y="1660526"/>
                <a:ext cx="2251075" cy="627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it-IT" altLang="it-IT" sz="1600" b="1">
                    <a:cs typeface="Arial" charset="0"/>
                  </a:rPr>
                  <a:t>Circulating inhibitors </a:t>
                </a:r>
              </a:p>
              <a:p>
                <a:pPr eaLnBrk="1" hangingPunct="1"/>
                <a:r>
                  <a:rPr lang="it-IT" altLang="it-IT" sz="1400" b="1">
                    <a:cs typeface="Arial" charset="0"/>
                  </a:rPr>
                  <a:t>(endogen ouabain)</a:t>
                </a:r>
                <a:r>
                  <a:rPr lang="en-GB" altLang="it-IT" sz="1400" b="1">
                    <a:cs typeface="Arial" charset="0"/>
                  </a:rPr>
                  <a:t>  </a:t>
                </a:r>
                <a:r>
                  <a:rPr lang="en-GB" altLang="it-IT" sz="1600" b="1">
                    <a:cs typeface="Arial" charset="0"/>
                  </a:rPr>
                  <a:t>?</a:t>
                </a:r>
                <a:endParaRPr lang="it-IT" altLang="it-IT" sz="1600" b="1">
                  <a:cs typeface="Arial" charset="0"/>
                </a:endParaRPr>
              </a:p>
            </p:txBody>
          </p:sp>
          <p:grpSp>
            <p:nvGrpSpPr>
              <p:cNvPr id="134" name="Gruppo 582"/>
              <p:cNvGrpSpPr>
                <a:grpSpLocks/>
              </p:cNvGrpSpPr>
              <p:nvPr/>
            </p:nvGrpSpPr>
            <p:grpSpPr bwMode="auto">
              <a:xfrm>
                <a:off x="6680200" y="890588"/>
                <a:ext cx="3987800" cy="749300"/>
                <a:chOff x="4805220" y="914400"/>
                <a:chExt cx="3987213" cy="750400"/>
              </a:xfrm>
            </p:grpSpPr>
            <p:sp>
              <p:nvSpPr>
                <p:cNvPr id="38983" name="Rectangle 349"/>
                <p:cNvSpPr>
                  <a:spLocks noChangeArrowheads="1"/>
                </p:cNvSpPr>
                <p:nvPr/>
              </p:nvSpPr>
              <p:spPr bwMode="auto">
                <a:xfrm>
                  <a:off x="4805220" y="914400"/>
                  <a:ext cx="3987213" cy="7504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it-IT" altLang="it-IT" sz="1600" b="1">
                      <a:cs typeface="Arial" charset="0"/>
                    </a:rPr>
                    <a:t>Enviromental </a:t>
                  </a:r>
                </a:p>
                <a:p>
                  <a:pPr eaLnBrk="1" hangingPunct="1"/>
                  <a:r>
                    <a:rPr lang="it-IT" altLang="it-IT" sz="1600" b="1">
                      <a:cs typeface="Arial" charset="0"/>
                    </a:rPr>
                    <a:t>pollution</a:t>
                  </a:r>
                </a:p>
                <a:p>
                  <a:pPr eaLnBrk="1" hangingPunct="1"/>
                  <a:r>
                    <a:rPr lang="it-IT" altLang="it-IT" sz="1600" b="1">
                      <a:cs typeface="Arial" charset="0"/>
                    </a:rPr>
                    <a:t>Metals</a:t>
                  </a:r>
                  <a:r>
                    <a:rPr lang="en-GB" altLang="it-IT" sz="1600" b="1">
                      <a:cs typeface="Arial" charset="0"/>
                    </a:rPr>
                    <a:t>?</a:t>
                  </a:r>
                  <a:endParaRPr lang="it-IT" altLang="it-IT" sz="1600" b="1">
                    <a:cs typeface="Arial" charset="0"/>
                  </a:endParaRPr>
                </a:p>
              </p:txBody>
            </p:sp>
            <p:pic>
              <p:nvPicPr>
                <p:cNvPr id="38984" name="Picture 72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833138" y="1178001"/>
                  <a:ext cx="678058" cy="452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85" name="Picture 72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522442" y="984113"/>
                  <a:ext cx="1001186" cy="645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86" name="Picture 72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594160" y="925025"/>
                  <a:ext cx="1157742" cy="739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8950" name="Rectangle 676"/>
              <p:cNvSpPr>
                <a:spLocks noChangeArrowheads="1"/>
              </p:cNvSpPr>
              <p:nvPr/>
            </p:nvSpPr>
            <p:spPr bwMode="auto">
              <a:xfrm>
                <a:off x="7070725" y="6261100"/>
                <a:ext cx="160655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r>
                  <a:rPr lang="it-IT" altLang="it-IT" b="1"/>
                  <a:t>Cytoplasm</a:t>
                </a:r>
              </a:p>
            </p:txBody>
          </p:sp>
          <p:sp>
            <p:nvSpPr>
              <p:cNvPr id="615" name="Rettangolo arrotondato 614"/>
              <p:cNvSpPr/>
              <p:nvPr/>
            </p:nvSpPr>
            <p:spPr>
              <a:xfrm>
                <a:off x="8961138" y="2998078"/>
                <a:ext cx="975548" cy="2132186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b="1" dirty="0">
                    <a:latin typeface="Arial" pitchFamily="34" charset="0"/>
                    <a:cs typeface="Arial" pitchFamily="34" charset="0"/>
                  </a:rPr>
                  <a:t>Band 3</a:t>
                </a:r>
              </a:p>
            </p:txBody>
          </p:sp>
          <p:grpSp>
            <p:nvGrpSpPr>
              <p:cNvPr id="140" name="Gruppo 679"/>
              <p:cNvGrpSpPr>
                <a:grpSpLocks/>
              </p:cNvGrpSpPr>
              <p:nvPr/>
            </p:nvGrpSpPr>
            <p:grpSpPr bwMode="auto">
              <a:xfrm>
                <a:off x="2336801" y="5056188"/>
                <a:ext cx="8075613" cy="1122362"/>
                <a:chOff x="812532" y="5056194"/>
                <a:chExt cx="8075675" cy="1122032"/>
              </a:xfrm>
            </p:grpSpPr>
            <p:sp>
              <p:nvSpPr>
                <p:cNvPr id="612" name="Nastro perforato 611"/>
                <p:cNvSpPr/>
                <p:nvPr/>
              </p:nvSpPr>
              <p:spPr>
                <a:xfrm rot="10992004">
                  <a:off x="4311409" y="5592611"/>
                  <a:ext cx="3568727" cy="399932"/>
                </a:xfrm>
                <a:prstGeom prst="flowChartPunchedTap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611" name="Nastro perforato 610"/>
                <p:cNvSpPr/>
                <p:nvPr/>
              </p:nvSpPr>
              <p:spPr>
                <a:xfrm>
                  <a:off x="861745" y="5711638"/>
                  <a:ext cx="3568727" cy="280905"/>
                </a:xfrm>
                <a:prstGeom prst="flowChartPunchedTap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607" name="Nastro perforato 606"/>
                <p:cNvSpPr/>
                <p:nvPr/>
              </p:nvSpPr>
              <p:spPr>
                <a:xfrm rot="21314062">
                  <a:off x="4425710" y="5606894"/>
                  <a:ext cx="2508269" cy="282492"/>
                </a:xfrm>
                <a:prstGeom prst="flowChartPunchedTap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b="1" dirty="0" err="1">
                      <a:solidFill>
                        <a:schemeClr val="tx1"/>
                      </a:solidFill>
                    </a:rPr>
                    <a:t>Beta-spectrin</a:t>
                  </a:r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0" name="Nastro perforato 609"/>
                <p:cNvSpPr/>
                <p:nvPr/>
              </p:nvSpPr>
              <p:spPr>
                <a:xfrm rot="21115423">
                  <a:off x="812532" y="5765597"/>
                  <a:ext cx="3781454" cy="412629"/>
                </a:xfrm>
                <a:prstGeom prst="flowChartPunchedTap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b="1" dirty="0" err="1">
                      <a:solidFill>
                        <a:schemeClr val="tx1"/>
                      </a:solidFill>
                    </a:rPr>
                    <a:t>Alpha-spectrin</a:t>
                  </a:r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4" name="Ovale 623"/>
                <p:cNvSpPr/>
                <p:nvPr/>
              </p:nvSpPr>
              <p:spPr>
                <a:xfrm>
                  <a:off x="7368957" y="5056194"/>
                  <a:ext cx="1519250" cy="65544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dirty="0" err="1">
                      <a:solidFill>
                        <a:schemeClr val="tx1"/>
                      </a:solidFill>
                    </a:rPr>
                    <a:t>Ankirin</a:t>
                  </a:r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0" name="Connettore 629"/>
              <p:cNvSpPr/>
              <p:nvPr/>
            </p:nvSpPr>
            <p:spPr bwMode="auto">
              <a:xfrm rot="60000">
                <a:off x="8589636" y="3013431"/>
                <a:ext cx="452965" cy="414867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  <a:alpha val="51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cxnSp>
            <p:nvCxnSpPr>
              <p:cNvPr id="632" name="Connettore 2 631"/>
              <p:cNvCxnSpPr/>
              <p:nvPr/>
            </p:nvCxnSpPr>
            <p:spPr>
              <a:xfrm flipH="1">
                <a:off x="5922964" y="2008189"/>
                <a:ext cx="2211387" cy="1076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Connettore 2 648"/>
              <p:cNvCxnSpPr/>
              <p:nvPr/>
            </p:nvCxnSpPr>
            <p:spPr>
              <a:xfrm flipH="1" flipV="1">
                <a:off x="4503739" y="1143001"/>
                <a:ext cx="2066925" cy="2444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Connettore 2 650"/>
              <p:cNvCxnSpPr/>
              <p:nvPr/>
            </p:nvCxnSpPr>
            <p:spPr>
              <a:xfrm flipH="1">
                <a:off x="5862638" y="1622426"/>
                <a:ext cx="906462" cy="14144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Connettore 2 656"/>
              <p:cNvCxnSpPr/>
              <p:nvPr/>
            </p:nvCxnSpPr>
            <p:spPr>
              <a:xfrm flipH="1">
                <a:off x="7578694" y="753869"/>
                <a:ext cx="508062" cy="1807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Connettore 2 659"/>
              <p:cNvCxnSpPr/>
              <p:nvPr/>
            </p:nvCxnSpPr>
            <p:spPr>
              <a:xfrm flipH="1">
                <a:off x="5773739" y="1141414"/>
                <a:ext cx="39687" cy="17621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Connettore 2 661"/>
              <p:cNvCxnSpPr/>
              <p:nvPr/>
            </p:nvCxnSpPr>
            <p:spPr>
              <a:xfrm flipH="1">
                <a:off x="4259264" y="568326"/>
                <a:ext cx="547687" cy="1174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uppo 605"/>
              <p:cNvGrpSpPr/>
              <p:nvPr/>
            </p:nvGrpSpPr>
            <p:grpSpPr bwMode="auto">
              <a:xfrm>
                <a:off x="4756591" y="2983656"/>
                <a:ext cx="1210823" cy="2263740"/>
                <a:chOff x="3470332" y="4439256"/>
                <a:chExt cx="1210639" cy="2264197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604" name="Trapezio 603"/>
                <p:cNvSpPr/>
                <p:nvPr/>
              </p:nvSpPr>
              <p:spPr>
                <a:xfrm>
                  <a:off x="3470332" y="5501820"/>
                  <a:ext cx="1210639" cy="1201633"/>
                </a:xfrm>
                <a:prstGeom prst="trapezoid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  <p:sp>
              <p:nvSpPr>
                <p:cNvPr id="605" name="Trapezio 604"/>
                <p:cNvSpPr/>
                <p:nvPr/>
              </p:nvSpPr>
              <p:spPr>
                <a:xfrm rot="10800000">
                  <a:off x="3494669" y="4439256"/>
                  <a:ext cx="1160941" cy="1062563"/>
                </a:xfrm>
                <a:prstGeom prst="trapezoid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/>
                </a:p>
              </p:txBody>
            </p:sp>
          </p:grpSp>
          <p:cxnSp>
            <p:nvCxnSpPr>
              <p:cNvPr id="616" name="Connettore 2 615"/>
              <p:cNvCxnSpPr/>
              <p:nvPr/>
            </p:nvCxnSpPr>
            <p:spPr bwMode="auto">
              <a:xfrm flipH="1">
                <a:off x="5621338" y="2314576"/>
                <a:ext cx="17462" cy="30702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Connettore 2 619"/>
              <p:cNvCxnSpPr/>
              <p:nvPr/>
            </p:nvCxnSpPr>
            <p:spPr bwMode="auto">
              <a:xfrm flipV="1">
                <a:off x="5043489" y="2227263"/>
                <a:ext cx="1587" cy="326231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43" name="AutoShape 25"/>
              <p:cNvSpPr>
                <a:spLocks noChangeArrowheads="1"/>
              </p:cNvSpPr>
              <p:nvPr/>
            </p:nvSpPr>
            <p:spPr bwMode="auto">
              <a:xfrm>
                <a:off x="4738689" y="3065463"/>
                <a:ext cx="1190625" cy="6985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it-IT" altLang="it-IT"/>
              </a:p>
              <a:p>
                <a:pPr algn="ctr" eaLnBrk="1" hangingPunct="1"/>
                <a:r>
                  <a:rPr lang="it-IT" altLang="it-IT" sz="1400" b="1">
                    <a:solidFill>
                      <a:schemeClr val="bg1"/>
                    </a:solidFill>
                  </a:rPr>
                  <a:t>Very low </a:t>
                </a:r>
              </a:p>
              <a:p>
                <a:pPr algn="ctr" eaLnBrk="1" hangingPunct="1"/>
                <a:r>
                  <a:rPr lang="it-IT" altLang="it-IT" sz="1400" b="1">
                    <a:solidFill>
                      <a:schemeClr val="bg1"/>
                    </a:solidFill>
                  </a:rPr>
                  <a:t>NKA</a:t>
                </a:r>
              </a:p>
              <a:p>
                <a:pPr algn="ctr" eaLnBrk="1" hangingPunct="1"/>
                <a:r>
                  <a:rPr lang="it-IT" altLang="it-IT" sz="1400" b="1">
                    <a:solidFill>
                      <a:schemeClr val="bg1"/>
                    </a:solidFill>
                  </a:rPr>
                  <a:t>Activity</a:t>
                </a:r>
                <a:r>
                  <a:rPr lang="it-IT" altLang="it-IT" b="1"/>
                  <a:t> </a:t>
                </a:r>
              </a:p>
              <a:p>
                <a:pPr algn="ctr" eaLnBrk="1" hangingPunct="1"/>
                <a:r>
                  <a:rPr lang="it-IT" altLang="it-IT"/>
                  <a:t> </a:t>
                </a:r>
              </a:p>
            </p:txBody>
          </p:sp>
          <p:sp>
            <p:nvSpPr>
              <p:cNvPr id="24644" name="CasellaDiTesto 669"/>
              <p:cNvSpPr txBox="1">
                <a:spLocks noChangeArrowheads="1"/>
              </p:cNvSpPr>
              <p:nvPr/>
            </p:nvSpPr>
            <p:spPr bwMode="auto">
              <a:xfrm>
                <a:off x="4808539" y="1955801"/>
                <a:ext cx="6064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altLang="it-IT" sz="1200" b="1"/>
                  <a:t>3Na+</a:t>
                </a:r>
              </a:p>
            </p:txBody>
          </p:sp>
          <p:sp>
            <p:nvSpPr>
              <p:cNvPr id="24645" name="CasellaDiTesto 670"/>
              <p:cNvSpPr txBox="1">
                <a:spLocks noChangeArrowheads="1"/>
              </p:cNvSpPr>
              <p:nvPr/>
            </p:nvSpPr>
            <p:spPr bwMode="auto">
              <a:xfrm>
                <a:off x="5295901" y="5302251"/>
                <a:ext cx="6064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altLang="it-IT" sz="1200" b="1"/>
                  <a:t>2 K+</a:t>
                </a:r>
              </a:p>
            </p:txBody>
          </p:sp>
          <p:cxnSp>
            <p:nvCxnSpPr>
              <p:cNvPr id="2" name="Connettore 2 661"/>
              <p:cNvCxnSpPr/>
              <p:nvPr/>
            </p:nvCxnSpPr>
            <p:spPr>
              <a:xfrm>
                <a:off x="7579282" y="434765"/>
                <a:ext cx="361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Connettore 2 659"/>
              <p:cNvCxnSpPr>
                <a:cxnSpLocks noChangeShapeType="1"/>
              </p:cNvCxnSpPr>
              <p:nvPr/>
            </p:nvCxnSpPr>
            <p:spPr bwMode="auto">
              <a:xfrm>
                <a:off x="4510088" y="1322388"/>
                <a:ext cx="4722812" cy="231775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" name="Connettore 2 659"/>
              <p:cNvCxnSpPr>
                <a:cxnSpLocks noChangeShapeType="1"/>
              </p:cNvCxnSpPr>
              <p:nvPr/>
            </p:nvCxnSpPr>
            <p:spPr bwMode="auto">
              <a:xfrm>
                <a:off x="7346950" y="1660526"/>
                <a:ext cx="1868488" cy="1636713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pic>
        <p:nvPicPr>
          <p:cNvPr id="38993" name="Immagine 389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3998" y="1583908"/>
            <a:ext cx="2023437" cy="1690549"/>
          </a:xfrm>
          <a:prstGeom prst="rect">
            <a:avLst/>
          </a:prstGeom>
        </p:spPr>
      </p:pic>
      <p:pic>
        <p:nvPicPr>
          <p:cNvPr id="38994" name="Immagine 389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9793" y="4493726"/>
            <a:ext cx="2047642" cy="1778889"/>
          </a:xfrm>
          <a:prstGeom prst="rect">
            <a:avLst/>
          </a:prstGeom>
        </p:spPr>
      </p:pic>
      <p:sp>
        <p:nvSpPr>
          <p:cNvPr id="38995" name="CasellaDiTesto 38994"/>
          <p:cNvSpPr txBox="1"/>
          <p:nvPr/>
        </p:nvSpPr>
        <p:spPr>
          <a:xfrm>
            <a:off x="9923998" y="1109685"/>
            <a:ext cx="21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Globuli rossi normali</a:t>
            </a:r>
            <a:endParaRPr lang="it-IT" dirty="0"/>
          </a:p>
        </p:txBody>
      </p:sp>
      <p:sp>
        <p:nvSpPr>
          <p:cNvPr id="38996" name="CasellaDiTesto 38995"/>
          <p:cNvSpPr txBox="1"/>
          <p:nvPr/>
        </p:nvSpPr>
        <p:spPr>
          <a:xfrm>
            <a:off x="10058400" y="3981301"/>
            <a:ext cx="177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Globuli rossi ASD</a:t>
            </a:r>
            <a:endParaRPr lang="it-IT" dirty="0"/>
          </a:p>
        </p:txBody>
      </p:sp>
      <p:cxnSp>
        <p:nvCxnSpPr>
          <p:cNvPr id="38998" name="Connettore 2 38997"/>
          <p:cNvCxnSpPr>
            <a:endCxn id="38996" idx="0"/>
          </p:cNvCxnSpPr>
          <p:nvPr/>
        </p:nvCxnSpPr>
        <p:spPr>
          <a:xfrm>
            <a:off x="10944764" y="3527785"/>
            <a:ext cx="1" cy="4535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02" name="Connettore 2 39001"/>
          <p:cNvCxnSpPr/>
          <p:nvPr/>
        </p:nvCxnSpPr>
        <p:spPr>
          <a:xfrm>
            <a:off x="8847785" y="4839264"/>
            <a:ext cx="987613" cy="7112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8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le\Downloads\journal.pone.0066418.g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9" y="1131889"/>
            <a:ext cx="470693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-90152"/>
            <a:ext cx="12191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0070C0"/>
                </a:solidFill>
              </a:rPr>
              <a:t>Quanto sono rilevanti queste alterazioni ? Se correlano </a:t>
            </a:r>
            <a:r>
              <a:rPr lang="it-IT" sz="2400" b="1" dirty="0">
                <a:solidFill>
                  <a:srgbClr val="0070C0"/>
                </a:solidFill>
              </a:rPr>
              <a:t>con parametri </a:t>
            </a:r>
            <a:r>
              <a:rPr lang="it-IT" sz="2400" b="1" dirty="0" smtClean="0">
                <a:solidFill>
                  <a:srgbClr val="0070C0"/>
                </a:solidFill>
              </a:rPr>
              <a:t>clinici, indicano qualcosa!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2036763" y="1652588"/>
          <a:ext cx="5008562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3680460" imgH="2755392" progId="">
                  <p:embed/>
                </p:oleObj>
              </mc:Choice>
              <mc:Fallback>
                <p:oleObj r:id="rId4" imgW="3680460" imgH="27553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652588"/>
                        <a:ext cx="5008562" cy="375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AutoShape 6"/>
          <p:cNvSpPr>
            <a:spLocks noChangeArrowheads="1"/>
          </p:cNvSpPr>
          <p:nvPr/>
        </p:nvSpPr>
        <p:spPr bwMode="auto">
          <a:xfrm rot="-1413795">
            <a:off x="6861175" y="3125788"/>
            <a:ext cx="3709988" cy="1255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1200" i="1">
                <a:latin typeface="Times New Roman" pitchFamily="18" charset="0"/>
              </a:rPr>
              <a:t>                              Quanto maggiore</a:t>
            </a:r>
            <a:r>
              <a:rPr lang="it-IT" altLang="it-IT" sz="1200">
                <a:latin typeface="Times New Roman" pitchFamily="18" charset="0"/>
              </a:rPr>
              <a:t> è la </a:t>
            </a:r>
          </a:p>
          <a:p>
            <a:pPr eaLnBrk="1" hangingPunct="1"/>
            <a:r>
              <a:rPr lang="it-IT" altLang="it-IT" sz="1200">
                <a:latin typeface="Times New Roman" pitchFamily="18" charset="0"/>
              </a:rPr>
              <a:t>                   concentrazione di </a:t>
            </a:r>
            <a:r>
              <a:rPr lang="it-IT" altLang="it-IT" sz="1200" b="1" u="sng">
                <a:latin typeface="Times New Roman" pitchFamily="18" charset="0"/>
              </a:rPr>
              <a:t>Acidi Grassi Saturi</a:t>
            </a:r>
            <a:r>
              <a:rPr lang="it-IT" altLang="it-IT" sz="1200" u="sng">
                <a:latin typeface="Times New Roman" pitchFamily="18" charset="0"/>
              </a:rPr>
              <a:t> </a:t>
            </a:r>
            <a:r>
              <a:rPr lang="it-IT" altLang="it-IT" sz="1200">
                <a:latin typeface="Times New Roman" pitchFamily="18" charset="0"/>
              </a:rPr>
              <a:t>              </a:t>
            </a:r>
          </a:p>
          <a:p>
            <a:pPr eaLnBrk="1" hangingPunct="1"/>
            <a:endParaRPr lang="it-IT" altLang="it-IT" sz="1200">
              <a:latin typeface="Times New Roman" pitchFamily="18" charset="0"/>
            </a:endParaRPr>
          </a:p>
          <a:p>
            <a:pPr eaLnBrk="1" hangingPunct="1"/>
            <a:r>
              <a:rPr lang="it-IT" altLang="it-IT" sz="1200">
                <a:latin typeface="Times New Roman" pitchFamily="18" charset="0"/>
              </a:rPr>
              <a:t>                        </a:t>
            </a:r>
            <a:r>
              <a:rPr lang="it-IT" altLang="it-IT" sz="1200" i="1">
                <a:latin typeface="Times New Roman" pitchFamily="18" charset="0"/>
              </a:rPr>
              <a:t>tanto maggiore</a:t>
            </a:r>
            <a:r>
              <a:rPr lang="it-IT" altLang="it-IT" sz="120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it-IT" altLang="it-IT" sz="1200" b="1">
                <a:latin typeface="Times New Roman" pitchFamily="18" charset="0"/>
              </a:rPr>
              <a:t>          è il livello di </a:t>
            </a:r>
            <a:r>
              <a:rPr lang="it-IT" altLang="it-IT" sz="1200" b="1" u="sng">
                <a:latin typeface="Times New Roman" pitchFamily="18" charset="0"/>
              </a:rPr>
              <a:t>iperattività</a:t>
            </a:r>
            <a:endParaRPr lang="it-IT" altLang="it-IT" sz="1200" b="1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6345238" y="3500438"/>
            <a:ext cx="1439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Oggetto 2"/>
          <p:cNvPicPr>
            <a:picLocks noChangeArrowheads="1"/>
          </p:cNvPicPr>
          <p:nvPr/>
        </p:nvPicPr>
        <p:blipFill>
          <a:blip r:embed="rId6"/>
          <a:srcRect l="-16862" t="-104073" r="-51756" b="-57014"/>
          <a:stretch>
            <a:fillRect/>
          </a:stretch>
        </p:blipFill>
        <p:spPr bwMode="auto">
          <a:xfrm>
            <a:off x="3962401" y="5097464"/>
            <a:ext cx="15652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94089" y="479426"/>
            <a:ext cx="5235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/>
              <a:t>Un esempio di correlazione </a:t>
            </a:r>
            <a:r>
              <a:rPr lang="it-IT" sz="2400" b="1" dirty="0"/>
              <a:t>con parametri </a:t>
            </a:r>
            <a:r>
              <a:rPr lang="it-IT" sz="2400" b="1" dirty="0" smtClean="0"/>
              <a:t>clinici  visto </a:t>
            </a:r>
            <a:r>
              <a:rPr lang="it-IT" sz="2400" b="1" dirty="0"/>
              <a:t>da vicino</a:t>
            </a:r>
          </a:p>
        </p:txBody>
      </p:sp>
    </p:spTree>
    <p:extLst>
      <p:ext uri="{BB962C8B-B14F-4D97-AF65-F5344CB8AC3E}">
        <p14:creationId xmlns:p14="http://schemas.microsoft.com/office/powerpoint/2010/main" val="2709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5545" y="2995255"/>
            <a:ext cx="46878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967474"/>
              </p:ext>
            </p:extLst>
          </p:nvPr>
        </p:nvGraphicFramePr>
        <p:xfrm>
          <a:off x="6224029" y="2995255"/>
          <a:ext cx="4583113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3680460" imgH="2755392" progId="">
                  <p:embed/>
                </p:oleObj>
              </mc:Choice>
              <mc:Fallback>
                <p:oleObj r:id="rId5" imgW="3680460" imgH="27553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029" y="2995255"/>
                        <a:ext cx="4583113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Oggetto 2"/>
          <p:cNvPicPr>
            <a:picLocks noChangeArrowheads="1"/>
          </p:cNvPicPr>
          <p:nvPr/>
        </p:nvPicPr>
        <p:blipFill>
          <a:blip r:embed="rId7"/>
          <a:srcRect l="-16862" t="-104073" r="-51756" b="-57014"/>
          <a:stretch>
            <a:fillRect/>
          </a:stretch>
        </p:blipFill>
        <p:spPr bwMode="auto">
          <a:xfrm>
            <a:off x="3432969" y="2601959"/>
            <a:ext cx="1119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ggetto 2"/>
          <p:cNvPicPr>
            <a:picLocks noChangeArrowheads="1"/>
          </p:cNvPicPr>
          <p:nvPr/>
        </p:nvPicPr>
        <p:blipFill>
          <a:blip r:embed="rId7"/>
          <a:srcRect l="-16862" t="-104073" r="-51756" b="-57014"/>
          <a:stretch>
            <a:fillRect/>
          </a:stretch>
        </p:blipFill>
        <p:spPr bwMode="auto">
          <a:xfrm>
            <a:off x="8259762" y="2714267"/>
            <a:ext cx="1090612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28034" y="1027138"/>
            <a:ext cx="53353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/>
              <a:t>Abbiamo identificato un possibile </a:t>
            </a:r>
            <a:r>
              <a:rPr lang="it-IT" sz="2400" b="1" dirty="0" err="1" smtClean="0"/>
              <a:t>biomarcatore</a:t>
            </a:r>
            <a:r>
              <a:rPr lang="it-IT" sz="2400" b="1" dirty="0" smtClean="0"/>
              <a:t>. Forse ne identificheremo altri, comunque andranno validati studiando </a:t>
            </a:r>
            <a:r>
              <a:rPr lang="it-IT" sz="2400" b="1" dirty="0"/>
              <a:t>popolazioni “contigue” 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809580" y="1027138"/>
            <a:ext cx="4739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/>
              <a:t>Molte delle alterazioni periferiche sono potenzialmente </a:t>
            </a:r>
            <a:r>
              <a:rPr lang="it-IT" sz="2400" b="1" dirty="0"/>
              <a:t>correggibili con trattamento nutraceutico. Necessità di un trial clinico.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83346" y="167425"/>
            <a:ext cx="839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Cosa indicano i primi risultati consolidati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xfrm>
            <a:off x="1687132" y="676275"/>
            <a:ext cx="880915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Dedicato a Emanuela Pipitone 1964-2015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0289" y="1819276"/>
            <a:ext cx="7445375" cy="4830763"/>
          </a:xfrm>
          <a:noFill/>
        </p:spPr>
      </p:pic>
    </p:spTree>
    <p:extLst>
      <p:ext uri="{BB962C8B-B14F-4D97-AF65-F5344CB8AC3E}">
        <p14:creationId xmlns:p14="http://schemas.microsoft.com/office/powerpoint/2010/main" val="1033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7117"/>
            <a:ext cx="12192000" cy="13255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+mn-lt"/>
              </a:rPr>
              <a:t>L’autismo causa gravi e continui problemi in famiglia...</a:t>
            </a:r>
            <a:endParaRPr lang="it-IT" sz="2800" dirty="0">
              <a:latin typeface="+mn-lt"/>
            </a:endParaRPr>
          </a:p>
        </p:txBody>
      </p:sp>
      <p:pic>
        <p:nvPicPr>
          <p:cNvPr id="2050" name="Picture 2" descr="http://www.youreducationalconsultant.com/wp-content/uploads/2014/08/stressed-m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24990"/>
            <a:ext cx="4962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stressed fami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3" y="1652885"/>
            <a:ext cx="3241183" cy="27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isultati immagini per biomedical research"/>
          <p:cNvSpPr>
            <a:spLocks noChangeAspect="1" noChangeArrowheads="1"/>
          </p:cNvSpPr>
          <p:nvPr/>
        </p:nvSpPr>
        <p:spPr bwMode="auto">
          <a:xfrm>
            <a:off x="361637" y="53383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http://www.babybazar.it/Imm/pagine/19834/inappeten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19" y="4378125"/>
            <a:ext cx="3643693" cy="24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mbini.guidone.it/wp-content/uploads/2010/07/iperat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7" y="4486542"/>
            <a:ext cx="1830574" cy="23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259" y="64076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800" dirty="0" smtClean="0">
                <a:solidFill>
                  <a:srgbClr val="FF0000"/>
                </a:solidFill>
              </a:rPr>
              <a:t>Tutti voi potete aiutare la nostra ricerca!</a:t>
            </a:r>
          </a:p>
          <a:p>
            <a:pPr marL="0" indent="0" algn="ctr">
              <a:buNone/>
            </a:pPr>
            <a:endParaRPr lang="it-IT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4800" dirty="0" smtClean="0">
                <a:solidFill>
                  <a:srgbClr val="00B050"/>
                </a:solidFill>
              </a:rPr>
              <a:t>Come? </a:t>
            </a:r>
            <a:endParaRPr lang="it-IT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5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le\Documents\play4 research\APP linguaggio\Chose\101_Menu_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136651"/>
            <a:ext cx="9159875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7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3" descr="C:\Users\Ale\Documents\play4 research\APP linguaggio\Chose\101_Menu_v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26800"/>
            <a:ext cx="7692254" cy="5769190"/>
          </a:xfrm>
          <a:prstGeom prst="rect">
            <a:avLst/>
          </a:prstGeom>
          <a:noFill/>
        </p:spPr>
      </p:pic>
      <p:sp>
        <p:nvSpPr>
          <p:cNvPr id="6" name="Fumetto 3 5"/>
          <p:cNvSpPr/>
          <p:nvPr/>
        </p:nvSpPr>
        <p:spPr>
          <a:xfrm>
            <a:off x="5306292" y="2535382"/>
            <a:ext cx="5112327" cy="3061854"/>
          </a:xfrm>
          <a:prstGeom prst="wedgeEllipseCallout">
            <a:avLst>
              <a:gd name="adj1" fmla="val -64650"/>
              <a:gd name="adj2" fmla="val 18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226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29577" y="1648496"/>
            <a:ext cx="73490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finisce in una specie di angosciante labirinto </a:t>
            </a:r>
            <a:r>
              <a:rPr lang="it-IT" sz="2800" dirty="0"/>
              <a:t>…</a:t>
            </a:r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Mentre i media danno messaggi contradditori…</a:t>
            </a:r>
            <a:endParaRPr lang="it-IT" dirty="0"/>
          </a:p>
        </p:txBody>
      </p:sp>
      <p:pic>
        <p:nvPicPr>
          <p:cNvPr id="3074" name="Picture 2" descr="http://4.bp.blogspot.com/-KB6tA9YcT7w/Uj1Mz9Ef7wI/AAAAAAAAAGg/jU8hgQqls-s/s1600/MANI3-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ndoncallstorinorisponde.it/wp-content/uploads/2014/06/Labiri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3" y="191171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biomedical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case.edu/emails/Daily/Biomedical-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430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0" y="12339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 famiglie chiedono risposte alla </a:t>
            </a:r>
            <a:r>
              <a:rPr lang="it-IT" sz="2800" dirty="0" smtClean="0"/>
              <a:t>ricerca, </a:t>
            </a:r>
            <a:r>
              <a:rPr lang="it-IT" sz="2800" dirty="0"/>
              <a:t>ma queste risposte sembra non vengano </a:t>
            </a:r>
            <a:r>
              <a:rPr lang="it-IT" sz="2800" dirty="0" smtClean="0"/>
              <a:t>mai...</a:t>
            </a:r>
            <a:endParaRPr lang="it-IT" sz="2800" dirty="0"/>
          </a:p>
        </p:txBody>
      </p:sp>
      <p:pic>
        <p:nvPicPr>
          <p:cNvPr id="1032" name="Picture 8" descr="http://www.icts.uiowa.edu/sites/default/files/latina_scient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92" y="4146997"/>
            <a:ext cx="3797052" cy="25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11" y="1357044"/>
            <a:ext cx="33432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wardandrewjones.com/wp-content/uploads/2012/11/good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99" y="2322787"/>
            <a:ext cx="3625000" cy="25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96348" y="516835"/>
            <a:ext cx="11150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Ma oggi qualcosa finalmente si sta muovendo, </a:t>
            </a:r>
            <a:endParaRPr lang="it-IT" sz="4400" b="1" dirty="0" smtClean="0">
              <a:solidFill>
                <a:srgbClr val="FF0000"/>
              </a:solidFill>
            </a:endParaRPr>
          </a:p>
          <a:p>
            <a:r>
              <a:rPr lang="it-IT" sz="4400" b="1" dirty="0" smtClean="0">
                <a:solidFill>
                  <a:srgbClr val="FF0000"/>
                </a:solidFill>
              </a:rPr>
              <a:t>anche </a:t>
            </a:r>
            <a:r>
              <a:rPr lang="it-IT" sz="4400" b="1" dirty="0">
                <a:solidFill>
                  <a:srgbClr val="FF0000"/>
                </a:solidFill>
              </a:rPr>
              <a:t>in Italia!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2232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16983" y="6161780"/>
            <a:ext cx="770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en-US" dirty="0"/>
              <a:t> VOLUME 47 | NUMBER 2 | FEBRUARY 2015 </a:t>
            </a:r>
            <a:r>
              <a:rPr lang="en-US" b="1" dirty="0"/>
              <a:t>Nature Ge</a:t>
            </a:r>
            <a:r>
              <a:rPr lang="en-US" dirty="0"/>
              <a:t>n</a:t>
            </a:r>
            <a:r>
              <a:rPr lang="en-US" b="1" dirty="0"/>
              <a:t>etics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25" y="1248398"/>
            <a:ext cx="7729202" cy="21763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26" y="4003383"/>
            <a:ext cx="7286625" cy="21621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94725" y="3522453"/>
            <a:ext cx="661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Cell</a:t>
            </a:r>
            <a:r>
              <a:rPr lang="en-US" dirty="0"/>
              <a:t> 155, 1451–1463, December 19, 2013 ª2013 Elsevier Inc.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494725" y="1173534"/>
            <a:ext cx="7547020" cy="27490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94725" y="4045187"/>
            <a:ext cx="7547020" cy="27490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7425" y="3445509"/>
            <a:ext cx="3863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>
              <a:solidFill>
                <a:srgbClr val="0070C0"/>
              </a:solidFill>
            </a:endParaRPr>
          </a:p>
          <a:p>
            <a:r>
              <a:rPr lang="it-IT" sz="2800" b="1" i="1" dirty="0" smtClean="0">
                <a:solidFill>
                  <a:srgbClr val="0070C0"/>
                </a:solidFill>
              </a:rPr>
              <a:t>(ma per illustrarle dovrò usare un linguaggio un po’ tecnico!) </a:t>
            </a:r>
            <a:endParaRPr lang="it-IT" sz="28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48069"/>
            <a:ext cx="1204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Ecco, tra le ricerche recenti, quelle a mio parere più </a:t>
            </a:r>
            <a:r>
              <a:rPr lang="it-IT" sz="3600" b="1" dirty="0" smtClean="0">
                <a:solidFill>
                  <a:srgbClr val="0070C0"/>
                </a:solidFill>
              </a:rPr>
              <a:t>promettenti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4393"/>
            <a:ext cx="1219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                                           </a:t>
            </a:r>
            <a:r>
              <a:rPr lang="it-IT" sz="2000" dirty="0" smtClean="0"/>
              <a:t>Questo gruppo USA ha studiato un modello di topi in cui sintomi simili a quelli dell’ASD si riscontrano nella prole di topine cui viene iniettata, mentre sono in gravidanza, una sostanza che causa l’anomala attivazione del sistema immunitario. I topolini che nascono, oltre alle anomalie comportamentali, presentano difetti nell’integrità dell’epitelio intestinale, alterazioni della comunità batterica (=</a:t>
            </a:r>
            <a:r>
              <a:rPr lang="it-IT" sz="2000" dirty="0" err="1" smtClean="0"/>
              <a:t>microbioma</a:t>
            </a:r>
            <a:r>
              <a:rPr lang="it-IT" sz="2000" dirty="0" smtClean="0"/>
              <a:t>) intestinale simili a quelle riscontrate in pazienti ASD e alterazioni di numerosi metaboliti circolanti. Questi sono presumibilmente prodotti dal </a:t>
            </a:r>
            <a:r>
              <a:rPr lang="it-IT" sz="2000" dirty="0" err="1" smtClean="0"/>
              <a:t>microbioma</a:t>
            </a:r>
            <a:r>
              <a:rPr lang="it-IT" sz="2000" dirty="0" smtClean="0"/>
              <a:t> alterato e raggiungono il circolo a causa dell’aumentata permeabilità della parete intestinale. Tra di essi, viene riscontrato l’aumento di 4EPS, una tossina associata a sensazione di ansia e simile </a:t>
            </a:r>
            <a:r>
              <a:rPr lang="it-IT" sz="2000" dirty="0"/>
              <a:t>al p-cresolo (Altieri et al., 2011; Persico and </a:t>
            </a:r>
            <a:r>
              <a:rPr lang="it-IT" sz="2000" dirty="0" err="1"/>
              <a:t>Napolioni</a:t>
            </a:r>
            <a:r>
              <a:rPr lang="it-IT" sz="2000" dirty="0"/>
              <a:t>, 2013</a:t>
            </a:r>
            <a:r>
              <a:rPr lang="it-IT" sz="2000" dirty="0" smtClean="0"/>
              <a:t>), serotonina e </a:t>
            </a:r>
            <a:r>
              <a:rPr lang="it-IT" sz="2000" dirty="0" err="1" smtClean="0"/>
              <a:t>indolepiruvato</a:t>
            </a:r>
            <a:r>
              <a:rPr lang="it-IT" sz="2000" dirty="0" smtClean="0"/>
              <a:t> (derivati del metabolismo del triptofano).</a:t>
            </a:r>
            <a:endParaRPr lang="it-IT" sz="2000" dirty="0"/>
          </a:p>
        </p:txBody>
      </p:sp>
      <p:pic>
        <p:nvPicPr>
          <p:cNvPr id="2052" name="Picture 4" descr="http://www.giornalettismo.com/wp-content/uploads/2012/10/mouse-and-bab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484205"/>
            <a:ext cx="49625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youanimal.it/wp-content/uploads/2013/10/topolino-bi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205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0" y="12875"/>
            <a:ext cx="3193356" cy="537256"/>
          </a:xfrm>
          <a:prstGeom prst="rect">
            <a:avLst/>
          </a:prstGeom>
        </p:spPr>
      </p:pic>
      <p:pic>
        <p:nvPicPr>
          <p:cNvPr id="2060" name="Picture 12" descr="http://www.lettera43.it/upload/images/12_2012/l43-eroina-siringa-121213203003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3484205"/>
            <a:ext cx="1446344" cy="9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" y="3114872"/>
            <a:ext cx="512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Attivazione immune della topina gravida (MIA)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29475" y="2830388"/>
            <a:ext cx="461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Prole con comportamenti di tipo autistico e altre alterazioni (</a:t>
            </a:r>
            <a:r>
              <a:rPr lang="it-IT" i="1" dirty="0" err="1" smtClean="0"/>
              <a:t>microbioma</a:t>
            </a:r>
            <a:r>
              <a:rPr lang="it-IT" i="1" dirty="0" smtClean="0"/>
              <a:t> intestinale, permeabilità GI, metaboliti tossici in circolo)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115910" y="0"/>
            <a:ext cx="3193356" cy="5501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3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20" y="1852995"/>
            <a:ext cx="2833352" cy="42229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83335"/>
            <a:ext cx="12015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numerosi aspetti, quindi, questi topi hanno caratteristiche biochimiche assimilabili a quelle di un nutrito sottogruppo di pazienti ASD; inoltre, il modello riporta ad alcune delle cause eziopatogenetiche suggerite per l’ASD: alterazioni immunitarie in gravidanza, alterazioni della flora intestinale, presenza di metaboliti tossici.  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031" y="2176530"/>
            <a:ext cx="4198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L’aspetto </a:t>
            </a:r>
            <a:r>
              <a:rPr lang="it-IT" sz="2400" dirty="0">
                <a:solidFill>
                  <a:srgbClr val="0070C0"/>
                </a:solidFill>
              </a:rPr>
              <a:t>più entusiasmante di questo studio risiede nella possibilità di risolvere in maniera molto semplice il problema (nei topi!): </a:t>
            </a:r>
            <a:r>
              <a:rPr lang="it-IT" sz="2400" dirty="0" smtClean="0">
                <a:solidFill>
                  <a:srgbClr val="0070C0"/>
                </a:solidFill>
              </a:rPr>
              <a:t>l’assunzione per via </a:t>
            </a:r>
            <a:r>
              <a:rPr lang="it-IT" sz="2400" dirty="0">
                <a:solidFill>
                  <a:srgbClr val="0070C0"/>
                </a:solidFill>
              </a:rPr>
              <a:t>orale </a:t>
            </a:r>
            <a:r>
              <a:rPr lang="it-IT" sz="2400" dirty="0" smtClean="0">
                <a:solidFill>
                  <a:srgbClr val="0070C0"/>
                </a:solidFill>
              </a:rPr>
              <a:t>di un </a:t>
            </a:r>
            <a:r>
              <a:rPr lang="it-IT" sz="2400" dirty="0">
                <a:solidFill>
                  <a:srgbClr val="0070C0"/>
                </a:solidFill>
              </a:rPr>
              <a:t>batterio commensale «buono» (</a:t>
            </a:r>
            <a:r>
              <a:rPr lang="it-IT" sz="2400" i="1" dirty="0">
                <a:solidFill>
                  <a:srgbClr val="0070C0"/>
                </a:solidFill>
              </a:rPr>
              <a:t>B. </a:t>
            </a:r>
            <a:r>
              <a:rPr lang="it-IT" sz="2400" i="1" dirty="0" err="1">
                <a:solidFill>
                  <a:srgbClr val="0070C0"/>
                </a:solidFill>
              </a:rPr>
              <a:t>fragilis</a:t>
            </a:r>
            <a:r>
              <a:rPr lang="it-IT" sz="2400" dirty="0">
                <a:solidFill>
                  <a:srgbClr val="0070C0"/>
                </a:solidFill>
              </a:rPr>
              <a:t>) riporta la mucosa intestinale alla normalità, riduce drasticamente i metaboliti tossici e </a:t>
            </a:r>
            <a:r>
              <a:rPr lang="it-IT" sz="2400" b="1" dirty="0">
                <a:solidFill>
                  <a:srgbClr val="0070C0"/>
                </a:solidFill>
              </a:rPr>
              <a:t>attenua grandemente i sintomi comportamentali.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6349285" y="5950039"/>
            <a:ext cx="1223492" cy="450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438607" y="6331513"/>
            <a:ext cx="11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Topo sano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714443" y="6400800"/>
            <a:ext cx="172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Topo «autistico»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8371271" y="6014438"/>
            <a:ext cx="12878" cy="42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9689556" y="6193897"/>
            <a:ext cx="1781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Topo «autistico» </a:t>
            </a:r>
          </a:p>
          <a:p>
            <a:r>
              <a:rPr lang="it-IT" dirty="0" smtClean="0"/>
              <a:t>dopo terapia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9443442" y="5950039"/>
            <a:ext cx="821024" cy="198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4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515154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  </a:t>
            </a:r>
            <a:r>
              <a:rPr lang="it-IT" sz="2000" dirty="0" smtClean="0"/>
              <a:t>    Il gruppo italiano ha usato un approccio completamente diverso, mettendo tra l’altro a frutto alcune conoscenze sulle basi genetiche dell’autismo che in questi anni si sono accumulate. Sono state messe a confronto le alterazioni genetiche che caratterizzano un sottogruppo di soggetti autistici e i pazienti affetti da sindrome di Williams-</a:t>
            </a:r>
            <a:r>
              <a:rPr lang="it-IT" sz="2000" dirty="0" err="1" smtClean="0"/>
              <a:t>Beuren</a:t>
            </a:r>
            <a:r>
              <a:rPr lang="it-IT" sz="2000" dirty="0" smtClean="0"/>
              <a:t>. Come mostrato in figura, in un caso si ha una delezione e nell’altro caso una duplicazione di un tratto cromosomico di circa 20000 kb. Ai due genotipi opposti (reciproci) corrispondono due fenotipi comportamentali opposti (reciproci). </a:t>
            </a:r>
          </a:p>
          <a:p>
            <a:endParaRPr lang="it-IT" dirty="0" smtClean="0"/>
          </a:p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8" y="135221"/>
            <a:ext cx="4123564" cy="66970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8631" y="25756"/>
            <a:ext cx="4144922" cy="7598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61" y="2551148"/>
            <a:ext cx="1809750" cy="21907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65" y="4729019"/>
            <a:ext cx="6677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4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Personalizzato</PresentationFormat>
  <Paragraphs>142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TERAPIE BIOLOGICHE: QUANDO?</vt:lpstr>
      <vt:lpstr>L’autismo causa gravi e continui problemi in famiglia...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 anche la nostra ricerca è promettente!</vt:lpstr>
      <vt:lpstr>Presentazione standard di PowerPoint</vt:lpstr>
      <vt:lpstr>L’approccio che abbiamo seguito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Dedicato a Emanuela Pipitone 1964-2015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TERAPIE BIOLOGICHE: QUANDO?</dc:title>
  <dc:creator>Marina Marini</dc:creator>
  <cp:lastModifiedBy>Windows User</cp:lastModifiedBy>
  <cp:revision>71</cp:revision>
  <dcterms:created xsi:type="dcterms:W3CDTF">2015-02-03T12:29:54Z</dcterms:created>
  <dcterms:modified xsi:type="dcterms:W3CDTF">2015-04-17T10:31:38Z</dcterms:modified>
</cp:coreProperties>
</file>