
<file path=[Content_Types].xml><?xml version="1.0" encoding="utf-8"?>
<Types xmlns="http://schemas.openxmlformats.org/package/2006/content-types">
  <Default ContentType="image/jpeg" Extension="jpg"/>
  <Default ContentType="application/vnd.openxmlformats-officedocument.vmlDrawing" Extension="vml"/>
  <Default ContentType="application/x-fontdata" Extension="fntdata"/>
  <Default ContentType="application/vnd.openxmlformats-officedocument.oleObject" Extension="bin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oleObject" PartName="/ppt/embeddings/oleObject2.bin"/>
  <Override ContentType="application/vnd.openxmlformats-officedocument.oleObject" PartName="/ppt/embeddings/oleObject1.bin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drawingml.chart+xml" PartName="/ppt/charts/chart1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binary" PartName="/ppt/metadata"/>
  <Override ContentType="application/vnd.openxmlformats-officedocument.presentationml.notesMaster+xml" PartName="/ppt/notesMasters/notesMaster1.xml"/>
  <Override ContentType="application/vnd.openxmlformats-officedocument.drawingml.chartshapes+xml" PartName="/ppt/drawings/drawing1.xml"/>
  <Override ContentType="application/vnd.openxmlformats-officedocument.presentationml.presProps+xml" PartName="/ppt/presProps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</p:sldIdLst>
  <p:sldSz cy="6858000" cx="12192000"/>
  <p:notesSz cx="6858000" cy="9144000"/>
  <p:embeddedFontLst>
    <p:embeddedFont>
      <p:font typeface="Garamond"/>
      <p:regular r:id="rId41"/>
      <p:bold r:id="rId42"/>
      <p:italic r:id="rId43"/>
      <p:boldItalic r:id="rId4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58">
          <p15:clr>
            <a:srgbClr val="A4A3A4"/>
          </p15:clr>
        </p15:guide>
        <p15:guide id="2" pos="3836">
          <p15:clr>
            <a:srgbClr val="A4A3A4"/>
          </p15:clr>
        </p15:guide>
      </p15:sldGuideLst>
    </p:ext>
    <p:ext uri="GoogleSlidesCustomDataVersion2">
      <go:slidesCustomData xmlns:go="http://customooxmlschemas.google.com/" r:id="rId45" roundtripDataSignature="AMtx7mgchfwI8phX5m9oezps30f9nP8sN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58" orient="horz"/>
        <p:guide pos="3836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20" Type="http://schemas.openxmlformats.org/officeDocument/2006/relationships/slide" Target="slides/slide15.xml"/><Relationship Id="rId42" Type="http://schemas.openxmlformats.org/officeDocument/2006/relationships/font" Target="fonts/Garamond-bold.fntdata"/><Relationship Id="rId41" Type="http://schemas.openxmlformats.org/officeDocument/2006/relationships/font" Target="fonts/Garamond-regular.fntdata"/><Relationship Id="rId22" Type="http://schemas.openxmlformats.org/officeDocument/2006/relationships/slide" Target="slides/slide17.xml"/><Relationship Id="rId44" Type="http://schemas.openxmlformats.org/officeDocument/2006/relationships/font" Target="fonts/Garamond-boldItalic.fntdata"/><Relationship Id="rId21" Type="http://schemas.openxmlformats.org/officeDocument/2006/relationships/slide" Target="slides/slide16.xml"/><Relationship Id="rId43" Type="http://schemas.openxmlformats.org/officeDocument/2006/relationships/font" Target="fonts/Garamond-italic.fntdata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45" Type="http://customschemas.google.com/relationships/presentationmetadata" Target="meta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slide" Target="slides/slide34.xml"/><Relationship Id="rId16" Type="http://schemas.openxmlformats.org/officeDocument/2006/relationships/slide" Target="slides/slide11.xml"/><Relationship Id="rId38" Type="http://schemas.openxmlformats.org/officeDocument/2006/relationships/slide" Target="slides/slide33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charts/_rels/chart1.xml.rels><?xml version="1.0" encoding="UTF-8" standalone="yes"?><Relationships xmlns="http://schemas.openxmlformats.org/package/2006/relationships"><Relationship Id="rId1" Type="http://schemas.openxmlformats.org/officeDocument/2006/relationships/oleObject" Target="file:///\\Users\niccolovarrucciu\Desktop\GRAFICO%20AGGIORNAMENTO%20LUGLIO%202022.xlsx" TargetMode="External"/><Relationship Id="rId2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6.1954823014354399E-2"/>
          <c:y val="1.47249516511565E-2"/>
          <c:w val="0.76575134738010897"/>
          <c:h val="0.85062539530725001"/>
        </c:manualLayout>
      </c:layout>
      <c:lineChart>
        <c:grouping val="standard"/>
        <c:varyColors val="0"/>
        <c:ser>
          <c:idx val="1"/>
          <c:order val="0"/>
          <c:tx>
            <c:strRef>
              <c:f>Foglio1!$D$9</c:f>
              <c:strCache>
                <c:ptCount val="1"/>
                <c:pt idx="0">
                  <c:v>Problem Behavior</c:v>
                </c:pt>
              </c:strCache>
            </c:strRef>
          </c:tx>
          <c:spPr>
            <a:ln w="12700" cap="rnd" cmpd="sng" algn="ctr">
              <a:solidFill>
                <a:schemeClr val="tx1"/>
              </a:solidFill>
              <a:prstDash val="solid"/>
              <a:round/>
            </a:ln>
          </c:spPr>
          <c:marker>
            <c:symbol val="triangle"/>
            <c:size val="9"/>
            <c:spPr>
              <a:solidFill>
                <a:schemeClr val="tx1"/>
              </a:solidFill>
              <a:ln w="12700" cap="rnd" cmpd="sng" algn="ctr">
                <a:solidFill>
                  <a:schemeClr val="tx1"/>
                </a:solidFill>
                <a:prstDash val="solid"/>
                <a:round/>
              </a:ln>
            </c:spPr>
          </c:marker>
          <c:dPt>
            <c:idx val="3"/>
            <c:bubble3D val="0"/>
            <c:spPr>
              <a:ln w="12700" cap="rnd" cmpd="sng" algn="ctr">
                <a:noFill/>
                <a:prstDash val="solid"/>
                <a:round/>
              </a:ln>
            </c:spPr>
            <c:extLst>
              <c:ext xmlns:c16="http://schemas.microsoft.com/office/drawing/2014/chart" uri="{C3380CC4-5D6E-409C-BE32-E72D297353CC}">
                <c16:uniqueId val="{00000001-5C9C-4A04-B749-536D1A0B7A93}"/>
              </c:ext>
            </c:extLst>
          </c:dPt>
          <c:dPt>
            <c:idx val="20"/>
            <c:bubble3D val="0"/>
            <c:spPr>
              <a:ln w="12700" cap="rnd" cmpd="sng" algn="ctr">
                <a:noFill/>
                <a:prstDash val="solid"/>
                <a:round/>
              </a:ln>
            </c:spPr>
            <c:extLst>
              <c:ext xmlns:c16="http://schemas.microsoft.com/office/drawing/2014/chart" uri="{C3380CC4-5D6E-409C-BE32-E72D297353CC}">
                <c16:uniqueId val="{00000003-5C9C-4A04-B749-536D1A0B7A93}"/>
              </c:ext>
            </c:extLst>
          </c:dPt>
          <c:val>
            <c:numRef>
              <c:f>Foglio1!$D$10:$D$88</c:f>
              <c:numCache>
                <c:formatCode>General</c:formatCode>
                <c:ptCount val="79"/>
                <c:pt idx="0">
                  <c:v>60</c:v>
                </c:pt>
                <c:pt idx="1">
                  <c:v>60</c:v>
                </c:pt>
                <c:pt idx="2">
                  <c:v>60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5</c:v>
                </c:pt>
                <c:pt idx="7">
                  <c:v>16</c:v>
                </c:pt>
                <c:pt idx="8">
                  <c:v>33</c:v>
                </c:pt>
                <c:pt idx="9">
                  <c:v>0</c:v>
                </c:pt>
                <c:pt idx="10">
                  <c:v>33</c:v>
                </c:pt>
                <c:pt idx="11">
                  <c:v>20</c:v>
                </c:pt>
                <c:pt idx="12">
                  <c:v>0</c:v>
                </c:pt>
                <c:pt idx="13">
                  <c:v>0</c:v>
                </c:pt>
                <c:pt idx="14">
                  <c:v>2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11</c:v>
                </c:pt>
                <c:pt idx="23">
                  <c:v>7</c:v>
                </c:pt>
                <c:pt idx="24">
                  <c:v>0</c:v>
                </c:pt>
                <c:pt idx="25">
                  <c:v>4</c:v>
                </c:pt>
                <c:pt idx="26">
                  <c:v>0</c:v>
                </c:pt>
                <c:pt idx="27">
                  <c:v>3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2</c:v>
                </c:pt>
                <c:pt idx="39">
                  <c:v>0</c:v>
                </c:pt>
                <c:pt idx="40">
                  <c:v>4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5</c:v>
                </c:pt>
                <c:pt idx="54">
                  <c:v>3</c:v>
                </c:pt>
                <c:pt idx="55">
                  <c:v>0</c:v>
                </c:pt>
                <c:pt idx="56">
                  <c:v>3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14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3.33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8.9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6.66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5C9C-4A04-B749-536D1A0B7A93}"/>
            </c:ext>
          </c:extLst>
        </c:ser>
        <c:ser>
          <c:idx val="2"/>
          <c:order val="1"/>
          <c:tx>
            <c:strRef>
              <c:f>Foglio1!$E$9</c:f>
              <c:strCache>
                <c:ptCount val="1"/>
                <c:pt idx="0">
                  <c:v>Spontaneous Mand</c:v>
                </c:pt>
              </c:strCache>
            </c:strRef>
          </c:tx>
          <c:spPr>
            <a:ln w="12700" cap="rnd" cmpd="sng" algn="ctr">
              <a:solidFill>
                <a:schemeClr val="tx1"/>
              </a:solidFill>
              <a:prstDash val="solid"/>
              <a:round/>
            </a:ln>
          </c:spPr>
          <c:marker>
            <c:symbol val="circle"/>
            <c:size val="8"/>
            <c:spPr>
              <a:solidFill>
                <a:schemeClr val="tx1"/>
              </a:solidFill>
              <a:ln w="12700" cap="rnd" cmpd="sng" algn="ctr">
                <a:solidFill>
                  <a:schemeClr val="tx1"/>
                </a:solidFill>
                <a:prstDash val="solid"/>
                <a:round/>
              </a:ln>
            </c:spPr>
          </c:marker>
          <c:dPt>
            <c:idx val="3"/>
            <c:bubble3D val="0"/>
            <c:spPr>
              <a:ln w="12700" cap="rnd" cmpd="sng" algn="ctr">
                <a:noFill/>
                <a:prstDash val="solid"/>
                <a:round/>
              </a:ln>
            </c:spPr>
            <c:extLst>
              <c:ext xmlns:c16="http://schemas.microsoft.com/office/drawing/2014/chart" uri="{C3380CC4-5D6E-409C-BE32-E72D297353CC}">
                <c16:uniqueId val="{00000006-5C9C-4A04-B749-536D1A0B7A93}"/>
              </c:ext>
            </c:extLst>
          </c:dPt>
          <c:dPt>
            <c:idx val="20"/>
            <c:bubble3D val="0"/>
            <c:spPr>
              <a:ln w="12700" cap="rnd" cmpd="sng" algn="ctr">
                <a:noFill/>
                <a:prstDash val="solid"/>
                <a:round/>
              </a:ln>
            </c:spPr>
            <c:extLst>
              <c:ext xmlns:c16="http://schemas.microsoft.com/office/drawing/2014/chart" uri="{C3380CC4-5D6E-409C-BE32-E72D297353CC}">
                <c16:uniqueId val="{00000008-5C9C-4A04-B749-536D1A0B7A93}"/>
              </c:ext>
            </c:extLst>
          </c:dPt>
          <c:val>
            <c:numRef>
              <c:f>Foglio1!$E$10:$E$88</c:f>
              <c:numCache>
                <c:formatCode>General</c:formatCode>
                <c:ptCount val="7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100</c:v>
                </c:pt>
                <c:pt idx="4">
                  <c:v>100</c:v>
                </c:pt>
                <c:pt idx="5">
                  <c:v>100</c:v>
                </c:pt>
                <c:pt idx="6">
                  <c:v>80</c:v>
                </c:pt>
                <c:pt idx="7">
                  <c:v>100</c:v>
                </c:pt>
                <c:pt idx="8">
                  <c:v>60</c:v>
                </c:pt>
                <c:pt idx="9">
                  <c:v>100</c:v>
                </c:pt>
                <c:pt idx="10">
                  <c:v>30</c:v>
                </c:pt>
                <c:pt idx="11">
                  <c:v>100</c:v>
                </c:pt>
                <c:pt idx="12">
                  <c:v>76</c:v>
                </c:pt>
                <c:pt idx="13">
                  <c:v>45</c:v>
                </c:pt>
                <c:pt idx="14">
                  <c:v>45</c:v>
                </c:pt>
                <c:pt idx="15">
                  <c:v>50</c:v>
                </c:pt>
                <c:pt idx="16">
                  <c:v>20</c:v>
                </c:pt>
                <c:pt idx="17">
                  <c:v>26</c:v>
                </c:pt>
                <c:pt idx="18">
                  <c:v>28</c:v>
                </c:pt>
                <c:pt idx="19">
                  <c:v>8</c:v>
                </c:pt>
                <c:pt idx="20">
                  <c:v>30</c:v>
                </c:pt>
                <c:pt idx="21">
                  <c:v>39</c:v>
                </c:pt>
                <c:pt idx="22">
                  <c:v>45</c:v>
                </c:pt>
                <c:pt idx="23">
                  <c:v>18</c:v>
                </c:pt>
                <c:pt idx="24">
                  <c:v>30</c:v>
                </c:pt>
                <c:pt idx="25">
                  <c:v>27</c:v>
                </c:pt>
                <c:pt idx="26">
                  <c:v>78</c:v>
                </c:pt>
                <c:pt idx="27">
                  <c:v>32</c:v>
                </c:pt>
                <c:pt idx="28">
                  <c:v>52</c:v>
                </c:pt>
                <c:pt idx="29">
                  <c:v>62</c:v>
                </c:pt>
                <c:pt idx="30">
                  <c:v>44</c:v>
                </c:pt>
                <c:pt idx="31">
                  <c:v>50</c:v>
                </c:pt>
                <c:pt idx="32">
                  <c:v>60</c:v>
                </c:pt>
                <c:pt idx="33">
                  <c:v>64</c:v>
                </c:pt>
                <c:pt idx="34">
                  <c:v>76</c:v>
                </c:pt>
                <c:pt idx="35">
                  <c:v>84</c:v>
                </c:pt>
                <c:pt idx="36">
                  <c:v>94</c:v>
                </c:pt>
                <c:pt idx="37">
                  <c:v>92</c:v>
                </c:pt>
                <c:pt idx="38">
                  <c:v>89</c:v>
                </c:pt>
                <c:pt idx="39">
                  <c:v>92</c:v>
                </c:pt>
                <c:pt idx="40">
                  <c:v>80</c:v>
                </c:pt>
                <c:pt idx="41">
                  <c:v>90</c:v>
                </c:pt>
                <c:pt idx="42">
                  <c:v>77</c:v>
                </c:pt>
                <c:pt idx="43">
                  <c:v>90</c:v>
                </c:pt>
                <c:pt idx="44">
                  <c:v>74</c:v>
                </c:pt>
                <c:pt idx="45">
                  <c:v>65</c:v>
                </c:pt>
                <c:pt idx="46">
                  <c:v>96</c:v>
                </c:pt>
                <c:pt idx="47">
                  <c:v>63</c:v>
                </c:pt>
                <c:pt idx="48">
                  <c:v>82</c:v>
                </c:pt>
                <c:pt idx="49">
                  <c:v>82</c:v>
                </c:pt>
                <c:pt idx="50">
                  <c:v>84</c:v>
                </c:pt>
                <c:pt idx="51">
                  <c:v>90</c:v>
                </c:pt>
                <c:pt idx="52">
                  <c:v>94</c:v>
                </c:pt>
                <c:pt idx="53">
                  <c:v>77</c:v>
                </c:pt>
                <c:pt idx="54">
                  <c:v>86</c:v>
                </c:pt>
                <c:pt idx="55">
                  <c:v>94</c:v>
                </c:pt>
                <c:pt idx="56">
                  <c:v>89</c:v>
                </c:pt>
                <c:pt idx="57">
                  <c:v>100</c:v>
                </c:pt>
                <c:pt idx="58">
                  <c:v>95</c:v>
                </c:pt>
                <c:pt idx="59">
                  <c:v>94</c:v>
                </c:pt>
                <c:pt idx="60">
                  <c:v>89</c:v>
                </c:pt>
                <c:pt idx="61">
                  <c:v>87</c:v>
                </c:pt>
                <c:pt idx="62">
                  <c:v>100</c:v>
                </c:pt>
                <c:pt idx="63">
                  <c:v>94</c:v>
                </c:pt>
                <c:pt idx="64">
                  <c:v>95</c:v>
                </c:pt>
                <c:pt idx="65">
                  <c:v>90</c:v>
                </c:pt>
                <c:pt idx="66">
                  <c:v>76</c:v>
                </c:pt>
                <c:pt idx="67">
                  <c:v>100</c:v>
                </c:pt>
                <c:pt idx="68">
                  <c:v>96</c:v>
                </c:pt>
                <c:pt idx="69">
                  <c:v>72</c:v>
                </c:pt>
                <c:pt idx="70">
                  <c:v>87</c:v>
                </c:pt>
                <c:pt idx="71">
                  <c:v>65</c:v>
                </c:pt>
                <c:pt idx="72">
                  <c:v>95</c:v>
                </c:pt>
                <c:pt idx="73">
                  <c:v>84</c:v>
                </c:pt>
                <c:pt idx="74">
                  <c:v>93</c:v>
                </c:pt>
                <c:pt idx="75">
                  <c:v>83</c:v>
                </c:pt>
                <c:pt idx="76">
                  <c:v>80</c:v>
                </c:pt>
                <c:pt idx="77">
                  <c:v>84</c:v>
                </c:pt>
                <c:pt idx="78">
                  <c:v>80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5C9C-4A04-B749-536D1A0B7A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6297600"/>
        <c:axId val="204413120"/>
      </c:lineChart>
      <c:catAx>
        <c:axId val="20629760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en-US"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204413120"/>
        <c:crosses val="autoZero"/>
        <c:auto val="1"/>
        <c:lblAlgn val="ctr"/>
        <c:lblOffset val="100"/>
        <c:noMultiLvlLbl val="0"/>
      </c:catAx>
      <c:valAx>
        <c:axId val="204413120"/>
        <c:scaling>
          <c:orientation val="minMax"/>
          <c:max val="100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en-US"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20629760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7189262291958098"/>
          <c:y val="0.28081278115619601"/>
          <c:w val="0.10433078959162601"/>
          <c:h val="8.6751927858394307E-2"/>
        </c:manualLayout>
      </c:layout>
      <c:overlay val="0"/>
      <c:txPr>
        <a:bodyPr rot="0" spcFirstLastPara="0" vertOverflow="ellipsis" vert="horz" wrap="square" anchor="ctr" anchorCtr="1"/>
        <a:lstStyle/>
        <a:p>
          <a:pPr>
            <a:defRPr lang="en-US"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  <c:extLst>
      <c:ext uri="{0b15fc19-7d7d-44ad-8c2d-2c3a37ce22c3}">
        <chartProps xmlns="https://web.wps.cn/et/2018/main" chartId="{7aced222-89f9-482b-a321-3d5ef83468fc}"/>
      </c:ext>
    </c:extLst>
  </c:chart>
  <c:txPr>
    <a:bodyPr/>
    <a:lstStyle/>
    <a:p>
      <a:pPr>
        <a:defRPr lang="en-US"/>
      </a:pPr>
      <a:endParaRPr lang="it-IT"/>
    </a:p>
  </c:txPr>
  <c:externalData r:id="rId1">
    <c:autoUpdate val="0"/>
  </c:externalData>
  <c:userShapes r:id="rId2"/>
</c:chartSpace>
</file>

<file path=ppt/drawings/_rels/vmlDrawing1.vml.rels><?xml version="1.0" encoding="UTF-8" standalone="yes"?>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.vml.rels><?xml version="1.0" encoding="UTF-8" standalone="yes"?><Relationships xmlns="http://schemas.openxmlformats.org/package/2006/relationships"><Relationship Id="rId1" Type="http://schemas.openxmlformats.org/officeDocument/2006/relationships/image" Target="../media/image23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0.25626</cdr:x>
      <cdr:y>0</cdr:y>
    </cdr:from>
    <cdr:to>
      <cdr:x>0.257</cdr:x>
      <cdr:y>0.87461</cdr:y>
    </cdr:to>
    <cdr:cxnSp macro="">
      <cdr:nvCxnSpPr>
        <cdr:cNvPr id="2" name="Straight Connector 1">
          <a:extLst xmlns:a="http://schemas.openxmlformats.org/drawingml/2006/main">
            <a:ext uri="{FF2B5EF4-FFF2-40B4-BE49-F238E27FC236}">
              <a16:creationId xmlns:a16="http://schemas.microsoft.com/office/drawing/2014/main" id="{25A047B2-764C-2B69-E99F-1AA1D85F0A46}"/>
            </a:ext>
          </a:extLst>
        </cdr:cNvPr>
        <cdr:cNvCxnSpPr/>
      </cdr:nvCxnSpPr>
      <cdr:spPr>
        <a:xfrm xmlns:a="http://schemas.openxmlformats.org/drawingml/2006/main" flipH="1">
          <a:off x="3610852" y="0"/>
          <a:ext cx="10432" cy="4603335"/>
        </a:xfrm>
        <a:prstGeom xmlns:a="http://schemas.openxmlformats.org/drawingml/2006/main" prst="line">
          <a:avLst/>
        </a:prstGeom>
        <a:ln xmlns:a="http://schemas.openxmlformats.org/drawingml/2006/main" w="12700">
          <a:solidFill>
            <a:schemeClr val="tx1"/>
          </a:solidFill>
          <a:prstDash val="dash"/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0.08992</cdr:x>
      <cdr:y>0.01433</cdr:y>
    </cdr:from>
    <cdr:to>
      <cdr:x>0.09272</cdr:x>
      <cdr:y>0.86908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96A27879-05F7-B405-CD3A-231D918AA3C2}"/>
            </a:ext>
          </a:extLst>
        </cdr:cNvPr>
        <cdr:cNvCxnSpPr/>
      </cdr:nvCxnSpPr>
      <cdr:spPr>
        <a:xfrm xmlns:a="http://schemas.openxmlformats.org/drawingml/2006/main" flipH="1">
          <a:off x="1267069" y="75418"/>
          <a:ext cx="39454" cy="4498815"/>
        </a:xfrm>
        <a:prstGeom xmlns:a="http://schemas.openxmlformats.org/drawingml/2006/main" prst="line">
          <a:avLst/>
        </a:prstGeom>
        <a:ln xmlns:a="http://schemas.openxmlformats.org/drawingml/2006/main" w="12700">
          <a:solidFill>
            <a:schemeClr val="tx1"/>
          </a:solidFill>
          <a:prstDash val="dash"/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0.38132</cdr:x>
      <cdr:y>0.94219</cdr:y>
    </cdr:from>
    <cdr:to>
      <cdr:x>0.58637</cdr:x>
      <cdr:y>0.99727</cdr:y>
    </cdr:to>
    <cdr:sp macro="" textlink="">
      <cdr:nvSpPr>
        <cdr:cNvPr id="4" name="Rectangles 3"/>
        <cdr:cNvSpPr/>
      </cdr:nvSpPr>
      <cdr:spPr>
        <a:xfrm xmlns:a="http://schemas.openxmlformats.org/drawingml/2006/main">
          <a:off x="5073461" y="4988380"/>
          <a:ext cx="2728148" cy="29162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wrap="square" lIns="45720" tIns="45720" rIns="45720" bIns="45720" rtlCol="0" anchor="t" anchorCtr="0">
          <a:normAutofit/>
        </a:bodyPr>
        <a:lstStyle xmlns:a="http://schemas.openxmlformats.org/drawingml/2006/main"/>
        <a:p xmlns:a="http://schemas.openxmlformats.org/drawingml/2006/main">
          <a:endParaRPr lang="it-IT" sz="1100"/>
        </a:p>
      </cdr:txBody>
    </cdr:sp>
  </cdr:relSizeAnchor>
  <cdr:relSizeAnchor xmlns:cdr="http://schemas.openxmlformats.org/drawingml/2006/chartDrawing">
    <cdr:from>
      <cdr:x>0.38316</cdr:x>
      <cdr:y>0.93522</cdr:y>
    </cdr:from>
    <cdr:to>
      <cdr:x>0.49841</cdr:x>
      <cdr:y>0.98498</cdr:y>
    </cdr:to>
    <cdr:sp macro="" textlink="">
      <cdr:nvSpPr>
        <cdr:cNvPr id="5" name="Rectangles 4"/>
        <cdr:cNvSpPr/>
      </cdr:nvSpPr>
      <cdr:spPr>
        <a:xfrm xmlns:a="http://schemas.openxmlformats.org/drawingml/2006/main">
          <a:off x="5398910" y="4922371"/>
          <a:ext cx="1623929" cy="26190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wrap="square" lIns="45720" tIns="45720" rIns="45720" bIns="45720" rtlCol="0" anchor="t" anchorCtr="0">
          <a:normAutofit/>
        </a:bodyPr>
        <a:lstStyle xmlns:a="http://schemas.openxmlformats.org/drawingml/2006/main"/>
        <a:p xmlns:a="http://schemas.openxmlformats.org/drawingml/2006/main">
          <a:r>
            <a:rPr lang="it-IT" sz="1100"/>
            <a:t>Number</a:t>
          </a:r>
          <a:r>
            <a:rPr lang="it-IT" sz="1100" baseline="0"/>
            <a:t> of session </a:t>
          </a:r>
          <a:endParaRPr lang="it-IT" sz="1100"/>
        </a:p>
      </cdr:txBody>
    </cdr:sp>
  </cdr:relSizeAnchor>
  <cdr:relSizeAnchor xmlns:cdr="http://schemas.openxmlformats.org/drawingml/2006/chartDrawing">
    <cdr:from>
      <cdr:x>0.09038</cdr:x>
      <cdr:y>0.75098</cdr:y>
    </cdr:from>
    <cdr:to>
      <cdr:x>0.81285</cdr:x>
      <cdr:y>0.75671</cdr:y>
    </cdr:to>
    <cdr:cxnSp macro="">
      <cdr:nvCxnSpPr>
        <cdr:cNvPr id="6" name="Straight Connector 5">
          <a:extLst xmlns:a="http://schemas.openxmlformats.org/drawingml/2006/main">
            <a:ext uri="{FF2B5EF4-FFF2-40B4-BE49-F238E27FC236}">
              <a16:creationId xmlns:a16="http://schemas.microsoft.com/office/drawing/2014/main" id="{B4B8D756-1C66-41E4-FB6F-44D2F82A1ADA}"/>
            </a:ext>
          </a:extLst>
        </cdr:cNvPr>
        <cdr:cNvCxnSpPr/>
      </cdr:nvCxnSpPr>
      <cdr:spPr>
        <a:xfrm xmlns:a="http://schemas.openxmlformats.org/drawingml/2006/main">
          <a:off x="1273499" y="4010509"/>
          <a:ext cx="10179960" cy="30602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0.82845</cdr:x>
      <cdr:y>0.73703</cdr:y>
    </cdr:from>
    <cdr:to>
      <cdr:x>0.90501</cdr:x>
      <cdr:y>0.78258</cdr:y>
    </cdr:to>
    <cdr:sp macro="" textlink="">
      <cdr:nvSpPr>
        <cdr:cNvPr id="7" name="Rectangles 6"/>
        <cdr:cNvSpPr/>
      </cdr:nvSpPr>
      <cdr:spPr>
        <a:xfrm xmlns:a="http://schemas.openxmlformats.org/drawingml/2006/main">
          <a:off x="11673245" y="3936013"/>
          <a:ext cx="1078768" cy="24325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wrap="square" lIns="45720" tIns="45720" rIns="45720" bIns="45720" rtlCol="0" anchor="t" anchorCtr="0">
          <a:normAutofit/>
        </a:bodyPr>
        <a:lstStyle xmlns:a="http://schemas.openxmlformats.org/drawingml/2006/main"/>
        <a:p xmlns:a="http://schemas.openxmlformats.org/drawingml/2006/main">
          <a:pPr algn="ctr"/>
          <a:r>
            <a:rPr lang="it-IT" sz="1100"/>
            <a:t>NEULEPTIL</a:t>
          </a:r>
        </a:p>
      </cdr:txBody>
    </cdr:sp>
  </cdr:relSizeAnchor>
  <cdr:relSizeAnchor xmlns:cdr="http://schemas.openxmlformats.org/drawingml/2006/chartDrawing">
    <cdr:from>
      <cdr:x>0.25626</cdr:x>
      <cdr:y>0.66151</cdr:y>
    </cdr:from>
    <cdr:to>
      <cdr:x>0.81082</cdr:x>
      <cdr:y>0.66853</cdr:y>
    </cdr:to>
    <cdr:cxnSp macro="">
      <cdr:nvCxnSpPr>
        <cdr:cNvPr id="8" name="Straight Connector 7">
          <a:extLst xmlns:a="http://schemas.openxmlformats.org/drawingml/2006/main">
            <a:ext uri="{FF2B5EF4-FFF2-40B4-BE49-F238E27FC236}">
              <a16:creationId xmlns:a16="http://schemas.microsoft.com/office/drawing/2014/main" id="{4A8392D5-04F5-EE3A-8064-BFB169FF3E67}"/>
            </a:ext>
          </a:extLst>
        </cdr:cNvPr>
        <cdr:cNvCxnSpPr/>
      </cdr:nvCxnSpPr>
      <cdr:spPr>
        <a:xfrm xmlns:a="http://schemas.openxmlformats.org/drawingml/2006/main">
          <a:off x="3610830" y="3532706"/>
          <a:ext cx="7814089" cy="37506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3">
          <a:schemeClr val="accent2"/>
        </a:lnRef>
        <a:fillRef xmlns:a="http://schemas.openxmlformats.org/drawingml/2006/main" idx="0">
          <a:srgbClr val="FFFFFF"/>
        </a:fillRef>
        <a:effectRef xmlns:a="http://schemas.openxmlformats.org/drawingml/2006/main" idx="0">
          <a:srgbClr val="FFFFFF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0.8284</cdr:x>
      <cdr:y>0.64186</cdr:y>
    </cdr:from>
    <cdr:to>
      <cdr:x>0.91578</cdr:x>
      <cdr:y>0.66856</cdr:y>
    </cdr:to>
    <cdr:sp macro="" textlink="">
      <cdr:nvSpPr>
        <cdr:cNvPr id="9" name="Rectangles 8"/>
        <cdr:cNvSpPr/>
      </cdr:nvSpPr>
      <cdr:spPr>
        <a:xfrm xmlns:a="http://schemas.openxmlformats.org/drawingml/2006/main">
          <a:off x="8235315" y="2946400"/>
          <a:ext cx="868680" cy="12255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horz" wrap="square" lIns="45720" tIns="45720" rIns="45720" bIns="45720" rtlCol="0" anchor="t" anchorCtr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it-IT" sz="1100">
              <a:solidFill>
                <a:srgbClr val="FF0000"/>
              </a:solidFill>
            </a:rPr>
            <a:t>LAMICTAL</a:t>
          </a:r>
        </a:p>
      </cdr:txBody>
    </cdr:sp>
  </cdr:relSizeAnchor>
  <cdr:relSizeAnchor xmlns:cdr="http://schemas.openxmlformats.org/drawingml/2006/chartDrawing">
    <cdr:from>
      <cdr:x>0.28482</cdr:x>
      <cdr:y>0.06777</cdr:y>
    </cdr:from>
    <cdr:to>
      <cdr:x>0.38447</cdr:x>
      <cdr:y>0.1735</cdr:y>
    </cdr:to>
    <cdr:sp macro="" textlink="">
      <cdr:nvSpPr>
        <cdr:cNvPr id="10" name="Rectangles 9"/>
        <cdr:cNvSpPr/>
      </cdr:nvSpPr>
      <cdr:spPr>
        <a:xfrm xmlns:a="http://schemas.openxmlformats.org/drawingml/2006/main">
          <a:off x="4013258" y="356683"/>
          <a:ext cx="1404135" cy="55651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wrap="square" lIns="45720" tIns="45720" rIns="45720" bIns="45720" rtlCol="0" anchor="t" anchorCtr="0">
          <a:normAutofit/>
        </a:bodyPr>
        <a:lstStyle xmlns:a="http://schemas.openxmlformats.org/drawingml/2006/main"/>
        <a:p xmlns:a="http://schemas.openxmlformats.org/drawingml/2006/main">
          <a:r>
            <a:rPr lang="it-IT" sz="1100"/>
            <a:t>Pharmacological Treatment</a:t>
          </a:r>
        </a:p>
      </cdr:txBody>
    </cdr:sp>
  </cdr:relSizeAnchor>
  <cdr:relSizeAnchor xmlns:cdr="http://schemas.openxmlformats.org/drawingml/2006/chartDrawing">
    <cdr:from>
      <cdr:x>0.26538</cdr:x>
      <cdr:y>0.1491</cdr:y>
    </cdr:from>
    <cdr:to>
      <cdr:x>0.30791</cdr:x>
      <cdr:y>0.23044</cdr:y>
    </cdr:to>
    <cdr:cxnSp macro="">
      <cdr:nvCxnSpPr>
        <cdr:cNvPr id="11" name="Straight Arrow Connector 10">
          <a:extLst xmlns:a="http://schemas.openxmlformats.org/drawingml/2006/main">
            <a:ext uri="{FF2B5EF4-FFF2-40B4-BE49-F238E27FC236}">
              <a16:creationId xmlns:a16="http://schemas.microsoft.com/office/drawing/2014/main" id="{69AE7451-D388-3159-F491-7F0BB354EA95}"/>
            </a:ext>
          </a:extLst>
        </cdr:cNvPr>
        <cdr:cNvCxnSpPr/>
      </cdr:nvCxnSpPr>
      <cdr:spPr>
        <a:xfrm xmlns:a="http://schemas.openxmlformats.org/drawingml/2006/main" flipH="1">
          <a:off x="3739279" y="784774"/>
          <a:ext cx="599326" cy="428090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2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1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0.01131</cdr:x>
      <cdr:y>0.23044</cdr:y>
    </cdr:from>
    <cdr:to>
      <cdr:x>0.0417</cdr:x>
      <cdr:y>0.57224</cdr:y>
    </cdr:to>
    <cdr:sp macro="" textlink="">
      <cdr:nvSpPr>
        <cdr:cNvPr id="12" name="Rectangles 11"/>
        <cdr:cNvSpPr/>
      </cdr:nvSpPr>
      <cdr:spPr>
        <a:xfrm xmlns:a="http://schemas.openxmlformats.org/drawingml/2006/main" rot="16200000">
          <a:off x="-526033" y="1898325"/>
          <a:ext cx="1799008" cy="4280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wrap="square" lIns="45720" tIns="45720" rIns="45720" bIns="45720" rtlCol="0" anchor="t" anchorCtr="0">
          <a:normAutofit/>
        </a:bodyPr>
        <a:lstStyle xmlns:a="http://schemas.openxmlformats.org/drawingml/2006/main"/>
        <a:p xmlns:a="http://schemas.openxmlformats.org/drawingml/2006/main">
          <a:r>
            <a:rPr lang="it-IT" sz="1100"/>
            <a:t>Percentage of occurrence</a:t>
          </a:r>
        </a:p>
      </cdr:txBody>
    </cdr:sp>
  </cdr:relSizeAnchor>
</c:userShape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it-IT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" name="Google Shape;260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0" name="Google Shape;310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" name="Google Shape;331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7" name="Google Shape;337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8" name="Google Shape;338;p1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8" name="Google Shape;348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4" name="Google Shape;354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9" name="Google Shape;359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7" name="Google Shape;367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2" name="Google Shape;372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8" name="Google Shape;378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3" name="Google Shape;383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9" name="Google Shape;389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5" name="Google Shape;395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3" name="Google Shape;403;p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9" name="Google Shape;409;p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4" name="Google Shape;414;p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3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0" name="Google Shape;420;p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3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6" name="Google Shape;426;p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3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2" name="Google Shape;432;p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3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9" name="Google Shape;439;p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3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6" name="Google Shape;446;p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54" name="Google Shape;154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it-IT" sz="1200"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uto con didascalia" type="objTx">
  <p:cSld name="OBJECT_WITH_CAPTION_TEX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7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7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8" name="Google Shape;18;p37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9" name="Google Shape;19;p3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3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 e testo verticale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46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4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4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4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olo e testo verticale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47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47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4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4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4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" type="tx">
  <p:cSld name="TITLE_AND_BODY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4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48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7" name="Google Shape;87;p4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4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4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ue contenuti" type="twoObj">
  <p:cSld name="TWO_OBJECTS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38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" name="Google Shape;25;p38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" name="Google Shape;26;p3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3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3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 e contenuto" type="obj">
  <p:cSld name="OBJEC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3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3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3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3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uota" type="blank">
  <p:cSld name="BLANK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4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4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lo titolo" type="titleOnly">
  <p:cSld name="TITLE_ONLY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4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4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4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4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titolo" type="title">
  <p:cSld name="TITLE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42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42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47" name="Google Shape;47;p4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4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4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estazione sezione" type="secHead">
  <p:cSld name="SECTION_HEADER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43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43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53" name="Google Shape;53;p4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4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4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fronto" type="twoTxTwoObj">
  <p:cSld name="TWO_OBJECTS_WITH_TEXT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44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44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9" name="Google Shape;59;p44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0" name="Google Shape;60;p44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1" name="Google Shape;61;p44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2" name="Google Shape;62;p4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4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4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magine con didascalia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5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45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45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4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4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4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4F7FB"/>
            </a:gs>
            <a:gs pos="58000">
              <a:srgbClr val="C7CFE6"/>
            </a:gs>
            <a:gs pos="86000">
              <a:srgbClr val="ABB8DB"/>
            </a:gs>
            <a:gs pos="100000">
              <a:srgbClr val="ABB8DB"/>
            </a:gs>
          </a:gsLst>
          <a:lin ang="0" scaled="0"/>
        </a:gra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3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3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3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3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8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vmlDrawing" Target="../drawings/vmlDrawing2.vml"/><Relationship Id="rId4" Type="http://schemas.openxmlformats.org/officeDocument/2006/relationships/oleObject" Target="../embeddings/oleObject2.bin"/><Relationship Id="rId5" Type="http://schemas.openxmlformats.org/officeDocument/2006/relationships/oleObject" Target="../embeddings/oleObject2.bin"/><Relationship Id="rId6" Type="http://schemas.openxmlformats.org/officeDocument/2006/relationships/image" Target="../media/image2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chart" Target="../charts/chart1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1.png"/><Relationship Id="rId4" Type="http://schemas.openxmlformats.org/officeDocument/2006/relationships/image" Target="../media/image24.png"/><Relationship Id="rId5" Type="http://schemas.openxmlformats.org/officeDocument/2006/relationships/image" Target="../media/image15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6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9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3.jpg"/><Relationship Id="rId4" Type="http://schemas.openxmlformats.org/officeDocument/2006/relationships/image" Target="../media/image5.jpg"/><Relationship Id="rId5" Type="http://schemas.openxmlformats.org/officeDocument/2006/relationships/image" Target="../media/image8.jpg"/><Relationship Id="rId6" Type="http://schemas.openxmlformats.org/officeDocument/2006/relationships/image" Target="../media/image20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2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4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7.png"/><Relationship Id="rId4" Type="http://schemas.openxmlformats.org/officeDocument/2006/relationships/image" Target="../media/image12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Relationship Id="rId4" Type="http://schemas.openxmlformats.org/officeDocument/2006/relationships/image" Target="../media/image6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vmlDrawing" Target="../drawings/vmlDrawing1.vml"/><Relationship Id="rId4" Type="http://schemas.openxmlformats.org/officeDocument/2006/relationships/oleObject" Target="../embeddings/oleObject1.bin"/><Relationship Id="rId5" Type="http://schemas.openxmlformats.org/officeDocument/2006/relationships/oleObject" Target="../embeddings/oleObject1.bin"/><Relationship Id="rId6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"/>
          <p:cNvSpPr txBox="1"/>
          <p:nvPr>
            <p:ph type="title"/>
          </p:nvPr>
        </p:nvSpPr>
        <p:spPr>
          <a:xfrm>
            <a:off x="363855" y="778510"/>
            <a:ext cx="5321300" cy="34772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b="1" lang="it-IT" sz="4000"/>
              <a:t>Convegno “Linee guida sull’Autismo negli adulti</a:t>
            </a:r>
            <a:br>
              <a:rPr b="1" lang="it-IT" sz="4000"/>
            </a:br>
            <a:br>
              <a:rPr lang="it-IT"/>
            </a:br>
            <a:br>
              <a:rPr lang="it-IT"/>
            </a:br>
            <a:r>
              <a:rPr lang="it-IT" sz="4000"/>
              <a:t>Progetti   innovativi             </a:t>
            </a:r>
            <a:r>
              <a:rPr lang="it-IT"/>
              <a:t> </a:t>
            </a:r>
            <a:endParaRPr/>
          </a:p>
        </p:txBody>
      </p:sp>
      <p:pic>
        <p:nvPicPr>
          <p:cNvPr id="95" name="Google Shape;95;p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2787" r="2787" t="0"/>
          <a:stretch/>
        </p:blipFill>
        <p:spPr>
          <a:xfrm rot="1020000">
            <a:off x="5982970" y="1075690"/>
            <a:ext cx="5675630" cy="448183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"/>
          <p:cNvSpPr txBox="1"/>
          <p:nvPr>
            <p:ph idx="2" type="body"/>
          </p:nvPr>
        </p:nvSpPr>
        <p:spPr>
          <a:xfrm>
            <a:off x="840105" y="4255770"/>
            <a:ext cx="3931920" cy="16135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65000" lnSpcReduction="20000"/>
          </a:bodyPr>
          <a:lstStyle/>
          <a:p>
            <a:pPr indent="0" lvl="0" marL="5080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0" lvl="0" marL="508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it-IT"/>
              <a:t>Drssa Rita Di Sarro</a:t>
            </a:r>
            <a:endParaRPr/>
          </a:p>
          <a:p>
            <a:pPr indent="0" lvl="0" marL="508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it-IT"/>
              <a:t>Specialista in Neurologia, Psicologia Clinica, Psichiatria</a:t>
            </a:r>
            <a:endParaRPr/>
          </a:p>
          <a:p>
            <a:pPr indent="0" lvl="0" marL="508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it-IT"/>
              <a:t>Analista del Comportamento</a:t>
            </a:r>
            <a:endParaRPr/>
          </a:p>
          <a:p>
            <a:pPr indent="0" lvl="0" marL="508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it-IT"/>
              <a:t>Direttore Programma Integrato Disabilità e Salute AUSL Bologna</a:t>
            </a:r>
            <a:endParaRPr/>
          </a:p>
          <a:p>
            <a:pPr indent="0" lvl="0" marL="508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it-IT"/>
              <a:t>pids@ausl.bologna.it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descr="&quot;&quot;" id="198" name="Google Shape;198;p10"/>
          <p:cNvGrpSpPr/>
          <p:nvPr/>
        </p:nvGrpSpPr>
        <p:grpSpPr>
          <a:xfrm>
            <a:off x="0" y="-7937"/>
            <a:ext cx="12192000" cy="6865937"/>
            <a:chOff x="0" y="-8467"/>
            <a:chExt cx="12192000" cy="6866467"/>
          </a:xfrm>
        </p:grpSpPr>
        <p:cxnSp>
          <p:nvCxnSpPr>
            <p:cNvPr id="199" name="Google Shape;199;p10"/>
            <p:cNvCxnSpPr/>
            <p:nvPr/>
          </p:nvCxnSpPr>
          <p:spPr>
            <a:xfrm>
              <a:off x="9371012" y="0"/>
              <a:ext cx="1219200" cy="6858000"/>
            </a:xfrm>
            <a:prstGeom prst="straightConnector1">
              <a:avLst/>
            </a:prstGeom>
            <a:noFill/>
            <a:ln cap="flat" cmpd="sng" w="9525">
              <a:solidFill>
                <a:schemeClr val="accent1">
                  <a:alpha val="70196"/>
                </a:schemeClr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63500" sx="102000" rotWithShape="0" dir="5400000" dist="12700" sy="102000">
                <a:srgbClr val="000000">
                  <a:alpha val="32156"/>
                </a:srgbClr>
              </a:outerShdw>
            </a:effectLst>
          </p:spPr>
        </p:cxnSp>
        <p:cxnSp>
          <p:nvCxnSpPr>
            <p:cNvPr id="200" name="Google Shape;200;p10"/>
            <p:cNvCxnSpPr/>
            <p:nvPr/>
          </p:nvCxnSpPr>
          <p:spPr>
            <a:xfrm flipH="1">
              <a:off x="7425267" y="3681413"/>
              <a:ext cx="4763558" cy="3176587"/>
            </a:xfrm>
            <a:prstGeom prst="straightConnector1">
              <a:avLst/>
            </a:prstGeom>
            <a:noFill/>
            <a:ln cap="flat" cmpd="sng" w="9525">
              <a:solidFill>
                <a:schemeClr val="accent1">
                  <a:alpha val="70196"/>
                </a:schemeClr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63500" sx="102000" rotWithShape="0" dir="5400000" dist="12700" sy="102000">
                <a:srgbClr val="000000">
                  <a:alpha val="32156"/>
                </a:srgbClr>
              </a:outerShdw>
            </a:effectLst>
          </p:spPr>
        </p:cxnSp>
        <p:sp>
          <p:nvSpPr>
            <p:cNvPr id="201" name="Google Shape;201;p10"/>
            <p:cNvSpPr/>
            <p:nvPr/>
          </p:nvSpPr>
          <p:spPr>
            <a:xfrm>
              <a:off x="9181476" y="-8467"/>
              <a:ext cx="3007349" cy="6866467"/>
            </a:xfrm>
            <a:custGeom>
              <a:rect b="b" l="l" r="r" t="t"/>
              <a:pathLst>
                <a:path extrusionOk="0" h="6866467" w="3007349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78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202;p10"/>
            <p:cNvSpPr/>
            <p:nvPr/>
          </p:nvSpPr>
          <p:spPr>
            <a:xfrm>
              <a:off x="9603442" y="-8467"/>
              <a:ext cx="2588558" cy="6866467"/>
            </a:xfrm>
            <a:custGeom>
              <a:rect b="b" l="l" r="r" t="t"/>
              <a:pathLst>
                <a:path extrusionOk="0" h="6866467" w="2573311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203;p10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fmla="val 100000" name="adj"/>
              </a:avLst>
            </a:prstGeom>
            <a:solidFill>
              <a:srgbClr val="374C81">
                <a:alpha val="65882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204;p10"/>
            <p:cNvSpPr/>
            <p:nvPr/>
          </p:nvSpPr>
          <p:spPr>
            <a:xfrm>
              <a:off x="9334500" y="-8467"/>
              <a:ext cx="2854326" cy="6866467"/>
            </a:xfrm>
            <a:custGeom>
              <a:rect b="b" l="l" r="r" t="t"/>
              <a:pathLst>
                <a:path extrusionOk="0" h="6866467" w="2858013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74C81">
                <a:alpha val="50196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205;p10"/>
            <p:cNvSpPr/>
            <p:nvPr/>
          </p:nvSpPr>
          <p:spPr>
            <a:xfrm>
              <a:off x="10898730" y="-8467"/>
              <a:ext cx="1290094" cy="6866467"/>
            </a:xfrm>
            <a:custGeom>
              <a:rect b="b" l="l" r="r" t="t"/>
              <a:pathLst>
                <a:path extrusionOk="0" h="6858000" w="1290094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196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206;p10"/>
            <p:cNvSpPr/>
            <p:nvPr/>
          </p:nvSpPr>
          <p:spPr>
            <a:xfrm>
              <a:off x="10938999" y="-8467"/>
              <a:ext cx="1249825" cy="6866467"/>
            </a:xfrm>
            <a:custGeom>
              <a:rect b="b" l="l" r="r" t="t"/>
              <a:pathLst>
                <a:path extrusionOk="0" h="6858000" w="1249825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77B2">
                <a:alpha val="80000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207;p1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fmla="val 100000" name="adj"/>
              </a:avLst>
            </a:prstGeom>
            <a:solidFill>
              <a:srgbClr val="374C81">
                <a:alpha val="65882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208;p10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fmla="val 0" name="adj"/>
              </a:avLst>
            </a:prstGeom>
            <a:solidFill>
              <a:schemeClr val="accent1">
                <a:alpha val="70196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9" name="Google Shape;209;p10"/>
          <p:cNvSpPr/>
          <p:nvPr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descr="&quot;&quot;" id="210" name="Google Shape;210;p10"/>
          <p:cNvGrpSpPr/>
          <p:nvPr/>
        </p:nvGrpSpPr>
        <p:grpSpPr>
          <a:xfrm>
            <a:off x="0" y="-7937"/>
            <a:ext cx="12192000" cy="6865937"/>
            <a:chOff x="0" y="-8467"/>
            <a:chExt cx="12192000" cy="6866467"/>
          </a:xfrm>
        </p:grpSpPr>
        <p:cxnSp>
          <p:nvCxnSpPr>
            <p:cNvPr id="211" name="Google Shape;211;p10"/>
            <p:cNvCxnSpPr/>
            <p:nvPr/>
          </p:nvCxnSpPr>
          <p:spPr>
            <a:xfrm flipH="1">
              <a:off x="7425267" y="3681413"/>
              <a:ext cx="4763558" cy="3176587"/>
            </a:xfrm>
            <a:prstGeom prst="straightConnector1">
              <a:avLst/>
            </a:prstGeom>
            <a:noFill/>
            <a:ln cap="flat" cmpd="sng" w="9525">
              <a:solidFill>
                <a:srgbClr val="D8D8D8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63500" sx="102000" rotWithShape="0" dir="5400000" dist="12700" sy="102000">
                <a:srgbClr val="000000">
                  <a:alpha val="32156"/>
                </a:srgbClr>
              </a:outerShdw>
            </a:effectLst>
          </p:spPr>
        </p:cxnSp>
        <p:sp>
          <p:nvSpPr>
            <p:cNvPr id="212" name="Google Shape;212;p10"/>
            <p:cNvSpPr/>
            <p:nvPr/>
          </p:nvSpPr>
          <p:spPr>
            <a:xfrm>
              <a:off x="9181476" y="-8467"/>
              <a:ext cx="3007349" cy="6866467"/>
            </a:xfrm>
            <a:custGeom>
              <a:rect b="b" l="l" r="r" t="t"/>
              <a:pathLst>
                <a:path extrusionOk="0" h="6866467" w="3007349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196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213;p10"/>
            <p:cNvSpPr/>
            <p:nvPr/>
          </p:nvSpPr>
          <p:spPr>
            <a:xfrm>
              <a:off x="9603442" y="-8467"/>
              <a:ext cx="2588558" cy="6866467"/>
            </a:xfrm>
            <a:custGeom>
              <a:rect b="b" l="l" r="r" t="t"/>
              <a:pathLst>
                <a:path extrusionOk="0" h="6866467" w="2573311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214;p10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fmla="val 100000" name="adj"/>
              </a:avLst>
            </a:prstGeom>
            <a:solidFill>
              <a:schemeClr val="accent2">
                <a:alpha val="72156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Google Shape;215;p10"/>
            <p:cNvSpPr/>
            <p:nvPr/>
          </p:nvSpPr>
          <p:spPr>
            <a:xfrm>
              <a:off x="9334500" y="-8467"/>
              <a:ext cx="2854326" cy="6866467"/>
            </a:xfrm>
            <a:custGeom>
              <a:rect b="b" l="l" r="r" t="t"/>
              <a:pathLst>
                <a:path extrusionOk="0" h="6866467" w="2858013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77B2">
                <a:alpha val="70196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216;p10"/>
            <p:cNvSpPr/>
            <p:nvPr/>
          </p:nvSpPr>
          <p:spPr>
            <a:xfrm>
              <a:off x="10898730" y="-8467"/>
              <a:ext cx="1290094" cy="6866467"/>
            </a:xfrm>
            <a:custGeom>
              <a:rect b="b" l="l" r="r" t="t"/>
              <a:pathLst>
                <a:path extrusionOk="0" h="6858000" w="1290094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8FA1CF">
                <a:alpha val="70196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17;p10"/>
            <p:cNvSpPr/>
            <p:nvPr/>
          </p:nvSpPr>
          <p:spPr>
            <a:xfrm>
              <a:off x="10938999" y="-8467"/>
              <a:ext cx="1249825" cy="6866467"/>
            </a:xfrm>
            <a:custGeom>
              <a:rect b="b" l="l" r="r" t="t"/>
              <a:pathLst>
                <a:path extrusionOk="0" h="6858000" w="1249825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98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218;p1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fmla="val 100000" name="adj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219;p10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fmla="val 0" name="adj"/>
              </a:avLst>
            </a:prstGeom>
            <a:solidFill>
              <a:schemeClr val="accent1">
                <a:alpha val="85098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0" name="Google Shape;220;p10"/>
          <p:cNvSpPr/>
          <p:nvPr/>
        </p:nvSpPr>
        <p:spPr>
          <a:xfrm>
            <a:off x="476250" y="479425"/>
            <a:ext cx="11239500" cy="589915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rotWithShape="0" algn="t" dir="5400000" dist="17780">
              <a:srgbClr val="000000">
                <a:alpha val="4313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21" name="Google Shape;221;p10"/>
          <p:cNvGraphicFramePr/>
          <p:nvPr/>
        </p:nvGraphicFramePr>
        <p:xfrm>
          <a:off x="1074738" y="1081088"/>
          <a:ext cx="10044112" cy="4692650"/>
        </p:xfrm>
        <a:graphic>
          <a:graphicData uri="http://schemas.openxmlformats.org/presentationml/2006/ole">
            <mc:AlternateContent>
              <mc:Choice Requires="v">
                <p:oleObj r:id="rId4" imgH="4692650" imgW="10044112" progId="Excel.Chart.8" spid="_x0000_s1">
                  <p:embed/>
                </p:oleObj>
              </mc:Choice>
              <mc:Fallback>
                <p:oleObj r:id="rId5" imgH="4692650" imgW="10044112" progId="Excel.Chart.8">
                  <p:embed/>
                  <p:pic>
                    <p:nvPicPr>
                      <p:cNvPr id="221" name="Google Shape;221;p10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1074738" y="1081088"/>
                        <a:ext cx="10044112" cy="4692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2" name="Google Shape;222;p10"/>
          <p:cNvSpPr txBox="1"/>
          <p:nvPr>
            <p:ph type="title"/>
          </p:nvPr>
        </p:nvSpPr>
        <p:spPr>
          <a:xfrm>
            <a:off x="2127250" y="-39687"/>
            <a:ext cx="7051675" cy="6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</a:pPr>
            <a:r>
              <a:rPr lang="it-IT">
                <a:solidFill>
                  <a:schemeClr val="lt1"/>
                </a:solidFill>
              </a:rPr>
              <a:t>AF FUNZIONI IDIOSINCRATICHE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1"/>
          <p:cNvSpPr/>
          <p:nvPr/>
        </p:nvSpPr>
        <p:spPr>
          <a:xfrm>
            <a:off x="0" y="0"/>
            <a:ext cx="12192000" cy="6866467"/>
          </a:xfrm>
          <a:prstGeom prst="rect">
            <a:avLst/>
          </a:prstGeom>
          <a:gradFill>
            <a:gsLst>
              <a:gs pos="0">
                <a:srgbClr val="F4F7FB"/>
              </a:gs>
              <a:gs pos="58000">
                <a:srgbClr val="C7CFE6"/>
              </a:gs>
              <a:gs pos="86000">
                <a:srgbClr val="ABB8DB"/>
              </a:gs>
              <a:gs pos="100000">
                <a:srgbClr val="ABB8DB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11"/>
          <p:cNvSpPr txBox="1"/>
          <p:nvPr>
            <p:ph type="ctrTitle"/>
          </p:nvPr>
        </p:nvSpPr>
        <p:spPr>
          <a:xfrm>
            <a:off x="1507066" y="999460"/>
            <a:ext cx="8030473" cy="44798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it-IT"/>
              <a:t> TRATTAMENTO</a:t>
            </a:r>
            <a:br>
              <a:rPr lang="it-IT"/>
            </a:br>
            <a:r>
              <a:rPr lang="it-IT"/>
              <a:t>COGNITIVO-COMPORTAMENTALE</a:t>
            </a:r>
            <a:br>
              <a:rPr lang="it-IT"/>
            </a:br>
            <a:endParaRPr/>
          </a:p>
        </p:txBody>
      </p:sp>
      <p:sp>
        <p:nvSpPr>
          <p:cNvPr id="229" name="Google Shape;229;p11"/>
          <p:cNvSpPr/>
          <p:nvPr/>
        </p:nvSpPr>
        <p:spPr>
          <a:xfrm rot="10800000">
            <a:off x="0" y="0"/>
            <a:ext cx="842596" cy="5666154"/>
          </a:xfrm>
          <a:prstGeom prst="triangle">
            <a:avLst>
              <a:gd fmla="val 100000" name="adj"/>
            </a:avLst>
          </a:prstGeom>
          <a:solidFill>
            <a:schemeClr val="accent1">
              <a:alpha val="85098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30" name="Google Shape;230;p11"/>
          <p:cNvCxnSpPr/>
          <p:nvPr/>
        </p:nvCxnSpPr>
        <p:spPr>
          <a:xfrm>
            <a:off x="7534656" y="1639186"/>
            <a:ext cx="0" cy="3200400"/>
          </a:xfrm>
          <a:prstGeom prst="straightConnector1">
            <a:avLst/>
          </a:prstGeom>
          <a:noFill/>
          <a:ln cap="flat" cmpd="sng" w="127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31" name="Google Shape;231;p11"/>
          <p:cNvSpPr/>
          <p:nvPr/>
        </p:nvSpPr>
        <p:spPr>
          <a:xfrm>
            <a:off x="11349404" y="1217756"/>
            <a:ext cx="842596" cy="5666154"/>
          </a:xfrm>
          <a:prstGeom prst="triangle">
            <a:avLst>
              <a:gd fmla="val 100000" name="adj"/>
            </a:avLst>
          </a:prstGeom>
          <a:solidFill>
            <a:schemeClr val="accent1">
              <a:alpha val="85098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6" name="Google Shape;236;p12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37" name="Google Shape;237;p12"/>
            <p:cNvCxnSpPr/>
            <p:nvPr/>
          </p:nvCxnSpPr>
          <p:spPr>
            <a:xfrm>
              <a:off x="9371012" y="0"/>
              <a:ext cx="1219200" cy="6858000"/>
            </a:xfrm>
            <a:prstGeom prst="straightConnector1">
              <a:avLst/>
            </a:prstGeom>
            <a:noFill/>
            <a:ln cap="flat" cmpd="sng" w="9525">
              <a:solidFill>
                <a:srgbClr val="BFBFBF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63500" sx="102000" rotWithShape="0" dir="5400000" dist="12700" sy="102000">
                <a:srgbClr val="000000">
                  <a:alpha val="32156"/>
                </a:srgbClr>
              </a:outerShdw>
            </a:effectLst>
          </p:spPr>
        </p:cxnSp>
        <p:cxnSp>
          <p:nvCxnSpPr>
            <p:cNvPr id="238" name="Google Shape;238;p12"/>
            <p:cNvCxnSpPr/>
            <p:nvPr/>
          </p:nvCxnSpPr>
          <p:spPr>
            <a:xfrm flipH="1">
              <a:off x="7425267" y="3681413"/>
              <a:ext cx="4763558" cy="3176587"/>
            </a:xfrm>
            <a:prstGeom prst="straightConnector1">
              <a:avLst/>
            </a:prstGeom>
            <a:noFill/>
            <a:ln cap="flat" cmpd="sng" w="9525">
              <a:solidFill>
                <a:srgbClr val="D8D8D8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63500" sx="102000" rotWithShape="0" dir="5400000" dist="12700" sy="102000">
                <a:srgbClr val="000000">
                  <a:alpha val="32156"/>
                </a:srgbClr>
              </a:outerShdw>
            </a:effectLst>
          </p:spPr>
        </p:cxnSp>
        <p:sp>
          <p:nvSpPr>
            <p:cNvPr id="239" name="Google Shape;239;p12"/>
            <p:cNvSpPr/>
            <p:nvPr/>
          </p:nvSpPr>
          <p:spPr>
            <a:xfrm>
              <a:off x="9181476" y="-8467"/>
              <a:ext cx="3007349" cy="6866467"/>
            </a:xfrm>
            <a:custGeom>
              <a:rect b="b" l="l" r="r" t="t"/>
              <a:pathLst>
                <a:path extrusionOk="0" h="6866467" w="3007349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196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" name="Google Shape;240;p12"/>
            <p:cNvSpPr/>
            <p:nvPr/>
          </p:nvSpPr>
          <p:spPr>
            <a:xfrm>
              <a:off x="9603442" y="-8467"/>
              <a:ext cx="2588558" cy="6866467"/>
            </a:xfrm>
            <a:custGeom>
              <a:rect b="b" l="l" r="r" t="t"/>
              <a:pathLst>
                <a:path extrusionOk="0" h="6866467" w="2573311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1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fmla="val 100000" name="adj"/>
              </a:avLst>
            </a:prstGeom>
            <a:solidFill>
              <a:schemeClr val="accent2">
                <a:alpha val="72156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12"/>
            <p:cNvSpPr/>
            <p:nvPr/>
          </p:nvSpPr>
          <p:spPr>
            <a:xfrm>
              <a:off x="9334500" y="-8467"/>
              <a:ext cx="2854326" cy="6866467"/>
            </a:xfrm>
            <a:custGeom>
              <a:rect b="b" l="l" r="r" t="t"/>
              <a:pathLst>
                <a:path extrusionOk="0" h="6866467" w="2858013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77B2">
                <a:alpha val="70196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12"/>
            <p:cNvSpPr/>
            <p:nvPr/>
          </p:nvSpPr>
          <p:spPr>
            <a:xfrm>
              <a:off x="10898730" y="-8467"/>
              <a:ext cx="1290094" cy="6866467"/>
            </a:xfrm>
            <a:custGeom>
              <a:rect b="b" l="l" r="r" t="t"/>
              <a:pathLst>
                <a:path extrusionOk="0" h="6858000" w="1290094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8FA1CF">
                <a:alpha val="70196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12"/>
            <p:cNvSpPr/>
            <p:nvPr/>
          </p:nvSpPr>
          <p:spPr>
            <a:xfrm>
              <a:off x="10938999" y="-8467"/>
              <a:ext cx="1249825" cy="6866467"/>
            </a:xfrm>
            <a:custGeom>
              <a:rect b="b" l="l" r="r" t="t"/>
              <a:pathLst>
                <a:path extrusionOk="0" h="6858000" w="1249825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98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12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fmla="val 100000" name="adj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12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fmla="val 0" name="adj"/>
              </a:avLst>
            </a:prstGeom>
            <a:solidFill>
              <a:schemeClr val="accent1">
                <a:alpha val="85098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7" name="Google Shape;247;p1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F4F7FB"/>
              </a:gs>
              <a:gs pos="58000">
                <a:srgbClr val="C7CFE6"/>
              </a:gs>
              <a:gs pos="86000">
                <a:srgbClr val="ABB8DB"/>
              </a:gs>
              <a:gs pos="100000">
                <a:srgbClr val="ABB8DB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" name="Google Shape;248;p12"/>
          <p:cNvSpPr txBox="1"/>
          <p:nvPr>
            <p:ph type="title"/>
          </p:nvPr>
        </p:nvSpPr>
        <p:spPr>
          <a:xfrm>
            <a:off x="1286933" y="609600"/>
            <a:ext cx="10197494" cy="10994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it-IT"/>
              <a:t>      </a:t>
            </a:r>
            <a:br>
              <a:rPr lang="it-IT"/>
            </a:br>
            <a:endParaRPr/>
          </a:p>
        </p:txBody>
      </p:sp>
      <p:sp>
        <p:nvSpPr>
          <p:cNvPr id="249" name="Google Shape;249;p12"/>
          <p:cNvSpPr/>
          <p:nvPr/>
        </p:nvSpPr>
        <p:spPr>
          <a:xfrm rot="10800000">
            <a:off x="0" y="0"/>
            <a:ext cx="842596" cy="5666154"/>
          </a:xfrm>
          <a:prstGeom prst="triangle">
            <a:avLst>
              <a:gd fmla="val 100000" name="adj"/>
            </a:avLst>
          </a:prstGeom>
          <a:solidFill>
            <a:schemeClr val="accent1">
              <a:alpha val="85098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12"/>
          <p:cNvSpPr/>
          <p:nvPr/>
        </p:nvSpPr>
        <p:spPr>
          <a:xfrm flipH="1">
            <a:off x="11743267" y="4013200"/>
            <a:ext cx="448733" cy="2844800"/>
          </a:xfrm>
          <a:prstGeom prst="triangle">
            <a:avLst>
              <a:gd fmla="val 0" name="adj"/>
            </a:avLst>
          </a:prstGeom>
          <a:solidFill>
            <a:schemeClr val="accent1">
              <a:alpha val="85098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51" name="Google Shape;251;p12"/>
          <p:cNvGrpSpPr/>
          <p:nvPr/>
        </p:nvGrpSpPr>
        <p:grpSpPr>
          <a:xfrm>
            <a:off x="1288107" y="2469350"/>
            <a:ext cx="9615784" cy="3051867"/>
            <a:chOff x="1174" y="520807"/>
            <a:chExt cx="9615784" cy="3051867"/>
          </a:xfrm>
        </p:grpSpPr>
        <p:sp>
          <p:nvSpPr>
            <p:cNvPr id="252" name="Google Shape;252;p12"/>
            <p:cNvSpPr/>
            <p:nvPr/>
          </p:nvSpPr>
          <p:spPr>
            <a:xfrm>
              <a:off x="1174" y="520807"/>
              <a:ext cx="4121050" cy="2616867"/>
            </a:xfrm>
            <a:prstGeom prst="roundRect">
              <a:avLst>
                <a:gd fmla="val 10000" name="adj"/>
              </a:avLst>
            </a:prstGeom>
            <a:solidFill>
              <a:schemeClr val="accent1"/>
            </a:solidFill>
            <a:ln cap="flat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" name="Google Shape;253;p12"/>
            <p:cNvSpPr/>
            <p:nvPr/>
          </p:nvSpPr>
          <p:spPr>
            <a:xfrm>
              <a:off x="459068" y="955807"/>
              <a:ext cx="4121050" cy="2616867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90196"/>
              </a:schemeClr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" name="Google Shape;254;p12"/>
            <p:cNvSpPr txBox="1"/>
            <p:nvPr/>
          </p:nvSpPr>
          <p:spPr>
            <a:xfrm>
              <a:off x="535713" y="1032452"/>
              <a:ext cx="3967760" cy="24635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9050" lIns="99050" spcFirstLastPara="1" rIns="99050" wrap="square" tIns="990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600"/>
                <a:buFont typeface="Calibri"/>
                <a:buNone/>
              </a:pPr>
              <a:r>
                <a:rPr lang="it-IT" sz="2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Risultati instabili </a:t>
              </a:r>
              <a:endParaRPr/>
            </a:p>
          </p:txBody>
        </p:sp>
        <p:sp>
          <p:nvSpPr>
            <p:cNvPr id="255" name="Google Shape;255;p12"/>
            <p:cNvSpPr/>
            <p:nvPr/>
          </p:nvSpPr>
          <p:spPr>
            <a:xfrm>
              <a:off x="5038013" y="520807"/>
              <a:ext cx="4121050" cy="2616867"/>
            </a:xfrm>
            <a:prstGeom prst="roundRect">
              <a:avLst>
                <a:gd fmla="val 10000" name="adj"/>
              </a:avLst>
            </a:prstGeom>
            <a:solidFill>
              <a:schemeClr val="accent1"/>
            </a:solidFill>
            <a:ln cap="flat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" name="Google Shape;256;p12"/>
            <p:cNvSpPr/>
            <p:nvPr/>
          </p:nvSpPr>
          <p:spPr>
            <a:xfrm>
              <a:off x="5495908" y="955807"/>
              <a:ext cx="4121050" cy="2616867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90196"/>
              </a:schemeClr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" name="Google Shape;257;p12"/>
            <p:cNvSpPr txBox="1"/>
            <p:nvPr/>
          </p:nvSpPr>
          <p:spPr>
            <a:xfrm>
              <a:off x="5572553" y="1032452"/>
              <a:ext cx="3967760" cy="24635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9050" lIns="99050" spcFirstLastPara="1" rIns="99050" wrap="square" tIns="990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600"/>
                <a:buFont typeface="Calibri"/>
                <a:buNone/>
              </a:pPr>
              <a:r>
                <a:rPr lang="it-IT" sz="2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La percentuale dei comportamenti problema diminuisce ma non si registra un aumento di percentuale delle richieste indipendenti</a:t>
              </a:r>
              <a:endParaRPr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descr="&quot;&quot;" id="262" name="Google Shape;262;p13"/>
          <p:cNvGrpSpPr/>
          <p:nvPr/>
        </p:nvGrpSpPr>
        <p:grpSpPr>
          <a:xfrm>
            <a:off x="0" y="-7937"/>
            <a:ext cx="12192000" cy="6865937"/>
            <a:chOff x="0" y="-8467"/>
            <a:chExt cx="12192000" cy="6866467"/>
          </a:xfrm>
        </p:grpSpPr>
        <p:cxnSp>
          <p:nvCxnSpPr>
            <p:cNvPr id="263" name="Google Shape;263;p13"/>
            <p:cNvCxnSpPr/>
            <p:nvPr/>
          </p:nvCxnSpPr>
          <p:spPr>
            <a:xfrm>
              <a:off x="9371012" y="0"/>
              <a:ext cx="1219200" cy="6858000"/>
            </a:xfrm>
            <a:prstGeom prst="straightConnector1">
              <a:avLst/>
            </a:prstGeom>
            <a:noFill/>
            <a:ln cap="flat" cmpd="sng" w="9525">
              <a:solidFill>
                <a:srgbClr val="BFBFBF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63500" sx="102000" rotWithShape="0" dir="5400000" dist="12700" sy="102000">
                <a:srgbClr val="000000">
                  <a:alpha val="32156"/>
                </a:srgbClr>
              </a:outerShdw>
            </a:effectLst>
          </p:spPr>
        </p:cxnSp>
        <p:cxnSp>
          <p:nvCxnSpPr>
            <p:cNvPr id="264" name="Google Shape;264;p13"/>
            <p:cNvCxnSpPr/>
            <p:nvPr/>
          </p:nvCxnSpPr>
          <p:spPr>
            <a:xfrm flipH="1">
              <a:off x="7425267" y="3681413"/>
              <a:ext cx="4763558" cy="3176587"/>
            </a:xfrm>
            <a:prstGeom prst="straightConnector1">
              <a:avLst/>
            </a:prstGeom>
            <a:noFill/>
            <a:ln cap="flat" cmpd="sng" w="9525">
              <a:solidFill>
                <a:srgbClr val="D8D8D8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63500" sx="102000" rotWithShape="0" dir="5400000" dist="12700" sy="102000">
                <a:srgbClr val="000000">
                  <a:alpha val="32156"/>
                </a:srgbClr>
              </a:outerShdw>
            </a:effectLst>
          </p:spPr>
        </p:cxnSp>
        <p:sp>
          <p:nvSpPr>
            <p:cNvPr id="265" name="Google Shape;265;p13"/>
            <p:cNvSpPr/>
            <p:nvPr/>
          </p:nvSpPr>
          <p:spPr>
            <a:xfrm>
              <a:off x="9181476" y="-8467"/>
              <a:ext cx="3007349" cy="6866467"/>
            </a:xfrm>
            <a:custGeom>
              <a:rect b="b" l="l" r="r" t="t"/>
              <a:pathLst>
                <a:path extrusionOk="0" h="6866467" w="3007349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196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" name="Google Shape;266;p13"/>
            <p:cNvSpPr/>
            <p:nvPr/>
          </p:nvSpPr>
          <p:spPr>
            <a:xfrm>
              <a:off x="9603442" y="-8467"/>
              <a:ext cx="2588558" cy="6866467"/>
            </a:xfrm>
            <a:custGeom>
              <a:rect b="b" l="l" r="r" t="t"/>
              <a:pathLst>
                <a:path extrusionOk="0" h="6866467" w="2573311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" name="Google Shape;267;p1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fmla="val 100000" name="adj"/>
              </a:avLst>
            </a:prstGeom>
            <a:solidFill>
              <a:schemeClr val="accent2">
                <a:alpha val="72156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" name="Google Shape;268;p13"/>
            <p:cNvSpPr/>
            <p:nvPr/>
          </p:nvSpPr>
          <p:spPr>
            <a:xfrm>
              <a:off x="9334500" y="-8467"/>
              <a:ext cx="2854326" cy="6866467"/>
            </a:xfrm>
            <a:custGeom>
              <a:rect b="b" l="l" r="r" t="t"/>
              <a:pathLst>
                <a:path extrusionOk="0" h="6866467" w="2858013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77B2">
                <a:alpha val="70196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13"/>
            <p:cNvSpPr/>
            <p:nvPr/>
          </p:nvSpPr>
          <p:spPr>
            <a:xfrm>
              <a:off x="10898730" y="-8467"/>
              <a:ext cx="1290094" cy="6866467"/>
            </a:xfrm>
            <a:custGeom>
              <a:rect b="b" l="l" r="r" t="t"/>
              <a:pathLst>
                <a:path extrusionOk="0" h="6858000" w="1290094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8FA1CF">
                <a:alpha val="70196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13"/>
            <p:cNvSpPr/>
            <p:nvPr/>
          </p:nvSpPr>
          <p:spPr>
            <a:xfrm>
              <a:off x="10938999" y="-8467"/>
              <a:ext cx="1249825" cy="6866467"/>
            </a:xfrm>
            <a:custGeom>
              <a:rect b="b" l="l" r="r" t="t"/>
              <a:pathLst>
                <a:path extrusionOk="0" h="6858000" w="1249825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98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13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fmla="val 100000" name="adj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13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fmla="val 0" name="adj"/>
              </a:avLst>
            </a:prstGeom>
            <a:solidFill>
              <a:schemeClr val="accent1">
                <a:alpha val="85098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3" name="Google Shape;273;p1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F4F7FB"/>
              </a:gs>
              <a:gs pos="58000">
                <a:srgbClr val="C7CFE6"/>
              </a:gs>
              <a:gs pos="86000">
                <a:srgbClr val="ABB8DB"/>
              </a:gs>
              <a:gs pos="100000">
                <a:srgbClr val="ABB8DB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13"/>
          <p:cNvSpPr txBox="1"/>
          <p:nvPr>
            <p:ph idx="4294967295" type="title"/>
          </p:nvPr>
        </p:nvSpPr>
        <p:spPr>
          <a:xfrm>
            <a:off x="0" y="1382713"/>
            <a:ext cx="4748213" cy="40925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it-IT" sz="3400"/>
              <a:t>TRATTAMENTO FARMACOLOGICO:</a:t>
            </a:r>
            <a:br>
              <a:rPr lang="it-IT" sz="3400"/>
            </a:br>
            <a:r>
              <a:rPr lang="it-IT" sz="3400"/>
              <a:t>in base all’osservazione dell’andamento comportamentale, per qualche mese, </a:t>
            </a:r>
            <a:r>
              <a:rPr lang="it-IT" sz="3400" u="sng"/>
              <a:t>ipotesi </a:t>
            </a:r>
            <a:br>
              <a:rPr lang="it-IT" sz="3400" u="sng"/>
            </a:br>
            <a:r>
              <a:rPr lang="it-IT" sz="3400" u="sng"/>
              <a:t>di cicli di variazioni</a:t>
            </a:r>
            <a:br>
              <a:rPr lang="it-IT" sz="3400" u="sng"/>
            </a:br>
            <a:r>
              <a:rPr lang="it-IT" sz="3400" u="sng"/>
              <a:t>dell’ umore</a:t>
            </a:r>
            <a:br>
              <a:rPr lang="it-IT" sz="3400" u="sng"/>
            </a:br>
            <a:br>
              <a:rPr lang="it-IT" sz="3400"/>
            </a:br>
            <a:endParaRPr sz="3400"/>
          </a:p>
        </p:txBody>
      </p:sp>
      <p:grpSp>
        <p:nvGrpSpPr>
          <p:cNvPr id="275" name="Google Shape;275;p13"/>
          <p:cNvGrpSpPr/>
          <p:nvPr/>
        </p:nvGrpSpPr>
        <p:grpSpPr>
          <a:xfrm>
            <a:off x="5562600" y="1558056"/>
            <a:ext cx="6629400" cy="3753000"/>
            <a:chOff x="0" y="613493"/>
            <a:chExt cx="6629400" cy="3753000"/>
          </a:xfrm>
        </p:grpSpPr>
        <p:sp>
          <p:nvSpPr>
            <p:cNvPr id="276" name="Google Shape;276;p13"/>
            <p:cNvSpPr/>
            <p:nvPr/>
          </p:nvSpPr>
          <p:spPr>
            <a:xfrm>
              <a:off x="0" y="613493"/>
              <a:ext cx="6629400" cy="1193400"/>
            </a:xfrm>
            <a:prstGeom prst="roundRect">
              <a:avLst>
                <a:gd fmla="val 16667" name="adj"/>
              </a:avLst>
            </a:prstGeom>
            <a:gradFill>
              <a:gsLst>
                <a:gs pos="0">
                  <a:srgbClr val="5F9DD1"/>
                </a:gs>
                <a:gs pos="100000">
                  <a:srgbClr val="206BAA"/>
                </a:gs>
              </a:gsLst>
              <a:lin ang="4140000" scaled="0"/>
            </a:gradFill>
            <a:ln>
              <a:noFill/>
            </a:ln>
            <a:effectLst>
              <a:outerShdw blurRad="76200" rotWithShape="0" dir="5400000" dist="38100">
                <a:srgbClr val="000000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" name="Google Shape;277;p13"/>
            <p:cNvSpPr txBox="1"/>
            <p:nvPr/>
          </p:nvSpPr>
          <p:spPr>
            <a:xfrm>
              <a:off x="58257" y="671750"/>
              <a:ext cx="6512886" cy="107688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14300" lIns="114300" spcFirstLastPara="1" rIns="114300" wrap="square" tIns="1143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000"/>
                <a:buFont typeface="Calibri"/>
                <a:buNone/>
              </a:pPr>
              <a:r>
                <a:rPr lang="it-IT" sz="3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Antonio viene indirizzato a una valutazione psichiatrica</a:t>
              </a:r>
              <a:endParaRPr/>
            </a:p>
          </p:txBody>
        </p:sp>
        <p:sp>
          <p:nvSpPr>
            <p:cNvPr id="278" name="Google Shape;278;p13"/>
            <p:cNvSpPr/>
            <p:nvPr/>
          </p:nvSpPr>
          <p:spPr>
            <a:xfrm>
              <a:off x="0" y="1893293"/>
              <a:ext cx="6629400" cy="1193400"/>
            </a:xfrm>
            <a:prstGeom prst="roundRect">
              <a:avLst>
                <a:gd fmla="val 16667" name="adj"/>
              </a:avLst>
            </a:prstGeom>
            <a:gradFill>
              <a:gsLst>
                <a:gs pos="0">
                  <a:srgbClr val="448ED1"/>
                </a:gs>
                <a:gs pos="100000">
                  <a:srgbClr val="065FB1"/>
                </a:gs>
              </a:gsLst>
              <a:lin ang="4140000" scaled="0"/>
            </a:gradFill>
            <a:ln>
              <a:noFill/>
            </a:ln>
            <a:effectLst>
              <a:outerShdw blurRad="76200" rotWithShape="0" dir="5400000" dist="38100">
                <a:srgbClr val="000000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" name="Google Shape;279;p13"/>
            <p:cNvSpPr txBox="1"/>
            <p:nvPr/>
          </p:nvSpPr>
          <p:spPr>
            <a:xfrm>
              <a:off x="58257" y="1951550"/>
              <a:ext cx="6512886" cy="107688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14300" lIns="114300" spcFirstLastPara="1" rIns="114300" wrap="square" tIns="1143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000"/>
                <a:buFont typeface="Calibri"/>
                <a:buNone/>
              </a:pPr>
              <a:r>
                <a:rPr lang="it-IT" sz="3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disturbo ciclotimico </a:t>
              </a:r>
              <a:endParaRPr/>
            </a:p>
          </p:txBody>
        </p:sp>
        <p:sp>
          <p:nvSpPr>
            <p:cNvPr id="280" name="Google Shape;280;p13"/>
            <p:cNvSpPr/>
            <p:nvPr/>
          </p:nvSpPr>
          <p:spPr>
            <a:xfrm>
              <a:off x="0" y="3173093"/>
              <a:ext cx="6629400" cy="1193400"/>
            </a:xfrm>
            <a:prstGeom prst="roundRect">
              <a:avLst>
                <a:gd fmla="val 16667" name="adj"/>
              </a:avLst>
            </a:prstGeom>
            <a:gradFill>
              <a:gsLst>
                <a:gs pos="0">
                  <a:srgbClr val="287ED3"/>
                </a:gs>
                <a:gs pos="100000">
                  <a:srgbClr val="0054BC"/>
                </a:gs>
              </a:gsLst>
              <a:lin ang="4140000" scaled="0"/>
            </a:gradFill>
            <a:ln>
              <a:noFill/>
            </a:ln>
            <a:effectLst>
              <a:outerShdw blurRad="76200" rotWithShape="0" dir="5400000" dist="38100">
                <a:srgbClr val="000000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" name="Google Shape;281;p13"/>
            <p:cNvSpPr txBox="1"/>
            <p:nvPr/>
          </p:nvSpPr>
          <p:spPr>
            <a:xfrm>
              <a:off x="58257" y="3231350"/>
              <a:ext cx="6512886" cy="107688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14300" lIns="114300" spcFirstLastPara="1" rIns="114300" wrap="square" tIns="1143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000"/>
                <a:buFont typeface="Calibri"/>
                <a:buNone/>
              </a:pPr>
              <a:r>
                <a:rPr lang="it-IT" sz="3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Inserimento trattamento farmacologico con stabilizzatore dell’umore </a:t>
              </a:r>
              <a:endParaRPr/>
            </a:p>
          </p:txBody>
        </p:sp>
      </p:grpSp>
      <p:grpSp>
        <p:nvGrpSpPr>
          <p:cNvPr descr="&quot;&quot;" id="282" name="Google Shape;282;p13"/>
          <p:cNvGrpSpPr/>
          <p:nvPr/>
        </p:nvGrpSpPr>
        <p:grpSpPr>
          <a:xfrm>
            <a:off x="448733" y="-7937"/>
            <a:ext cx="5647267" cy="6865937"/>
            <a:chOff x="7425267" y="-8467"/>
            <a:chExt cx="4766733" cy="6866467"/>
          </a:xfrm>
        </p:grpSpPr>
        <p:cxnSp>
          <p:nvCxnSpPr>
            <p:cNvPr id="283" name="Google Shape;283;p13"/>
            <p:cNvCxnSpPr/>
            <p:nvPr/>
          </p:nvCxnSpPr>
          <p:spPr>
            <a:xfrm>
              <a:off x="9371012" y="0"/>
              <a:ext cx="1219200" cy="6858000"/>
            </a:xfrm>
            <a:prstGeom prst="straightConnector1">
              <a:avLst/>
            </a:prstGeom>
            <a:noFill/>
            <a:ln cap="flat" cmpd="sng" w="9525">
              <a:solidFill>
                <a:srgbClr val="BFBFBF">
                  <a:alpha val="74901"/>
                </a:srgbClr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63500" sx="102000" rotWithShape="0" dir="5400000" dist="12700" sy="102000">
                <a:srgbClr val="000000">
                  <a:alpha val="32156"/>
                </a:srgbClr>
              </a:outerShdw>
            </a:effectLst>
          </p:spPr>
        </p:cxnSp>
        <p:cxnSp>
          <p:nvCxnSpPr>
            <p:cNvPr id="284" name="Google Shape;284;p13"/>
            <p:cNvCxnSpPr/>
            <p:nvPr/>
          </p:nvCxnSpPr>
          <p:spPr>
            <a:xfrm flipH="1">
              <a:off x="7425267" y="3681413"/>
              <a:ext cx="4763558" cy="3176587"/>
            </a:xfrm>
            <a:prstGeom prst="straightConnector1">
              <a:avLst/>
            </a:prstGeom>
            <a:noFill/>
            <a:ln cap="flat" cmpd="sng" w="9525">
              <a:solidFill>
                <a:srgbClr val="BFBFBF">
                  <a:alpha val="80000"/>
                </a:srgbClr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63500" sx="102000" rotWithShape="0" dir="5400000" dist="12700" sy="102000">
                <a:srgbClr val="000000">
                  <a:alpha val="32156"/>
                </a:srgbClr>
              </a:outerShdw>
            </a:effectLst>
          </p:spPr>
        </p:cxnSp>
        <p:sp>
          <p:nvSpPr>
            <p:cNvPr id="285" name="Google Shape;285;p1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fmla="val 100000" name="adj"/>
              </a:avLst>
            </a:prstGeom>
            <a:solidFill>
              <a:schemeClr val="accent2">
                <a:alpha val="72156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286;p13"/>
            <p:cNvSpPr/>
            <p:nvPr/>
          </p:nvSpPr>
          <p:spPr>
            <a:xfrm>
              <a:off x="9334500" y="-8467"/>
              <a:ext cx="2854326" cy="6866467"/>
            </a:xfrm>
            <a:custGeom>
              <a:rect b="b" l="l" r="r" t="t"/>
              <a:pathLst>
                <a:path extrusionOk="0" h="6866467" w="2858013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77B2">
                <a:alpha val="70196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" name="Google Shape;287;p13"/>
            <p:cNvSpPr/>
            <p:nvPr/>
          </p:nvSpPr>
          <p:spPr>
            <a:xfrm>
              <a:off x="10898730" y="-8467"/>
              <a:ext cx="1290094" cy="6866467"/>
            </a:xfrm>
            <a:custGeom>
              <a:rect b="b" l="l" r="r" t="t"/>
              <a:pathLst>
                <a:path extrusionOk="0" h="6858000" w="1290094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8FA1CF">
                <a:alpha val="70196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" name="Google Shape;288;p13"/>
            <p:cNvSpPr/>
            <p:nvPr/>
          </p:nvSpPr>
          <p:spPr>
            <a:xfrm>
              <a:off x="10938999" y="-8467"/>
              <a:ext cx="1249825" cy="6866467"/>
            </a:xfrm>
            <a:custGeom>
              <a:rect b="b" l="l" r="r" t="t"/>
              <a:pathLst>
                <a:path extrusionOk="0" h="6858000" w="1249825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98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" name="Google Shape;289;p13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fmla="val 100000" name="adj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0" name="Google Shape;290;p13"/>
          <p:cNvSpPr/>
          <p:nvPr/>
        </p:nvSpPr>
        <p:spPr>
          <a:xfrm>
            <a:off x="5976938" y="0"/>
            <a:ext cx="621506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4"/>
          <p:cNvSpPr/>
          <p:nvPr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descr="&quot;&quot;" id="296" name="Google Shape;296;p14"/>
          <p:cNvGrpSpPr/>
          <p:nvPr/>
        </p:nvGrpSpPr>
        <p:grpSpPr>
          <a:xfrm>
            <a:off x="0" y="-7937"/>
            <a:ext cx="12192000" cy="6865937"/>
            <a:chOff x="0" y="-8467"/>
            <a:chExt cx="12192000" cy="6866467"/>
          </a:xfrm>
        </p:grpSpPr>
        <p:cxnSp>
          <p:nvCxnSpPr>
            <p:cNvPr id="297" name="Google Shape;297;p14"/>
            <p:cNvCxnSpPr/>
            <p:nvPr/>
          </p:nvCxnSpPr>
          <p:spPr>
            <a:xfrm flipH="1">
              <a:off x="7425267" y="3681413"/>
              <a:ext cx="4763558" cy="3176587"/>
            </a:xfrm>
            <a:prstGeom prst="straightConnector1">
              <a:avLst/>
            </a:prstGeom>
            <a:noFill/>
            <a:ln cap="flat" cmpd="sng" w="9525">
              <a:solidFill>
                <a:srgbClr val="D8D8D8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63500" sx="102000" rotWithShape="0" dir="5400000" dist="12700" sy="102000">
                <a:srgbClr val="000000">
                  <a:alpha val="32156"/>
                </a:srgbClr>
              </a:outerShdw>
            </a:effectLst>
          </p:spPr>
        </p:cxnSp>
        <p:sp>
          <p:nvSpPr>
            <p:cNvPr id="298" name="Google Shape;298;p14"/>
            <p:cNvSpPr/>
            <p:nvPr/>
          </p:nvSpPr>
          <p:spPr>
            <a:xfrm>
              <a:off x="9181476" y="-8467"/>
              <a:ext cx="3007349" cy="6866467"/>
            </a:xfrm>
            <a:custGeom>
              <a:rect b="b" l="l" r="r" t="t"/>
              <a:pathLst>
                <a:path extrusionOk="0" h="6866467" w="3007349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196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" name="Google Shape;299;p14"/>
            <p:cNvSpPr/>
            <p:nvPr/>
          </p:nvSpPr>
          <p:spPr>
            <a:xfrm>
              <a:off x="9603442" y="-8467"/>
              <a:ext cx="2588558" cy="6866467"/>
            </a:xfrm>
            <a:custGeom>
              <a:rect b="b" l="l" r="r" t="t"/>
              <a:pathLst>
                <a:path extrusionOk="0" h="6866467" w="2573311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" name="Google Shape;300;p14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fmla="val 100000" name="adj"/>
              </a:avLst>
            </a:prstGeom>
            <a:solidFill>
              <a:schemeClr val="accent2">
                <a:alpha val="72156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" name="Google Shape;301;p14"/>
            <p:cNvSpPr/>
            <p:nvPr/>
          </p:nvSpPr>
          <p:spPr>
            <a:xfrm>
              <a:off x="9334500" y="-8467"/>
              <a:ext cx="2854326" cy="6866467"/>
            </a:xfrm>
            <a:custGeom>
              <a:rect b="b" l="l" r="r" t="t"/>
              <a:pathLst>
                <a:path extrusionOk="0" h="6866467" w="2858013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77B2">
                <a:alpha val="70196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" name="Google Shape;302;p14"/>
            <p:cNvSpPr/>
            <p:nvPr/>
          </p:nvSpPr>
          <p:spPr>
            <a:xfrm>
              <a:off x="10898730" y="-8467"/>
              <a:ext cx="1290094" cy="6866467"/>
            </a:xfrm>
            <a:custGeom>
              <a:rect b="b" l="l" r="r" t="t"/>
              <a:pathLst>
                <a:path extrusionOk="0" h="6858000" w="1290094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8FA1CF">
                <a:alpha val="70196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" name="Google Shape;303;p14"/>
            <p:cNvSpPr/>
            <p:nvPr/>
          </p:nvSpPr>
          <p:spPr>
            <a:xfrm>
              <a:off x="10938999" y="-8467"/>
              <a:ext cx="1249825" cy="6866467"/>
            </a:xfrm>
            <a:custGeom>
              <a:rect b="b" l="l" r="r" t="t"/>
              <a:pathLst>
                <a:path extrusionOk="0" h="6858000" w="1249825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98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4" name="Google Shape;304;p14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fmla="val 100000" name="adj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" name="Google Shape;305;p14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fmla="val 0" name="adj"/>
              </a:avLst>
            </a:prstGeom>
            <a:solidFill>
              <a:schemeClr val="accent1">
                <a:alpha val="85098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6" name="Google Shape;306;p14"/>
          <p:cNvSpPr/>
          <p:nvPr/>
        </p:nvSpPr>
        <p:spPr>
          <a:xfrm>
            <a:off x="476250" y="479425"/>
            <a:ext cx="11239500" cy="589915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rotWithShape="0" algn="t" dir="5400000" dist="17780">
              <a:srgbClr val="000000">
                <a:alpha val="4313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07" name="Google Shape;307;p14"/>
          <p:cNvGraphicFramePr/>
          <p:nvPr/>
        </p:nvGraphicFramePr>
        <p:xfrm>
          <a:off x="1126309" y="1131994"/>
          <a:ext cx="9941259" cy="4590386"/>
        </p:xfrm>
        <a:graphic>
          <a:graphicData uri="http://schemas.openxmlformats.org/drawingml/2006/chart">
            <c:chart r:id="rId3"/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2" name="Google Shape;312;p15"/>
          <p:cNvGrpSpPr/>
          <p:nvPr/>
        </p:nvGrpSpPr>
        <p:grpSpPr>
          <a:xfrm>
            <a:off x="4776730" y="821929"/>
            <a:ext cx="6589260" cy="5238871"/>
            <a:chOff x="0" y="2560"/>
            <a:chExt cx="6589260" cy="5238871"/>
          </a:xfrm>
        </p:grpSpPr>
        <p:cxnSp>
          <p:nvCxnSpPr>
            <p:cNvPr id="313" name="Google Shape;313;p15"/>
            <p:cNvCxnSpPr/>
            <p:nvPr/>
          </p:nvCxnSpPr>
          <p:spPr>
            <a:xfrm>
              <a:off x="0" y="2560"/>
              <a:ext cx="6589260" cy="0"/>
            </a:xfrm>
            <a:prstGeom prst="straightConnector1">
              <a:avLst/>
            </a:prstGeom>
            <a:solidFill>
              <a:srgbClr val="5F9DD1"/>
            </a:solidFill>
            <a:ln cap="flat" cmpd="sng" w="19050">
              <a:solidFill>
                <a:srgbClr val="5F9DD1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314" name="Google Shape;314;p15"/>
            <p:cNvSpPr/>
            <p:nvPr/>
          </p:nvSpPr>
          <p:spPr>
            <a:xfrm>
              <a:off x="0" y="2560"/>
              <a:ext cx="6589260" cy="17462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" name="Google Shape;315;p15"/>
            <p:cNvSpPr txBox="1"/>
            <p:nvPr/>
          </p:nvSpPr>
          <p:spPr>
            <a:xfrm>
              <a:off x="0" y="2560"/>
              <a:ext cx="6589260" cy="17462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80000" lIns="80000" spcFirstLastPara="1" rIns="80000" wrap="square" tIns="800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Calibri"/>
                <a:buNone/>
              </a:pPr>
              <a:r>
                <a:rPr b="1" lang="it-IT" sz="2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Nome: Tobia </a:t>
              </a:r>
              <a:endParaRPr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16" name="Google Shape;316;p15"/>
            <p:cNvCxnSpPr/>
            <p:nvPr/>
          </p:nvCxnSpPr>
          <p:spPr>
            <a:xfrm>
              <a:off x="0" y="1748851"/>
              <a:ext cx="6589260" cy="0"/>
            </a:xfrm>
            <a:prstGeom prst="straightConnector1">
              <a:avLst/>
            </a:prstGeom>
            <a:solidFill>
              <a:srgbClr val="267FD5"/>
            </a:solidFill>
            <a:ln cap="flat" cmpd="sng" w="19050">
              <a:solidFill>
                <a:srgbClr val="267FD5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317" name="Google Shape;317;p15"/>
            <p:cNvSpPr/>
            <p:nvPr/>
          </p:nvSpPr>
          <p:spPr>
            <a:xfrm>
              <a:off x="0" y="1748851"/>
              <a:ext cx="6589260" cy="17462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" name="Google Shape;318;p15"/>
            <p:cNvSpPr txBox="1"/>
            <p:nvPr/>
          </p:nvSpPr>
          <p:spPr>
            <a:xfrm>
              <a:off x="0" y="1748851"/>
              <a:ext cx="6589260" cy="17462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80000" lIns="80000" spcFirstLastPara="1" rIns="80000" wrap="square" tIns="800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Calibri"/>
                <a:buNone/>
              </a:pPr>
              <a:r>
                <a:rPr b="1" lang="it-IT" sz="2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Età: 22</a:t>
              </a:r>
              <a:endParaRPr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19" name="Google Shape;319;p15"/>
            <p:cNvCxnSpPr/>
            <p:nvPr/>
          </p:nvCxnSpPr>
          <p:spPr>
            <a:xfrm>
              <a:off x="0" y="3495141"/>
              <a:ext cx="6589260" cy="0"/>
            </a:xfrm>
            <a:prstGeom prst="straightConnector1">
              <a:avLst/>
            </a:prstGeom>
            <a:solidFill>
              <a:schemeClr val="accent4"/>
            </a:solidFill>
            <a:ln cap="flat" cmpd="sng" w="19050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320" name="Google Shape;320;p15"/>
            <p:cNvSpPr/>
            <p:nvPr/>
          </p:nvSpPr>
          <p:spPr>
            <a:xfrm>
              <a:off x="0" y="3495141"/>
              <a:ext cx="6589260" cy="17462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1" name="Google Shape;321;p15"/>
            <p:cNvSpPr txBox="1"/>
            <p:nvPr/>
          </p:nvSpPr>
          <p:spPr>
            <a:xfrm>
              <a:off x="0" y="3495141"/>
              <a:ext cx="6589260" cy="17462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80000" lIns="80000" spcFirstLastPara="1" rIns="80000" wrap="square" tIns="800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Calibri"/>
                <a:buNone/>
              </a:pPr>
              <a:r>
                <a:rPr b="1" lang="it-IT" sz="2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Diagnosi: </a:t>
              </a:r>
              <a:endParaRPr/>
            </a:p>
            <a:p>
              <a:pPr indent="0" lvl="0" marL="0" marR="0" rtl="0" algn="l">
                <a:lnSpc>
                  <a:spcPct val="90000"/>
                </a:lnSpc>
                <a:spcBef>
                  <a:spcPts val="735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Calibri"/>
                <a:buNone/>
              </a:pPr>
              <a:r>
                <a:rPr lang="it-IT" sz="2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Disturbo dello Spettro Autistico; </a:t>
              </a:r>
              <a:endParaRPr/>
            </a:p>
            <a:p>
              <a:pPr indent="0" lvl="0" marL="0" marR="0" rtl="0" algn="l">
                <a:lnSpc>
                  <a:spcPct val="90000"/>
                </a:lnSpc>
                <a:spcBef>
                  <a:spcPts val="735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Calibri"/>
                <a:buNone/>
              </a:pPr>
              <a:r>
                <a:rPr lang="it-IT" sz="2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Disabilità Intellettiva moderata; </a:t>
              </a:r>
              <a:endParaRPr/>
            </a:p>
            <a:p>
              <a:pPr indent="0" lvl="0" marL="0" marR="0" rtl="0" algn="l">
                <a:lnSpc>
                  <a:spcPct val="90000"/>
                </a:lnSpc>
                <a:spcBef>
                  <a:spcPts val="735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Calibri"/>
                <a:buNone/>
              </a:pPr>
              <a:r>
                <a:rPr lang="it-IT" sz="2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Disturbo Ossessivo-Compulsivo</a:t>
              </a:r>
              <a:endParaRPr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2" name="Google Shape;322;p15"/>
          <p:cNvSpPr/>
          <p:nvPr/>
        </p:nvSpPr>
        <p:spPr>
          <a:xfrm>
            <a:off x="-2234938" y="118904"/>
            <a:ext cx="184731" cy="49244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None/>
            </a:pPr>
            <a:br>
              <a:rPr b="0" i="0" lang="it-IT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1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it-IT"/>
              <a:t>Storia farmacologica pregressa</a:t>
            </a:r>
            <a:endParaRPr/>
          </a:p>
        </p:txBody>
      </p:sp>
      <p:sp>
        <p:nvSpPr>
          <p:cNvPr id="328" name="Google Shape;328;p16"/>
          <p:cNvSpPr txBox="1"/>
          <p:nvPr>
            <p:ph idx="1" type="body"/>
          </p:nvPr>
        </p:nvSpPr>
        <p:spPr>
          <a:xfrm>
            <a:off x="838200" y="1825625"/>
            <a:ext cx="10515600" cy="36136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228600" lvl="0" marL="2286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1" lang="it-IT"/>
              <a:t>Risperdal</a:t>
            </a:r>
            <a:r>
              <a:rPr lang="it-IT"/>
              <a:t> (1ª–2ª elementare): somministrato nei primi anni scolastici. Nessun effetto collaterale specifico segnalato.</a:t>
            </a:r>
            <a:endParaRPr/>
          </a:p>
          <a:p>
            <a:pPr indent="-228600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1" lang="it-IT"/>
              <a:t>Olanzapina</a:t>
            </a:r>
            <a:r>
              <a:rPr lang="it-IT"/>
              <a:t> (dalla 4ª elementare alla scuola media): inizialmente efficace, ma nel tempo ha causato movimenti involontari delle gambe </a:t>
            </a:r>
            <a:r>
              <a:rPr b="1" lang="it-IT"/>
              <a:t>(sintomi extrapiramidali)</a:t>
            </a:r>
            <a:r>
              <a:rPr lang="it-IT"/>
              <a:t>.</a:t>
            </a:r>
            <a:endParaRPr/>
          </a:p>
          <a:p>
            <a:pPr indent="-228600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1" lang="it-IT"/>
              <a:t>Zoloft</a:t>
            </a:r>
            <a:r>
              <a:rPr lang="it-IT"/>
              <a:t>: introdotto dopo l’interruzione dell’Olanzapina. Nessun beneficio clinico osservato.</a:t>
            </a:r>
            <a:endParaRPr/>
          </a:p>
          <a:p>
            <a:pPr indent="-228600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1" lang="it-IT"/>
              <a:t>Maveral</a:t>
            </a:r>
            <a:r>
              <a:rPr lang="it-IT"/>
              <a:t>: introdotto per aspetti Ossessivo-Compulsivi, sui quali non sembra risultato efficace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17"/>
          <p:cNvSpPr txBox="1"/>
          <p:nvPr>
            <p:ph type="title"/>
          </p:nvPr>
        </p:nvSpPr>
        <p:spPr>
          <a:xfrm>
            <a:off x="838200" y="18601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it-IT"/>
              <a:t>COMPORTAMENTI PROBLEMA</a:t>
            </a:r>
            <a:endParaRPr/>
          </a:p>
        </p:txBody>
      </p:sp>
      <p:sp>
        <p:nvSpPr>
          <p:cNvPr id="334" name="Google Shape;334;p17"/>
          <p:cNvSpPr txBox="1"/>
          <p:nvPr>
            <p:ph idx="1" type="body"/>
          </p:nvPr>
        </p:nvSpPr>
        <p:spPr>
          <a:xfrm>
            <a:off x="838200" y="1511578"/>
            <a:ext cx="10515600" cy="47629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-228600" lvl="0" marL="2286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b="1" lang="it-IT">
                <a:latin typeface="Garamond"/>
                <a:ea typeface="Garamond"/>
                <a:cs typeface="Garamond"/>
                <a:sym typeface="Garamond"/>
              </a:rPr>
              <a:t>GRAVI (R1):</a:t>
            </a:r>
            <a:r>
              <a:rPr lang="it-IT">
                <a:latin typeface="Garamond"/>
                <a:ea typeface="Garamond"/>
                <a:cs typeface="Garamond"/>
                <a:sym typeface="Garamond"/>
              </a:rPr>
              <a:t>Comportamenti autolesionistici: colpire la tempia sinistra con le mani aperte, schiaffeggiare il viso con la mano aperta, colpire sotto il mento con pugni, sbattere avambracci e mani contro oggetti duri e appuntiti, mordersi le nocche, sbattere la testa contro il muro, schiaffeggiare gambe e braccia con la mano aperta.</a:t>
            </a:r>
            <a:endParaRPr/>
          </a:p>
          <a:p>
            <a:pPr indent="-228600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it-IT">
                <a:latin typeface="Garamond"/>
                <a:ea typeface="Garamond"/>
                <a:cs typeface="Garamond"/>
                <a:sym typeface="Garamond"/>
              </a:rPr>
              <a:t>Comportamenti aggressivi verso gli altri: pizzicare, mordere, colpire altre persone.</a:t>
            </a:r>
            <a:endParaRPr/>
          </a:p>
          <a:p>
            <a:pPr indent="-64135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>
              <a:latin typeface="Garamond"/>
              <a:ea typeface="Garamond"/>
              <a:cs typeface="Garamond"/>
              <a:sym typeface="Garamond"/>
            </a:endParaRPr>
          </a:p>
          <a:p>
            <a:pPr indent="-228600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b="1" lang="it-IT">
                <a:latin typeface="Garamond"/>
                <a:ea typeface="Garamond"/>
                <a:cs typeface="Garamond"/>
                <a:sym typeface="Garamond"/>
              </a:rPr>
              <a:t>LIEVI (R2):</a:t>
            </a:r>
            <a:r>
              <a:rPr lang="it-IT">
                <a:latin typeface="Garamond"/>
                <a:ea typeface="Garamond"/>
                <a:cs typeface="Garamond"/>
                <a:sym typeface="Garamond"/>
              </a:rPr>
              <a:t>Vocalizzazioni e urla, colpi leggeri alla bocca o al viso.La famiglia ha riferito comportamenti problema frequenti nell’ambiente domestico.</a:t>
            </a:r>
            <a:endParaRPr/>
          </a:p>
          <a:p>
            <a:pPr indent="-64135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>
              <a:latin typeface="Garamond"/>
              <a:ea typeface="Garamond"/>
              <a:cs typeface="Garamond"/>
              <a:sym typeface="Garamond"/>
            </a:endParaRPr>
          </a:p>
          <a:p>
            <a:pPr indent="-228600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b="1" lang="it-IT">
                <a:latin typeface="Garamond"/>
                <a:ea typeface="Garamond"/>
                <a:cs typeface="Garamond"/>
                <a:sym typeface="Garamond"/>
              </a:rPr>
              <a:t>Funzioni del comportamento: </a:t>
            </a:r>
            <a:r>
              <a:rPr lang="it-IT">
                <a:latin typeface="Garamond"/>
                <a:ea typeface="Garamond"/>
                <a:cs typeface="Garamond"/>
                <a:sym typeface="Garamond"/>
              </a:rPr>
              <a:t>Accesso a oggetti tangibili; Fuga; Idiosincratiche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18"/>
          <p:cNvSpPr txBox="1"/>
          <p:nvPr>
            <p:ph type="title"/>
          </p:nvPr>
        </p:nvSpPr>
        <p:spPr>
          <a:xfrm>
            <a:off x="1043631" y="873940"/>
            <a:ext cx="4928291" cy="10357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it-IT" sz="3600"/>
              <a:t>Funzioni del comportamento</a:t>
            </a:r>
            <a:endParaRPr/>
          </a:p>
        </p:txBody>
      </p:sp>
      <p:sp>
        <p:nvSpPr>
          <p:cNvPr id="341" name="Google Shape;341;p18"/>
          <p:cNvSpPr txBox="1"/>
          <p:nvPr>
            <p:ph idx="1" type="body"/>
          </p:nvPr>
        </p:nvSpPr>
        <p:spPr>
          <a:xfrm>
            <a:off x="1045029" y="2524721"/>
            <a:ext cx="4991629" cy="367712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it-IT" sz="1800"/>
              <a:t>Accesso al tangible</a:t>
            </a:r>
            <a:endParaRPr sz="1800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it-IT" sz="1800"/>
              <a:t>Fuga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it-IT" sz="1800"/>
              <a:t>Idiosincratiche</a:t>
            </a:r>
            <a:endParaRPr/>
          </a:p>
        </p:txBody>
      </p:sp>
      <p:pic>
        <p:nvPicPr>
          <p:cNvPr descr="Immagine che contiene schermata, linea, testo, diagramma&#10;&#10;Il contenuto generato dall'IA potrebbe non essere corretto." id="342" name="Google Shape;342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41066" y="843282"/>
            <a:ext cx="4305905" cy="23144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magine che contiene diagramma, schermata, linea, testo&#10;&#10;Il contenuto generato dall'IA potrebbe non essere corretto." id="343" name="Google Shape;343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41066" y="3748095"/>
            <a:ext cx="4305905" cy="2228305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18"/>
          <p:cNvSpPr/>
          <p:nvPr/>
        </p:nvSpPr>
        <p:spPr>
          <a:xfrm>
            <a:off x="3403076" y="4025245"/>
            <a:ext cx="716437" cy="339363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19050">
            <a:solidFill>
              <a:srgbClr val="1F2B4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5" name="Google Shape;345;p18"/>
          <p:cNvSpPr txBox="1"/>
          <p:nvPr/>
        </p:nvSpPr>
        <p:spPr>
          <a:xfrm>
            <a:off x="4428579" y="3689826"/>
            <a:ext cx="2003641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Necessità di incrementare la comunicazione funzionale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1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it-IT"/>
              <a:t>TRATTAMENTI COMPORTAMENTALI</a:t>
            </a:r>
            <a:br>
              <a:rPr b="1" lang="it-IT"/>
            </a:br>
            <a:endParaRPr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351" name="Google Shape;351;p1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1" lang="it-IT"/>
              <a:t>Mand Training</a:t>
            </a:r>
            <a:endParaRPr/>
          </a:p>
          <a:p>
            <a:pPr indent="-228600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1" lang="it-IT"/>
              <a:t>Functional Communication Training</a:t>
            </a:r>
            <a:r>
              <a:rPr lang="it-IT"/>
              <a:t> con rinforzo ritardato basato su contingenza</a:t>
            </a:r>
            <a:endParaRPr/>
          </a:p>
          <a:p>
            <a:pPr indent="-228600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1" lang="it-IT"/>
              <a:t>Training alla scelta</a:t>
            </a:r>
            <a:endParaRPr/>
          </a:p>
          <a:p>
            <a:pPr indent="-228600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1" lang="it-IT"/>
              <a:t>Attraversamento della porta</a:t>
            </a:r>
            <a:endParaRPr/>
          </a:p>
          <a:p>
            <a:pPr indent="-228600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1" lang="it-IT"/>
              <a:t>Esposizione graduale ai cambiamenti ambientali</a:t>
            </a:r>
            <a:r>
              <a:rPr lang="it-IT"/>
              <a:t>, compresa l’introduzione di nuovi oggetti, il riordino dell’arredamento e cambiamenti nella disposizione dei posti a sedere, per aumentare la tolleranza alla novità e alle transizioni.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 txBox="1"/>
          <p:nvPr/>
        </p:nvSpPr>
        <p:spPr>
          <a:xfrm>
            <a:off x="182575" y="2978870"/>
            <a:ext cx="11708553" cy="3618480"/>
          </a:xfrm>
          <a:prstGeom prst="rect">
            <a:avLst/>
          </a:prstGeom>
          <a:solidFill>
            <a:srgbClr val="EAE8EB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/>
          <p:cNvSpPr txBox="1"/>
          <p:nvPr>
            <p:ph type="title"/>
          </p:nvPr>
        </p:nvSpPr>
        <p:spPr>
          <a:xfrm>
            <a:off x="2152650" y="365127"/>
            <a:ext cx="1711102" cy="8316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aramond"/>
              <a:buNone/>
            </a:pPr>
            <a:r>
              <a:rPr lang="it-IT" sz="1800">
                <a:latin typeface="Garamond"/>
                <a:ea typeface="Garamond"/>
                <a:cs typeface="Garamond"/>
                <a:sym typeface="Garamond"/>
              </a:rPr>
              <a:t>Accesso CSM </a:t>
            </a:r>
            <a:br>
              <a:rPr lang="it-IT" sz="1800">
                <a:latin typeface="Garamond"/>
                <a:ea typeface="Garamond"/>
                <a:cs typeface="Garamond"/>
                <a:sym typeface="Garamond"/>
              </a:rPr>
            </a:br>
            <a:r>
              <a:rPr lang="it-IT" sz="1800">
                <a:latin typeface="Garamond"/>
                <a:ea typeface="Garamond"/>
                <a:cs typeface="Garamond"/>
                <a:sym typeface="Garamond"/>
              </a:rPr>
              <a:t>( Presa in carico)</a:t>
            </a:r>
            <a:endParaRPr/>
          </a:p>
        </p:txBody>
      </p:sp>
      <p:sp>
        <p:nvSpPr>
          <p:cNvPr id="103" name="Google Shape;103;p2"/>
          <p:cNvSpPr txBox="1"/>
          <p:nvPr>
            <p:ph idx="1" type="body"/>
          </p:nvPr>
        </p:nvSpPr>
        <p:spPr>
          <a:xfrm>
            <a:off x="6936937" y="3753615"/>
            <a:ext cx="2376264" cy="15313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it-IT" sz="1600"/>
              <a:t>Se CP poco frequenti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it-IT" sz="1600"/>
              <a:t>No effettuati altri interventi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it-IT" sz="1600"/>
              <a:t>Coinvolgimento altri contesti di vita</a:t>
            </a:r>
            <a:endParaRPr/>
          </a:p>
        </p:txBody>
      </p:sp>
      <p:sp>
        <p:nvSpPr>
          <p:cNvPr id="104" name="Google Shape;104;p2"/>
          <p:cNvSpPr txBox="1"/>
          <p:nvPr>
            <p:ph idx="2" type="body"/>
          </p:nvPr>
        </p:nvSpPr>
        <p:spPr>
          <a:xfrm>
            <a:off x="5344584" y="260650"/>
            <a:ext cx="1615512" cy="8316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it-IT" sz="1800">
                <a:latin typeface="Garamond"/>
                <a:ea typeface="Garamond"/>
                <a:cs typeface="Garamond"/>
                <a:sym typeface="Garamond"/>
              </a:rPr>
              <a:t>PIDS 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it-IT" sz="1800">
                <a:latin typeface="Garamond"/>
                <a:ea typeface="Garamond"/>
                <a:cs typeface="Garamond"/>
                <a:sym typeface="Garamond"/>
              </a:rPr>
              <a:t>per Valutazione</a:t>
            </a:r>
            <a:endParaRPr/>
          </a:p>
        </p:txBody>
      </p:sp>
      <p:sp>
        <p:nvSpPr>
          <p:cNvPr id="105" name="Google Shape;105;p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>
                <a:solidFill>
                  <a:srgbClr val="035C75"/>
                </a:solidFill>
              </a:rPr>
              <a:t>‹#›</a:t>
            </a:fld>
            <a:endParaRPr>
              <a:solidFill>
                <a:srgbClr val="035C75"/>
              </a:solidFill>
            </a:endParaRPr>
          </a:p>
        </p:txBody>
      </p:sp>
      <p:sp>
        <p:nvSpPr>
          <p:cNvPr id="106" name="Google Shape;106;p2"/>
          <p:cNvSpPr/>
          <p:nvPr/>
        </p:nvSpPr>
        <p:spPr>
          <a:xfrm>
            <a:off x="4114964" y="599204"/>
            <a:ext cx="978408" cy="135674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19050">
            <a:solidFill>
              <a:srgbClr val="1F2B4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7" name="Google Shape;107;p2"/>
          <p:cNvCxnSpPr>
            <a:endCxn id="108" idx="1"/>
          </p:cNvCxnSpPr>
          <p:nvPr/>
        </p:nvCxnSpPr>
        <p:spPr>
          <a:xfrm flipH="1" rot="10800000">
            <a:off x="7001250" y="429927"/>
            <a:ext cx="980700" cy="2466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63500" sx="102000" rotWithShape="0" dir="5400000" dist="12700" sy="102000">
              <a:srgbClr val="000000">
                <a:alpha val="32156"/>
              </a:srgbClr>
            </a:outerShdw>
          </a:effectLst>
        </p:spPr>
      </p:cxnSp>
      <p:cxnSp>
        <p:nvCxnSpPr>
          <p:cNvPr id="109" name="Google Shape;109;p2"/>
          <p:cNvCxnSpPr/>
          <p:nvPr/>
        </p:nvCxnSpPr>
        <p:spPr>
          <a:xfrm>
            <a:off x="7032104" y="705671"/>
            <a:ext cx="1198894" cy="169277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63500" sx="102000" rotWithShape="0" dir="5400000" dist="12700" sy="102000">
              <a:srgbClr val="000000">
                <a:alpha val="32156"/>
              </a:srgbClr>
            </a:outerShdw>
          </a:effectLst>
        </p:spPr>
      </p:cxnSp>
      <p:cxnSp>
        <p:nvCxnSpPr>
          <p:cNvPr id="110" name="Google Shape;110;p2"/>
          <p:cNvCxnSpPr/>
          <p:nvPr/>
        </p:nvCxnSpPr>
        <p:spPr>
          <a:xfrm>
            <a:off x="7001378" y="734879"/>
            <a:ext cx="1229620" cy="641895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63500" sx="102000" rotWithShape="0" dir="5400000" dist="12700" sy="102000">
              <a:srgbClr val="000000">
                <a:alpha val="32156"/>
              </a:srgbClr>
            </a:outerShdw>
          </a:effectLst>
        </p:spPr>
      </p:cxnSp>
      <p:cxnSp>
        <p:nvCxnSpPr>
          <p:cNvPr id="111" name="Google Shape;111;p2"/>
          <p:cNvCxnSpPr/>
          <p:nvPr/>
        </p:nvCxnSpPr>
        <p:spPr>
          <a:xfrm>
            <a:off x="7001378" y="780940"/>
            <a:ext cx="980572" cy="928382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63500" sx="102000" rotWithShape="0" dir="5400000" dist="12700" sy="102000">
              <a:srgbClr val="000000">
                <a:alpha val="32156"/>
              </a:srgbClr>
            </a:outerShdw>
          </a:effectLst>
        </p:spPr>
      </p:cxnSp>
      <p:sp>
        <p:nvSpPr>
          <p:cNvPr id="108" name="Google Shape;108;p2"/>
          <p:cNvSpPr txBox="1"/>
          <p:nvPr/>
        </p:nvSpPr>
        <p:spPr>
          <a:xfrm>
            <a:off x="7981950" y="260650"/>
            <a:ext cx="1498426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Diagnostica</a:t>
            </a:r>
            <a:endParaRPr/>
          </a:p>
        </p:txBody>
      </p:sp>
      <p:sp>
        <p:nvSpPr>
          <p:cNvPr id="112" name="Google Shape;112;p2"/>
          <p:cNvSpPr txBox="1"/>
          <p:nvPr/>
        </p:nvSpPr>
        <p:spPr>
          <a:xfrm>
            <a:off x="8440928" y="705670"/>
            <a:ext cx="1333822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Cognitiva</a:t>
            </a:r>
            <a:endParaRPr/>
          </a:p>
        </p:txBody>
      </p:sp>
      <p:sp>
        <p:nvSpPr>
          <p:cNvPr id="113" name="Google Shape;113;p2"/>
          <p:cNvSpPr txBox="1"/>
          <p:nvPr/>
        </p:nvSpPr>
        <p:spPr>
          <a:xfrm>
            <a:off x="8406598" y="1207496"/>
            <a:ext cx="1368152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Funzionale</a:t>
            </a:r>
            <a:endParaRPr/>
          </a:p>
        </p:txBody>
      </p:sp>
      <p:sp>
        <p:nvSpPr>
          <p:cNvPr id="114" name="Google Shape;114;p2"/>
          <p:cNvSpPr txBox="1"/>
          <p:nvPr/>
        </p:nvSpPr>
        <p:spPr>
          <a:xfrm>
            <a:off x="7981950" y="1709322"/>
            <a:ext cx="1728192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Psicopatologica</a:t>
            </a:r>
            <a:endParaRPr/>
          </a:p>
        </p:txBody>
      </p:sp>
      <p:sp>
        <p:nvSpPr>
          <p:cNvPr id="115" name="Google Shape;115;p2"/>
          <p:cNvSpPr/>
          <p:nvPr/>
        </p:nvSpPr>
        <p:spPr>
          <a:xfrm>
            <a:off x="4950029" y="2141513"/>
            <a:ext cx="1440160" cy="546174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  <a:effectLst>
            <a:outerShdw blurRad="63500" sx="102000" rotWithShape="0" dir="5400000" dist="12700" sy="102000">
              <a:srgbClr val="000000">
                <a:alpha val="32156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 DIAGNOSI</a:t>
            </a:r>
            <a:endParaRPr sz="1800">
              <a:solidFill>
                <a:srgbClr val="53575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2"/>
          <p:cNvSpPr/>
          <p:nvPr/>
        </p:nvSpPr>
        <p:spPr>
          <a:xfrm>
            <a:off x="9784448" y="874947"/>
            <a:ext cx="1512168" cy="546174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  <a:effectLst>
            <a:outerShdw blurRad="63500" sx="102000" rotWithShape="0" dir="5400000" dist="12700" sy="102000">
              <a:srgbClr val="000000">
                <a:alpha val="32156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DIAGNOSI</a:t>
            </a:r>
            <a:endParaRPr sz="1800">
              <a:solidFill>
                <a:srgbClr val="53575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7" name="Google Shape;117;p2"/>
          <p:cNvCxnSpPr/>
          <p:nvPr/>
        </p:nvCxnSpPr>
        <p:spPr>
          <a:xfrm rot="10800000">
            <a:off x="3081238" y="1161448"/>
            <a:ext cx="1584300" cy="1335300"/>
          </a:xfrm>
          <a:prstGeom prst="curvedConnector3">
            <a:avLst>
              <a:gd fmla="val 50000" name="adj1"/>
            </a:avLst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63500" sx="102000" rotWithShape="0" dir="5400000" dist="12700" sy="102000">
              <a:srgbClr val="000000">
                <a:alpha val="32156"/>
              </a:srgbClr>
            </a:outerShdw>
          </a:effectLst>
        </p:spPr>
      </p:cxnSp>
      <p:sp>
        <p:nvSpPr>
          <p:cNvPr id="118" name="Google Shape;118;p2"/>
          <p:cNvSpPr/>
          <p:nvPr/>
        </p:nvSpPr>
        <p:spPr>
          <a:xfrm rot="8007241">
            <a:off x="5324921" y="1549058"/>
            <a:ext cx="978408" cy="135674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19050">
            <a:solidFill>
              <a:srgbClr val="1F2B4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9" name="Google Shape;119;p2"/>
          <p:cNvCxnSpPr/>
          <p:nvPr/>
        </p:nvCxnSpPr>
        <p:spPr>
          <a:xfrm flipH="1">
            <a:off x="6553690" y="949734"/>
            <a:ext cx="327924" cy="2359592"/>
          </a:xfrm>
          <a:prstGeom prst="straightConnector1">
            <a:avLst/>
          </a:prstGeom>
          <a:noFill/>
          <a:ln cap="flat" cmpd="sng" w="53975">
            <a:solidFill>
              <a:schemeClr val="accent1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63500" sx="102000" rotWithShape="0" dir="5400000" dist="12700" sy="102000">
              <a:srgbClr val="000000">
                <a:alpha val="32156"/>
              </a:srgbClr>
            </a:outerShdw>
          </a:effectLst>
        </p:spPr>
      </p:cxnSp>
      <p:sp>
        <p:nvSpPr>
          <p:cNvPr id="120" name="Google Shape;120;p2"/>
          <p:cNvSpPr txBox="1"/>
          <p:nvPr/>
        </p:nvSpPr>
        <p:spPr>
          <a:xfrm>
            <a:off x="4702587" y="3264449"/>
            <a:ext cx="2539386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16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COMPORTAMENTALE</a:t>
            </a:r>
            <a:endParaRPr/>
          </a:p>
        </p:txBody>
      </p:sp>
      <p:cxnSp>
        <p:nvCxnSpPr>
          <p:cNvPr id="121" name="Google Shape;121;p2"/>
          <p:cNvCxnSpPr/>
          <p:nvPr/>
        </p:nvCxnSpPr>
        <p:spPr>
          <a:xfrm>
            <a:off x="9296290" y="4550423"/>
            <a:ext cx="632446" cy="687382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63500" sx="102000" rotWithShape="0" dir="5400000" dist="12700" sy="102000">
              <a:srgbClr val="000000">
                <a:alpha val="32156"/>
              </a:srgbClr>
            </a:outerShdw>
          </a:effectLst>
        </p:spPr>
      </p:cxnSp>
      <p:cxnSp>
        <p:nvCxnSpPr>
          <p:cNvPr id="122" name="Google Shape;122;p2"/>
          <p:cNvCxnSpPr/>
          <p:nvPr/>
        </p:nvCxnSpPr>
        <p:spPr>
          <a:xfrm flipH="1">
            <a:off x="1694279" y="4500706"/>
            <a:ext cx="594720" cy="687024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63500" sx="102000" rotWithShape="0" dir="5400000" dist="12700" sy="102000">
              <a:srgbClr val="000000">
                <a:alpha val="32156"/>
              </a:srgbClr>
            </a:outerShdw>
          </a:effectLst>
        </p:spPr>
      </p:cxnSp>
      <p:sp>
        <p:nvSpPr>
          <p:cNvPr id="123" name="Google Shape;123;p2"/>
          <p:cNvSpPr txBox="1"/>
          <p:nvPr/>
        </p:nvSpPr>
        <p:spPr>
          <a:xfrm>
            <a:off x="9454407" y="5437710"/>
            <a:ext cx="2376264" cy="84477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0" lang="it-IT" sz="16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Ambulatorio Comportamentale P. Testa</a:t>
            </a:r>
            <a:endParaRPr/>
          </a:p>
        </p:txBody>
      </p:sp>
      <p:sp>
        <p:nvSpPr>
          <p:cNvPr id="124" name="Google Shape;124;p2"/>
          <p:cNvSpPr txBox="1"/>
          <p:nvPr/>
        </p:nvSpPr>
        <p:spPr>
          <a:xfrm>
            <a:off x="2573765" y="3784739"/>
            <a:ext cx="2376264" cy="15313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lang="it-IT" sz="16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 CP molto frequenti e intensi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lang="it-IT" sz="16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Sono stati effettuati altri interventi 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lang="it-IT" sz="16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Mancato Coinvolgimento altri contesti di vita</a:t>
            </a:r>
            <a:endParaRPr/>
          </a:p>
        </p:txBody>
      </p:sp>
      <p:sp>
        <p:nvSpPr>
          <p:cNvPr id="125" name="Google Shape;125;p2"/>
          <p:cNvSpPr txBox="1"/>
          <p:nvPr/>
        </p:nvSpPr>
        <p:spPr>
          <a:xfrm>
            <a:off x="300872" y="5428791"/>
            <a:ext cx="2376264" cy="84477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0" lang="it-IT" sz="16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Residenza comportamentale San Martino</a:t>
            </a:r>
            <a:endParaRPr/>
          </a:p>
        </p:txBody>
      </p:sp>
      <p:sp>
        <p:nvSpPr>
          <p:cNvPr id="126" name="Google Shape;126;p2"/>
          <p:cNvSpPr/>
          <p:nvPr/>
        </p:nvSpPr>
        <p:spPr>
          <a:xfrm rot="10800000">
            <a:off x="4416510" y="5815374"/>
            <a:ext cx="3358980" cy="211721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19050">
            <a:solidFill>
              <a:srgbClr val="1F2B4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Google Shape;356;p20"/>
          <p:cNvPicPr preferRelativeResize="0"/>
          <p:nvPr/>
        </p:nvPicPr>
        <p:blipFill rotWithShape="1">
          <a:blip r:embed="rId3">
            <a:alphaModFix/>
          </a:blip>
          <a:srcRect b="0" l="0" r="0" t="89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21"/>
          <p:cNvSpPr txBox="1"/>
          <p:nvPr>
            <p:ph type="title"/>
          </p:nvPr>
        </p:nvSpPr>
        <p:spPr>
          <a:xfrm>
            <a:off x="2510671" y="296733"/>
            <a:ext cx="7170656" cy="97744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100"/>
              <a:buFont typeface="Calibri"/>
              <a:buNone/>
            </a:pPr>
            <a:r>
              <a:rPr lang="it-IT" sz="3100">
                <a:solidFill>
                  <a:srgbClr val="FFFFFF"/>
                </a:solidFill>
              </a:rPr>
              <a:t>CP e attraversamento di porte (transizioni)</a:t>
            </a:r>
            <a:endParaRPr/>
          </a:p>
        </p:txBody>
      </p:sp>
      <p:pic>
        <p:nvPicPr>
          <p:cNvPr descr="Immagine che contiene interno, muro, arredo, persona&#10;&#10;Il contenuto generato dall'IA potrebbe non essere corretto." id="362" name="Google Shape;362;p2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08806" y="1126212"/>
            <a:ext cx="2463800" cy="435133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magine che contiene testo, terreno, aria aperta, persona&#10;&#10;Il contenuto generato dall'IA potrebbe non essere corretto." id="363" name="Google Shape;363;p21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57413" y="2449513"/>
            <a:ext cx="1984375" cy="35274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magine che contiene vestiti, calzature, interno, muro&#10;&#10;Il contenuto generato dall'IA potrebbe non essere corretto." id="364" name="Google Shape;364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050740" y="3301881"/>
            <a:ext cx="3238707" cy="18217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22"/>
          <p:cNvSpPr txBox="1"/>
          <p:nvPr>
            <p:ph type="title"/>
          </p:nvPr>
        </p:nvSpPr>
        <p:spPr>
          <a:xfrm>
            <a:off x="794759" y="1999615"/>
            <a:ext cx="10203678" cy="27640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it-IT" sz="7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RIVALUTAZIONE DIAGNOSTICA: </a:t>
            </a:r>
            <a:br>
              <a:rPr lang="it-IT" sz="7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it-IT" sz="7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it-IT" sz="7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 Disturbi del movimento, Tic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23"/>
          <p:cNvSpPr txBox="1"/>
          <p:nvPr>
            <p:ph type="title"/>
          </p:nvPr>
        </p:nvSpPr>
        <p:spPr>
          <a:xfrm>
            <a:off x="612648" y="603504"/>
            <a:ext cx="11019513" cy="152704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it-IT"/>
              <a:t>Rivalutazione farmacologica</a:t>
            </a:r>
            <a:endParaRPr/>
          </a:p>
        </p:txBody>
      </p:sp>
      <p:sp>
        <p:nvSpPr>
          <p:cNvPr id="375" name="Google Shape;375;p23"/>
          <p:cNvSpPr txBox="1"/>
          <p:nvPr>
            <p:ph idx="1" type="body"/>
          </p:nvPr>
        </p:nvSpPr>
        <p:spPr>
          <a:xfrm>
            <a:off x="612648" y="2848670"/>
            <a:ext cx="11019514" cy="34606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b="1" lang="it-IT"/>
              <a:t>Abilify</a:t>
            </a:r>
            <a:r>
              <a:rPr lang="it-IT"/>
              <a:t>: introdotto da un neurologo sospendendo Olanzapina per una componente ticcosa: 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it-IT"/>
              <a:t>marcato aumento dell’agitazione,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it-IT"/>
              <a:t>peggioramento dei comportamenti problema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it-IT"/>
              <a:t>e disturbi del sonno.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Google Shape;380;p24"/>
          <p:cNvPicPr preferRelativeResize="0"/>
          <p:nvPr/>
        </p:nvPicPr>
        <p:blipFill rotWithShape="1">
          <a:blip r:embed="rId3">
            <a:alphaModFix/>
          </a:blip>
          <a:srcRect b="0" l="0" r="0" t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2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it-IT"/>
              <a:t>Dopo introduzione ABILIFY</a:t>
            </a:r>
            <a:endParaRPr/>
          </a:p>
        </p:txBody>
      </p:sp>
      <p:pic>
        <p:nvPicPr>
          <p:cNvPr id="386" name="Google Shape;386;p2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28850" y="1825625"/>
            <a:ext cx="7734300" cy="43513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26"/>
          <p:cNvSpPr txBox="1"/>
          <p:nvPr>
            <p:ph type="title"/>
          </p:nvPr>
        </p:nvSpPr>
        <p:spPr>
          <a:xfrm>
            <a:off x="1524003" y="376016"/>
            <a:ext cx="9144000" cy="595641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b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RIVALUTAZIONE DIAGNOSTICA</a:t>
            </a:r>
            <a: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elenti osservabili</a:t>
            </a:r>
            <a:b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SIB</a:t>
            </a:r>
            <a:b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festinazione</a:t>
            </a:r>
            <a:b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cammino sulle punte</a:t>
            </a:r>
            <a:b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difficoltà di ingaggio (negativismo)</a:t>
            </a:r>
            <a:b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Posture anomale</a:t>
            </a:r>
            <a:b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Manierismo (cioè caricature artificiose e stravaganti di azioni normali).</a:t>
            </a:r>
            <a:b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Stereotipia (cioè movimenti ripetitivi afinalistici, abnormemente frequenti).</a:t>
            </a:r>
            <a:b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Agitazione, non influenzata da stimoli esterni.</a:t>
            </a:r>
            <a:b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Presenza di smorfie.</a:t>
            </a:r>
            <a:b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Ecolalie (cioè imitazione/ripetizione dell'eloquio altrui).</a:t>
            </a:r>
            <a:b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it-IT" sz="1800"/>
            </a:br>
            <a:r>
              <a:rPr b="1" lang="it-IT" sz="1800"/>
              <a:t>MANCATA RISPOSTA (O PEGGIORAMENTO) AI FARMACI ED AL TRATTAMENTO COMPORTAMENTALE</a:t>
            </a:r>
            <a:br>
              <a:rPr b="1" lang="it-IT" sz="1800"/>
            </a:br>
            <a:br>
              <a:rPr b="1" lang="it-IT" sz="1800">
                <a:solidFill>
                  <a:schemeClr val="dk1"/>
                </a:solidFill>
              </a:rPr>
            </a:br>
            <a:b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it-IT" sz="2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it-IT" sz="7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it-IT" sz="2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Ipotesi diagnostica ulteriore?</a:t>
            </a:r>
            <a:endParaRPr/>
          </a:p>
        </p:txBody>
      </p:sp>
      <p:sp>
        <p:nvSpPr>
          <p:cNvPr id="392" name="Google Shape;392;p26"/>
          <p:cNvSpPr/>
          <p:nvPr/>
        </p:nvSpPr>
        <p:spPr>
          <a:xfrm>
            <a:off x="5853684" y="4563453"/>
            <a:ext cx="484632" cy="978408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19050">
            <a:solidFill>
              <a:srgbClr val="1F2B4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Google Shape;397;p2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89186" y="840651"/>
            <a:ext cx="2487683" cy="2843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257383" y="3136176"/>
            <a:ext cx="3164208" cy="2370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534025" y="615778"/>
            <a:ext cx="3538451" cy="1849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2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698265" y="4253533"/>
            <a:ext cx="2986918" cy="20500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28"/>
          <p:cNvSpPr txBox="1"/>
          <p:nvPr>
            <p:ph type="title"/>
          </p:nvPr>
        </p:nvSpPr>
        <p:spPr>
          <a:xfrm>
            <a:off x="1952481" y="800783"/>
            <a:ext cx="8278891" cy="132386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it-IT"/>
              <a:t>CATATONIA  nel DSM5</a:t>
            </a:r>
            <a:endParaRPr b="1"/>
          </a:p>
        </p:txBody>
      </p:sp>
      <p:sp>
        <p:nvSpPr>
          <p:cNvPr id="406" name="Google Shape;406;p28"/>
          <p:cNvSpPr txBox="1"/>
          <p:nvPr>
            <p:ph idx="1" type="body"/>
          </p:nvPr>
        </p:nvSpPr>
        <p:spPr>
          <a:xfrm>
            <a:off x="1952481" y="2495774"/>
            <a:ext cx="8278892" cy="32734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it-IT" sz="1800"/>
              <a:t>La catatonia può verificarsi nel contesto di vari disturbi mentali: disturbi del neurosviluppo, disturbi psicotici, disturbi bipolari, disturbi depressivi e altre condizioni mediche (per es., carenza di folati , rari disturbi autoimmuni e disturbi paraneoplasici).</a:t>
            </a:r>
            <a:endParaRPr/>
          </a:p>
          <a:p>
            <a:pPr indent="0" lvl="0" marL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it-IT" sz="1800"/>
              <a:t>Il DSM-V non tratta la catatonia come una classe indipendente, ma riconosce:</a:t>
            </a:r>
            <a:endParaRPr/>
          </a:p>
          <a:p>
            <a:pPr indent="-228600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it-IT" sz="1800"/>
              <a:t>La catatonia associata a un altro disturbo mentale.</a:t>
            </a:r>
            <a:endParaRPr/>
          </a:p>
          <a:p>
            <a:pPr indent="-228600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it-IT" sz="1800"/>
              <a:t>Il disturbo catatonico dovuto a un'altra condizione medica.</a:t>
            </a:r>
            <a:endParaRPr/>
          </a:p>
          <a:p>
            <a:pPr indent="-228600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it-IT" sz="1800"/>
              <a:t>La catatonia senza specificazione.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29"/>
          <p:cNvSpPr txBox="1"/>
          <p:nvPr>
            <p:ph idx="1" type="body"/>
          </p:nvPr>
        </p:nvSpPr>
        <p:spPr>
          <a:xfrm>
            <a:off x="1198245" y="538480"/>
            <a:ext cx="10155555" cy="56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7500" lnSpcReduction="10000"/>
          </a:bodyPr>
          <a:lstStyle/>
          <a:p>
            <a:pPr indent="0" lvl="0" marL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b="1" lang="it-IT"/>
              <a:t>Il quadro clinico è dominato da 3 (o più) dei seguenti sintomi:</a:t>
            </a:r>
            <a:endParaRPr/>
          </a:p>
          <a:p>
            <a:pPr indent="0" lvl="0" marL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b="1"/>
          </a:p>
          <a:p>
            <a:pPr indent="-228600" lvl="1" marL="685800" rtl="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it-IT"/>
              <a:t>Stupor (cioè nessuna attività psicomotoria, non è presente relazione attiva con l'ambiente).</a:t>
            </a:r>
            <a:endParaRPr/>
          </a:p>
          <a:p>
            <a:pPr indent="-228600" lvl="1" marL="685800" rtl="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it-IT"/>
              <a:t>Catalessia (cioè induzione passiva di una postura mantenuta contro la gravità).</a:t>
            </a:r>
            <a:endParaRPr/>
          </a:p>
          <a:p>
            <a:pPr indent="-228600" lvl="1" marL="685800" rtl="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it-IT"/>
              <a:t>Flessibilità cerea (cioè leggera resistenza costante a una modificazione posturale del soggetto indotta dall'esaminatore).</a:t>
            </a:r>
            <a:endParaRPr/>
          </a:p>
          <a:p>
            <a:pPr indent="-228600" lvl="1" marL="685800" rtl="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it-IT"/>
              <a:t>Mutismo (cioè risposta verbale assente o molto scarsa)</a:t>
            </a:r>
            <a:endParaRPr/>
          </a:p>
          <a:p>
            <a:pPr indent="-228600" lvl="1" marL="685800" rtl="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b="1" lang="it-IT"/>
              <a:t>Negativismo (</a:t>
            </a:r>
            <a:r>
              <a:rPr lang="it-IT"/>
              <a:t>cioè oppositività o nessuna risposta a istruzioni o stimoli esterni).</a:t>
            </a:r>
            <a:endParaRPr/>
          </a:p>
          <a:p>
            <a:pPr indent="-228600" lvl="1" marL="685800" rtl="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b="1" lang="it-IT"/>
              <a:t>Postura fissa </a:t>
            </a:r>
            <a:r>
              <a:rPr lang="it-IT"/>
              <a:t>(cioè mantenimento spontaneo e attivo di una postura contro la gravità).</a:t>
            </a:r>
            <a:endParaRPr/>
          </a:p>
          <a:p>
            <a:pPr indent="-228600" lvl="1" marL="685800" rtl="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b="1" lang="it-IT"/>
              <a:t>Manierismo</a:t>
            </a:r>
            <a:r>
              <a:rPr lang="it-IT"/>
              <a:t> (cioè caricature artificiose e stravaganti di azioni normali).</a:t>
            </a:r>
            <a:endParaRPr/>
          </a:p>
          <a:p>
            <a:pPr indent="-228600" lvl="1" marL="685800" rtl="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b="1" lang="it-IT"/>
              <a:t>Stereotipia </a:t>
            </a:r>
            <a:r>
              <a:rPr lang="it-IT"/>
              <a:t>(ioè movimenti ripetitivi afinalistici, abnormemente frequenti).</a:t>
            </a:r>
            <a:endParaRPr/>
          </a:p>
          <a:p>
            <a:pPr indent="-228600" lvl="1" marL="685800" rtl="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b="1" lang="it-IT"/>
              <a:t>Agitazione</a:t>
            </a:r>
            <a:r>
              <a:rPr lang="it-IT"/>
              <a:t>, non influenzata da stimoli esterni.</a:t>
            </a:r>
            <a:endParaRPr/>
          </a:p>
          <a:p>
            <a:pPr indent="-228600" lvl="1" marL="685800" rtl="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it-IT"/>
              <a:t>Presenza di </a:t>
            </a:r>
            <a:r>
              <a:rPr b="1" lang="it-IT"/>
              <a:t>smorfie</a:t>
            </a:r>
            <a:r>
              <a:rPr lang="it-IT"/>
              <a:t>.</a:t>
            </a:r>
            <a:endParaRPr/>
          </a:p>
          <a:p>
            <a:pPr indent="-228600" lvl="1" marL="685800" rtl="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b="1" lang="it-IT"/>
              <a:t>Ecolalie</a:t>
            </a:r>
            <a:r>
              <a:rPr lang="it-IT"/>
              <a:t> (cioè imitazione/ripetizione dell'eloquio altrui).</a:t>
            </a:r>
            <a:endParaRPr/>
          </a:p>
          <a:p>
            <a:pPr indent="-228600" lvl="1" marL="685800" rtl="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it-IT"/>
              <a:t>Ecoprassia (cioè imitazione/ripetizioni dei movimenti altrui).</a:t>
            </a:r>
            <a:endParaRPr/>
          </a:p>
          <a:p>
            <a:pPr indent="-73025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it-IT"/>
              <a:t>PIDS: ATTIVITA’ DEL 2025</a:t>
            </a:r>
            <a:endParaRPr/>
          </a:p>
        </p:txBody>
      </p:sp>
      <p:sp>
        <p:nvSpPr>
          <p:cNvPr id="132" name="Google Shape;132;p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7500" lnSpcReduction="1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it-IT"/>
              <a:t>366 Valutazioni per nuove diagnosi (</a:t>
            </a:r>
            <a:r>
              <a:rPr b="1" lang="it-IT"/>
              <a:t>164 ASD</a:t>
            </a:r>
            <a:r>
              <a:rPr lang="it-IT"/>
              <a:t> e 179 ADHD).</a:t>
            </a:r>
            <a:endParaRPr/>
          </a:p>
          <a:p>
            <a:pPr indent="-7302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b="1" lang="it-IT"/>
              <a:t>28   Follow Up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b="1" lang="it-IT"/>
              <a:t>61   valutazioni 18 enni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b="1" lang="it-IT"/>
              <a:t>17   valutazioni comportamentali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b="1" lang="it-IT"/>
              <a:t>6    pz Ambulatorio Paolo testa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b="1" lang="it-IT"/>
              <a:t>8    pz Case San Martino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it-IT"/>
              <a:t>61  pazienti UVM per 39 incontri</a:t>
            </a:r>
            <a:endParaRPr/>
          </a:p>
          <a:p>
            <a:pPr indent="-7302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it-IT"/>
              <a:t>CRA: 167 richieste (20 pazienti hanno avuto più di una richiesta) :</a:t>
            </a:r>
            <a:endParaRPr/>
          </a:p>
          <a:p>
            <a:pPr indent="-7302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-7302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30"/>
          <p:cNvSpPr txBox="1"/>
          <p:nvPr>
            <p:ph idx="4294967295" type="body"/>
          </p:nvPr>
        </p:nvSpPr>
        <p:spPr>
          <a:xfrm>
            <a:off x="0" y="3911600"/>
            <a:ext cx="10107613" cy="257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it-IT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Individuals with catatonia and ASD present as a heterogeneous group. </a:t>
            </a:r>
            <a:endParaRPr/>
          </a:p>
          <a:p>
            <a:pPr indent="-228600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it-IT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present study demonstrates that these individuals are </a:t>
            </a:r>
            <a:r>
              <a:rPr b="1" lang="it-IT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young, </a:t>
            </a:r>
            <a:r>
              <a:rPr lang="it-IT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(mean age range 12.7–27.6 years), with catatonia having an </a:t>
            </a:r>
            <a:r>
              <a:rPr b="1" lang="it-IT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onset in late adolescence</a:t>
            </a:r>
            <a:r>
              <a:rPr lang="it-IT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 ASD, with a peak between 15 and 19 years . </a:t>
            </a:r>
            <a:endParaRPr/>
          </a:p>
          <a:p>
            <a:pPr indent="-228600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it-IT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Furthermore, according to our findings, catatonia appears </a:t>
            </a:r>
            <a:r>
              <a:rPr b="1" lang="it-IT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more frequently in males</a:t>
            </a:r>
            <a:r>
              <a:rPr lang="it-IT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(70–100%), which is also concordant with previous studies .</a:t>
            </a:r>
            <a:endParaRPr/>
          </a:p>
        </p:txBody>
      </p:sp>
      <p:pic>
        <p:nvPicPr>
          <p:cNvPr id="417" name="Google Shape;417;p30"/>
          <p:cNvPicPr preferRelativeResize="0"/>
          <p:nvPr>
            <p:ph idx="4294967295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01600"/>
            <a:ext cx="9645650" cy="332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31"/>
          <p:cNvSpPr txBox="1"/>
          <p:nvPr>
            <p:ph type="title"/>
          </p:nvPr>
        </p:nvSpPr>
        <p:spPr>
          <a:xfrm>
            <a:off x="759460" y="1022985"/>
            <a:ext cx="10594340" cy="17875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1" lang="it-IT" sz="1800">
                <a:latin typeface="Calibri"/>
                <a:ea typeface="Calibri"/>
                <a:cs typeface="Calibri"/>
                <a:sym typeface="Calibri"/>
              </a:rPr>
              <a:t>Clinical characteristics of individuals with ASD and catatonic features</a:t>
            </a:r>
            <a:br>
              <a:rPr b="1" lang="it-IT" sz="1800">
                <a:latin typeface="Calibri"/>
                <a:ea typeface="Calibri"/>
                <a:cs typeface="Calibri"/>
                <a:sym typeface="Calibri"/>
              </a:rPr>
            </a:br>
            <a:br>
              <a:rPr b="1" lang="it-IT" sz="1800">
                <a:latin typeface="Calibri"/>
                <a:ea typeface="Calibri"/>
                <a:cs typeface="Calibri"/>
                <a:sym typeface="Calibri"/>
              </a:rPr>
            </a:br>
            <a:r>
              <a:rPr lang="it-IT" sz="1800">
                <a:latin typeface="Calibri"/>
                <a:ea typeface="Calibri"/>
                <a:cs typeface="Calibri"/>
                <a:sym typeface="Calibri"/>
              </a:rPr>
              <a:t>The systematic review showed that </a:t>
            </a:r>
            <a:r>
              <a:rPr b="1" lang="it-IT" sz="1800">
                <a:latin typeface="Calibri"/>
                <a:ea typeface="Calibri"/>
                <a:cs typeface="Calibri"/>
                <a:sym typeface="Calibri"/>
              </a:rPr>
              <a:t>20.2% of ASD</a:t>
            </a:r>
            <a:r>
              <a:rPr lang="it-IT" sz="1800">
                <a:latin typeface="Calibri"/>
                <a:ea typeface="Calibri"/>
                <a:cs typeface="Calibri"/>
                <a:sym typeface="Calibri"/>
              </a:rPr>
              <a:t> individuals had features of catatonia. Of those ASD individuals with catatonic features, 85% had motor disturbances; </a:t>
            </a:r>
            <a:r>
              <a:rPr lang="it-IT" sz="1800" u="sng">
                <a:latin typeface="Calibri"/>
                <a:ea typeface="Calibri"/>
                <a:cs typeface="Calibri"/>
                <a:sym typeface="Calibri"/>
              </a:rPr>
              <a:t>5.7–81.6% had an intellectual disability (ID)</a:t>
            </a:r>
            <a:r>
              <a:rPr lang="it-IT" sz="1800">
                <a:latin typeface="Calibri"/>
                <a:ea typeface="Calibri"/>
                <a:cs typeface="Calibri"/>
                <a:sym typeface="Calibri"/>
              </a:rPr>
              <a:t>, and 14.1–46.6% of those had severe impairment. A total of 34.2% had language problems, with poorer functioning being associated with a lack of phrase speech during early childhood.</a:t>
            </a:r>
            <a:br>
              <a:rPr lang="it-IT" sz="1800"/>
            </a:br>
            <a:br>
              <a:rPr lang="it-IT" sz="1800"/>
            </a:br>
            <a:endParaRPr sz="1800"/>
          </a:p>
        </p:txBody>
      </p:sp>
      <p:sp>
        <p:nvSpPr>
          <p:cNvPr id="423" name="Google Shape;423;p31"/>
          <p:cNvSpPr txBox="1"/>
          <p:nvPr>
            <p:ph idx="1" type="body"/>
          </p:nvPr>
        </p:nvSpPr>
        <p:spPr>
          <a:xfrm>
            <a:off x="1323974" y="3124227"/>
            <a:ext cx="10029825" cy="33520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57500" lnSpcReduction="2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b="1" lang="it-IT" sz="3000"/>
              <a:t>Clinical characteristics of ASD individuals who developed catatonic features during follow-up</a:t>
            </a:r>
            <a:br>
              <a:rPr lang="it-IT" sz="3000"/>
            </a:br>
            <a:br>
              <a:rPr lang="it-IT" sz="3000"/>
            </a:br>
            <a:r>
              <a:rPr lang="it-IT" sz="3000"/>
              <a:t>During the follow-up of ASD individuals, 2.2–12.0% developed catatonic features . The catatonic symptoms described were: (a) </a:t>
            </a:r>
            <a:r>
              <a:rPr lang="it-IT" sz="3000">
                <a:solidFill>
                  <a:srgbClr val="FF0000"/>
                </a:solidFill>
              </a:rPr>
              <a:t>agitation</a:t>
            </a:r>
            <a:r>
              <a:rPr lang="it-IT" sz="3000"/>
              <a:t> in 18.2–95.5% ; (b)</a:t>
            </a:r>
            <a:r>
              <a:rPr lang="it-IT" sz="3000">
                <a:solidFill>
                  <a:srgbClr val="FF0000"/>
                </a:solidFill>
              </a:rPr>
              <a:t> stereotypies</a:t>
            </a:r>
            <a:r>
              <a:rPr lang="it-IT" sz="3000"/>
              <a:t> in 90.1% ; (c) </a:t>
            </a:r>
            <a:r>
              <a:rPr lang="it-IT" sz="3000">
                <a:solidFill>
                  <a:srgbClr val="FF0000"/>
                </a:solidFill>
              </a:rPr>
              <a:t>posturing</a:t>
            </a:r>
            <a:r>
              <a:rPr lang="it-IT" sz="3000"/>
              <a:t> in 81.8% ; (d) </a:t>
            </a:r>
            <a:r>
              <a:rPr lang="it-IT" sz="3000">
                <a:solidFill>
                  <a:srgbClr val="FF0000"/>
                </a:solidFill>
              </a:rPr>
              <a:t>negativism </a:t>
            </a:r>
            <a:r>
              <a:rPr lang="it-IT" sz="3000">
                <a:solidFill>
                  <a:schemeClr val="dk1"/>
                </a:solidFill>
              </a:rPr>
              <a:t>in</a:t>
            </a:r>
            <a:r>
              <a:rPr lang="it-IT" sz="3000"/>
              <a:t> 77.3% ; (e)</a:t>
            </a:r>
            <a:r>
              <a:rPr lang="it-IT" sz="3000">
                <a:solidFill>
                  <a:srgbClr val="FF0000"/>
                </a:solidFill>
              </a:rPr>
              <a:t> mutism</a:t>
            </a:r>
            <a:r>
              <a:rPr lang="it-IT" sz="3000"/>
              <a:t> in 63.6% ; (f) grimacing in 31.8% ; (g) </a:t>
            </a:r>
            <a:r>
              <a:rPr lang="it-IT" sz="3000">
                <a:solidFill>
                  <a:srgbClr val="FF0000"/>
                </a:solidFill>
              </a:rPr>
              <a:t>echolalia</a:t>
            </a:r>
            <a:r>
              <a:rPr lang="it-IT" sz="3000"/>
              <a:t> in 9.1% individuals ; (h) </a:t>
            </a:r>
            <a:r>
              <a:rPr lang="it-IT" sz="3000">
                <a:solidFill>
                  <a:srgbClr val="FF0000"/>
                </a:solidFill>
              </a:rPr>
              <a:t>aggression</a:t>
            </a:r>
            <a:r>
              <a:rPr lang="it-IT" sz="3000"/>
              <a:t> in 18.2–19.0% , and (i) </a:t>
            </a:r>
            <a:r>
              <a:rPr lang="it-IT" sz="3000">
                <a:solidFill>
                  <a:srgbClr val="FF0000"/>
                </a:solidFill>
              </a:rPr>
              <a:t>self-harming behaviors</a:t>
            </a:r>
            <a:r>
              <a:rPr lang="it-IT" sz="3000"/>
              <a:t> in 27.7–90.9% . </a:t>
            </a:r>
            <a:br>
              <a:rPr lang="it-IT" sz="3000"/>
            </a:br>
            <a:br>
              <a:rPr lang="it-IT" sz="3000"/>
            </a:br>
            <a:r>
              <a:rPr lang="it-IT" sz="3000"/>
              <a:t>In addition, </a:t>
            </a:r>
            <a:r>
              <a:rPr lang="it-IT" sz="3000" u="sng"/>
              <a:t>71% had severe intellectual disability</a:t>
            </a:r>
            <a:r>
              <a:rPr lang="it-IT" sz="3000"/>
              <a:t>  and 3.7–12.0% present severe motor initiation problems 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30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it-IT" sz="3000"/>
              <a:t>Cases studies of adverse experiences preceding the onset of catatonia also suggest a </a:t>
            </a:r>
            <a:r>
              <a:rPr b="1" lang="it-IT" sz="3000"/>
              <a:t>role for emotional factors</a:t>
            </a:r>
            <a:r>
              <a:rPr lang="it-IT" sz="3000"/>
              <a:t> . In addition, catatonia has been associated with </a:t>
            </a:r>
            <a:r>
              <a:rPr b="1" lang="it-IT" sz="3000"/>
              <a:t>mood disorders</a:t>
            </a:r>
            <a:r>
              <a:rPr lang="it-IT" sz="3000"/>
              <a:t>, and has been proposed to be an expression of severe anxiety.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b="1" lang="it-IT" sz="3000"/>
              <a:t>Susceptibility to anxiety and mood disorders in individuals with ASD might therefore contribute to the high rates of catatonia in this population 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2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2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2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2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3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it-IT"/>
              <a:t>Trattamento farmacologico specifico</a:t>
            </a:r>
            <a:endParaRPr/>
          </a:p>
        </p:txBody>
      </p:sp>
      <p:sp>
        <p:nvSpPr>
          <p:cNvPr id="429" name="Google Shape;429;p3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it-IT"/>
              <a:t>Inserimento di </a:t>
            </a:r>
            <a:r>
              <a:rPr b="1" lang="it-IT"/>
              <a:t>Tavor: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it-IT"/>
              <a:t>riduzione dell’agitazione,</a:t>
            </a:r>
            <a:endParaRPr/>
          </a:p>
          <a:p>
            <a:pPr indent="-285750" lvl="1" marL="74295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it-IT"/>
              <a:t>migliore regolazione del sonno,</a:t>
            </a:r>
            <a:endParaRPr/>
          </a:p>
          <a:p>
            <a:pPr indent="-285750" lvl="1" marL="74295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it-IT"/>
              <a:t>maggiore collaborazione,</a:t>
            </a:r>
            <a:endParaRPr/>
          </a:p>
          <a:p>
            <a:pPr indent="-285750" lvl="1" marL="74295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it-IT"/>
              <a:t>minori comportamenti problema,</a:t>
            </a:r>
            <a:endParaRPr/>
          </a:p>
          <a:p>
            <a:pPr indent="-285750" lvl="1" marL="74295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it-IT"/>
              <a:t>miglioramento della fluidità del passo,</a:t>
            </a:r>
            <a:endParaRPr/>
          </a:p>
          <a:p>
            <a:pPr indent="-285750" lvl="1" marL="74295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it-IT"/>
              <a:t>minori tic motori rispetto al passato,</a:t>
            </a:r>
            <a:endParaRPr/>
          </a:p>
          <a:p>
            <a:pPr indent="-285750" lvl="1" marL="74295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it-IT"/>
              <a:t>ridotta reattività agli stimoli.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" name="Google Shape;434;p33"/>
          <p:cNvPicPr preferRelativeResize="0"/>
          <p:nvPr/>
        </p:nvPicPr>
        <p:blipFill rotWithShape="1">
          <a:blip r:embed="rId3">
            <a:alphaModFix/>
          </a:blip>
          <a:srcRect b="0" l="0" r="0" t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noFill/>
          <a:ln>
            <a:noFill/>
          </a:ln>
        </p:spPr>
      </p:pic>
      <p:sp>
        <p:nvSpPr>
          <p:cNvPr id="435" name="Google Shape;435;p33"/>
          <p:cNvSpPr/>
          <p:nvPr/>
        </p:nvSpPr>
        <p:spPr>
          <a:xfrm>
            <a:off x="10417215" y="1122744"/>
            <a:ext cx="1342663" cy="9144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6" name="Google Shape;436;p33"/>
          <p:cNvSpPr/>
          <p:nvPr/>
        </p:nvSpPr>
        <p:spPr>
          <a:xfrm>
            <a:off x="7870785" y="6134582"/>
            <a:ext cx="1145893" cy="62953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34"/>
          <p:cNvSpPr txBox="1"/>
          <p:nvPr>
            <p:ph type="title"/>
          </p:nvPr>
        </p:nvSpPr>
        <p:spPr>
          <a:xfrm>
            <a:off x="638881" y="4501453"/>
            <a:ext cx="10909640" cy="106583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Calibri"/>
              <a:buNone/>
            </a:pPr>
            <a:r>
              <a:rPr lang="it-IT" sz="5600"/>
              <a:t>Osservazione dopo Lorazepam</a:t>
            </a:r>
            <a:endParaRPr/>
          </a:p>
        </p:txBody>
      </p:sp>
      <p:pic>
        <p:nvPicPr>
          <p:cNvPr descr="Immagine che contiene vestiti, persona, muro, interno&#10;&#10;Il contenuto generato dall'IA potrebbe non essere corretto." id="442" name="Google Shape;442;p3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11238" y="1069975"/>
            <a:ext cx="4230687" cy="2393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magine che contiene persona, vestiti, muro, interno&#10;&#10;Il contenuto generato dall'IA potrebbe non essere corretto." id="443" name="Google Shape;443;p34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45313" y="681038"/>
            <a:ext cx="4230687" cy="31734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3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it-IT"/>
              <a:t>Grazie dell’attenzione</a:t>
            </a:r>
            <a:endParaRPr/>
          </a:p>
        </p:txBody>
      </p:sp>
      <p:pic>
        <p:nvPicPr>
          <p:cNvPr id="449" name="Google Shape;449;p3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8200" y="1842770"/>
            <a:ext cx="10055225" cy="2907030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Google Shape;450;p35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it-IT"/>
              <a:t>Nuove diagnosi: ASD livello 1</a:t>
            </a:r>
            <a:endParaRPr/>
          </a:p>
        </p:txBody>
      </p:sp>
      <p:sp>
        <p:nvSpPr>
          <p:cNvPr id="138" name="Google Shape;138;p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it-IT"/>
              <a:t>In linea con la letteratura, molti pazienti erano seguiti da anni con altri inquadramenti diagnostici: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it-IT" u="sng"/>
              <a:t>Disturbi di personalità</a:t>
            </a:r>
            <a:r>
              <a:rPr lang="it-IT"/>
              <a:t> (schizoide, schizotipico, evitante): Lugnegard et al.,2012, Journal of Autism and Developmental Disorders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it-IT" u="sng"/>
              <a:t>Disturbi d’ansia e fobia sociale</a:t>
            </a:r>
            <a:r>
              <a:rPr lang="it-IT"/>
              <a:t>: Lai &amp;Baron-Cohen, 2015, Lancet Psychiatry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it-IT" u="sng"/>
              <a:t>Disturbi dell’Umore</a:t>
            </a:r>
            <a:r>
              <a:rPr lang="it-IT"/>
              <a:t>: Lever &amp; Geurts, 2016, clinical Psychology Review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it-IT" u="sng"/>
              <a:t>DOC</a:t>
            </a:r>
            <a:r>
              <a:rPr lang="it-IT"/>
              <a:t>: Russel et al., 2005, European Psychiatry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it-IT"/>
              <a:t>Diagnosi da adulto</a:t>
            </a:r>
            <a:endParaRPr/>
          </a:p>
        </p:txBody>
      </p:sp>
      <p:sp>
        <p:nvSpPr>
          <p:cNvPr id="144" name="Google Shape;144;p5"/>
          <p:cNvSpPr txBox="1"/>
          <p:nvPr>
            <p:ph idx="1" type="body"/>
          </p:nvPr>
        </p:nvSpPr>
        <p:spPr>
          <a:xfrm>
            <a:off x="838200" y="2360930"/>
            <a:ext cx="5181600" cy="38163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it-IT" sz="2400"/>
              <a:t>Dare un senso alla propria storia</a:t>
            </a:r>
            <a:endParaRPr/>
          </a:p>
          <a:p>
            <a:pPr indent="-228600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it-IT" sz="2400"/>
              <a:t>Accesso a supporti ed adattamenti specifici (accomodamenti lavorativi, percorsi e trattamenti)</a:t>
            </a:r>
            <a:endParaRPr/>
          </a:p>
          <a:p>
            <a:pPr indent="-228600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it-IT" sz="2400"/>
              <a:t>Consapevolezza relazionale (comunicazione, incomprensioni)</a:t>
            </a:r>
            <a:endParaRPr/>
          </a:p>
        </p:txBody>
      </p:sp>
      <p:sp>
        <p:nvSpPr>
          <p:cNvPr id="145" name="Google Shape;145;p5"/>
          <p:cNvSpPr txBox="1"/>
          <p:nvPr>
            <p:ph idx="2" type="body"/>
          </p:nvPr>
        </p:nvSpPr>
        <p:spPr>
          <a:xfrm>
            <a:off x="6172200" y="2457450"/>
            <a:ext cx="5181600" cy="37198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it-IT"/>
              <a:t>Difficile rielaborazione (rabbia, sconforto)</a:t>
            </a:r>
            <a:endParaRPr/>
          </a:p>
          <a:p>
            <a:pPr indent="-228600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it-IT"/>
              <a:t>Aspettative irrealistiche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antem tr" id="150" name="Google Shape;150;p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4825" y="1964055"/>
            <a:ext cx="8138795" cy="37642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magine che contiene testo, interni&#10;&#10;Descrizione generata automaticamente" id="151" name="Google Shape;151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5400000">
            <a:off x="8116828" y="1329981"/>
            <a:ext cx="3291488" cy="24686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descr="&quot;&quot;" id="157" name="Google Shape;157;p7"/>
          <p:cNvGrpSpPr/>
          <p:nvPr/>
        </p:nvGrpSpPr>
        <p:grpSpPr>
          <a:xfrm>
            <a:off x="0" y="-7937"/>
            <a:ext cx="12192000" cy="6865937"/>
            <a:chOff x="0" y="-8467"/>
            <a:chExt cx="12192000" cy="6866467"/>
          </a:xfrm>
        </p:grpSpPr>
        <p:cxnSp>
          <p:nvCxnSpPr>
            <p:cNvPr id="158" name="Google Shape;158;p7"/>
            <p:cNvCxnSpPr/>
            <p:nvPr/>
          </p:nvCxnSpPr>
          <p:spPr>
            <a:xfrm>
              <a:off x="9371012" y="0"/>
              <a:ext cx="1219200" cy="6858000"/>
            </a:xfrm>
            <a:prstGeom prst="straightConnector1">
              <a:avLst/>
            </a:prstGeom>
            <a:noFill/>
            <a:ln cap="flat" cmpd="sng" w="9525">
              <a:solidFill>
                <a:srgbClr val="BFBFBF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63500" sx="102000" rotWithShape="0" dir="5400000" dist="12700" sy="102000">
                <a:srgbClr val="000000">
                  <a:alpha val="32156"/>
                </a:srgbClr>
              </a:outerShdw>
            </a:effectLst>
          </p:spPr>
        </p:cxnSp>
        <p:cxnSp>
          <p:nvCxnSpPr>
            <p:cNvPr id="159" name="Google Shape;159;p7"/>
            <p:cNvCxnSpPr/>
            <p:nvPr/>
          </p:nvCxnSpPr>
          <p:spPr>
            <a:xfrm flipH="1">
              <a:off x="7425267" y="3681413"/>
              <a:ext cx="4763558" cy="3176587"/>
            </a:xfrm>
            <a:prstGeom prst="straightConnector1">
              <a:avLst/>
            </a:prstGeom>
            <a:noFill/>
            <a:ln cap="flat" cmpd="sng" w="9525">
              <a:solidFill>
                <a:srgbClr val="D8D8D8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63500" sx="102000" rotWithShape="0" dir="5400000" dist="12700" sy="102000">
                <a:srgbClr val="000000">
                  <a:alpha val="32156"/>
                </a:srgbClr>
              </a:outerShdw>
            </a:effectLst>
          </p:spPr>
        </p:cxnSp>
        <p:sp>
          <p:nvSpPr>
            <p:cNvPr id="160" name="Google Shape;160;p7"/>
            <p:cNvSpPr/>
            <p:nvPr/>
          </p:nvSpPr>
          <p:spPr>
            <a:xfrm>
              <a:off x="9181476" y="-8467"/>
              <a:ext cx="3007349" cy="6866467"/>
            </a:xfrm>
            <a:custGeom>
              <a:rect b="b" l="l" r="r" t="t"/>
              <a:pathLst>
                <a:path extrusionOk="0" h="6866467" w="3007349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196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161;p7"/>
            <p:cNvSpPr/>
            <p:nvPr/>
          </p:nvSpPr>
          <p:spPr>
            <a:xfrm>
              <a:off x="9603442" y="-8467"/>
              <a:ext cx="2588558" cy="6866467"/>
            </a:xfrm>
            <a:custGeom>
              <a:rect b="b" l="l" r="r" t="t"/>
              <a:pathLst>
                <a:path extrusionOk="0" h="6866467" w="2573311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162;p7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fmla="val 100000" name="adj"/>
              </a:avLst>
            </a:prstGeom>
            <a:solidFill>
              <a:schemeClr val="accent2">
                <a:alpha val="72156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163;p7"/>
            <p:cNvSpPr/>
            <p:nvPr/>
          </p:nvSpPr>
          <p:spPr>
            <a:xfrm>
              <a:off x="9334500" y="-8467"/>
              <a:ext cx="2854326" cy="6866467"/>
            </a:xfrm>
            <a:custGeom>
              <a:rect b="b" l="l" r="r" t="t"/>
              <a:pathLst>
                <a:path extrusionOk="0" h="6866467" w="2858013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77B2">
                <a:alpha val="70196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Google Shape;164;p7"/>
            <p:cNvSpPr/>
            <p:nvPr/>
          </p:nvSpPr>
          <p:spPr>
            <a:xfrm>
              <a:off x="10898730" y="-8467"/>
              <a:ext cx="1290094" cy="6866467"/>
            </a:xfrm>
            <a:custGeom>
              <a:rect b="b" l="l" r="r" t="t"/>
              <a:pathLst>
                <a:path extrusionOk="0" h="6858000" w="1290094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8FA1CF">
                <a:alpha val="70196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165;p7"/>
            <p:cNvSpPr/>
            <p:nvPr/>
          </p:nvSpPr>
          <p:spPr>
            <a:xfrm>
              <a:off x="10938999" y="-8467"/>
              <a:ext cx="1249825" cy="6866467"/>
            </a:xfrm>
            <a:custGeom>
              <a:rect b="b" l="l" r="r" t="t"/>
              <a:pathLst>
                <a:path extrusionOk="0" h="6858000" w="1249825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98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166;p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fmla="val 100000" name="adj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167;p7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fmla="val 100000" name="adj"/>
              </a:avLst>
            </a:prstGeom>
            <a:solidFill>
              <a:schemeClr val="accent1">
                <a:alpha val="85098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Libri su uno scaffale" id="168" name="Google Shape;168;p7"/>
          <p:cNvPicPr preferRelativeResize="0"/>
          <p:nvPr/>
        </p:nvPicPr>
        <p:blipFill rotWithShape="1">
          <a:blip r:embed="rId3">
            <a:alphaModFix/>
          </a:blip>
          <a:srcRect b="-2" l="28196" r="19294" t="0"/>
          <a:stretch/>
        </p:blipFill>
        <p:spPr>
          <a:xfrm>
            <a:off x="20" y="-1"/>
            <a:ext cx="5394940" cy="6858001"/>
          </a:xfrm>
          <a:custGeom>
            <a:rect b="b" l="l" r="r" t="t"/>
            <a:pathLst>
              <a:path extrusionOk="0" h="6858000" w="539496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69" name="Google Shape;169;p7"/>
          <p:cNvSpPr txBox="1"/>
          <p:nvPr>
            <p:ph idx="4294967295" type="ctrTitle"/>
          </p:nvPr>
        </p:nvSpPr>
        <p:spPr>
          <a:xfrm>
            <a:off x="7872413" y="1677988"/>
            <a:ext cx="4319587" cy="23733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alibri"/>
              <a:buNone/>
            </a:pPr>
            <a:br>
              <a:rPr b="0" i="0" lang="it-IT" sz="3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it-IT" sz="3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b="1" i="0" lang="it-IT" sz="3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 STORIA DI  NICO</a:t>
            </a:r>
            <a:br>
              <a:rPr b="0" i="0" lang="it-IT" sz="3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0" i="0" sz="3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Google Shape;174;p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75" name="Google Shape;175;p8"/>
            <p:cNvCxnSpPr/>
            <p:nvPr/>
          </p:nvCxnSpPr>
          <p:spPr>
            <a:xfrm>
              <a:off x="9371012" y="0"/>
              <a:ext cx="1219200" cy="6858000"/>
            </a:xfrm>
            <a:prstGeom prst="straightConnector1">
              <a:avLst/>
            </a:prstGeom>
            <a:noFill/>
            <a:ln cap="flat" cmpd="sng" w="9525">
              <a:solidFill>
                <a:srgbClr val="BFBFBF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63500" sx="102000" rotWithShape="0" dir="5400000" dist="12700" sy="102000">
                <a:srgbClr val="000000">
                  <a:alpha val="32156"/>
                </a:srgbClr>
              </a:outerShdw>
            </a:effectLst>
          </p:spPr>
        </p:cxnSp>
        <p:cxnSp>
          <p:nvCxnSpPr>
            <p:cNvPr id="176" name="Google Shape;176;p8"/>
            <p:cNvCxnSpPr/>
            <p:nvPr/>
          </p:nvCxnSpPr>
          <p:spPr>
            <a:xfrm flipH="1">
              <a:off x="7425267" y="3681413"/>
              <a:ext cx="4763558" cy="3176587"/>
            </a:xfrm>
            <a:prstGeom prst="straightConnector1">
              <a:avLst/>
            </a:prstGeom>
            <a:noFill/>
            <a:ln cap="flat" cmpd="sng" w="9525">
              <a:solidFill>
                <a:srgbClr val="D8D8D8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63500" sx="102000" rotWithShape="0" dir="5400000" dist="12700" sy="102000">
                <a:srgbClr val="000000">
                  <a:alpha val="32156"/>
                </a:srgbClr>
              </a:outerShdw>
            </a:effectLst>
          </p:spPr>
        </p:cxnSp>
        <p:sp>
          <p:nvSpPr>
            <p:cNvPr id="177" name="Google Shape;177;p8"/>
            <p:cNvSpPr/>
            <p:nvPr/>
          </p:nvSpPr>
          <p:spPr>
            <a:xfrm>
              <a:off x="9181476" y="-8467"/>
              <a:ext cx="3007349" cy="6866467"/>
            </a:xfrm>
            <a:custGeom>
              <a:rect b="b" l="l" r="r" t="t"/>
              <a:pathLst>
                <a:path extrusionOk="0" h="6866467" w="3007349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196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178;p8"/>
            <p:cNvSpPr/>
            <p:nvPr/>
          </p:nvSpPr>
          <p:spPr>
            <a:xfrm>
              <a:off x="9603442" y="-8467"/>
              <a:ext cx="2588558" cy="6866467"/>
            </a:xfrm>
            <a:custGeom>
              <a:rect b="b" l="l" r="r" t="t"/>
              <a:pathLst>
                <a:path extrusionOk="0" h="6866467" w="2573311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" name="Google Shape;179;p8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fmla="val 100000" name="adj"/>
              </a:avLst>
            </a:prstGeom>
            <a:solidFill>
              <a:schemeClr val="accent2">
                <a:alpha val="72156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" name="Google Shape;180;p8"/>
            <p:cNvSpPr/>
            <p:nvPr/>
          </p:nvSpPr>
          <p:spPr>
            <a:xfrm>
              <a:off x="9334500" y="-8467"/>
              <a:ext cx="2854326" cy="6866467"/>
            </a:xfrm>
            <a:custGeom>
              <a:rect b="b" l="l" r="r" t="t"/>
              <a:pathLst>
                <a:path extrusionOk="0" h="6866467" w="2858013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77B2">
                <a:alpha val="70196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" name="Google Shape;181;p8"/>
            <p:cNvSpPr/>
            <p:nvPr/>
          </p:nvSpPr>
          <p:spPr>
            <a:xfrm>
              <a:off x="10898730" y="-8467"/>
              <a:ext cx="1290094" cy="6866467"/>
            </a:xfrm>
            <a:custGeom>
              <a:rect b="b" l="l" r="r" t="t"/>
              <a:pathLst>
                <a:path extrusionOk="0" h="6858000" w="1290094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8FA1CF">
                <a:alpha val="70196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182;p8"/>
            <p:cNvSpPr/>
            <p:nvPr/>
          </p:nvSpPr>
          <p:spPr>
            <a:xfrm>
              <a:off x="10938999" y="-8467"/>
              <a:ext cx="1249825" cy="6866467"/>
            </a:xfrm>
            <a:custGeom>
              <a:rect b="b" l="l" r="r" t="t"/>
              <a:pathLst>
                <a:path extrusionOk="0" h="6858000" w="1249825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98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83;p8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fmla="val 100000" name="adj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fmla="val 0" name="adj"/>
              </a:avLst>
            </a:prstGeom>
            <a:solidFill>
              <a:schemeClr val="accent1">
                <a:alpha val="85098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5" name="Google Shape;185;p8"/>
          <p:cNvSpPr txBox="1"/>
          <p:nvPr>
            <p:ph idx="4294967295" type="body"/>
          </p:nvPr>
        </p:nvSpPr>
        <p:spPr>
          <a:xfrm>
            <a:off x="0" y="682625"/>
            <a:ext cx="4668838" cy="5046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it-IT" sz="1800"/>
              <a:t>19 anni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it-IT" sz="1800"/>
              <a:t>Diagnosi: </a:t>
            </a:r>
            <a:r>
              <a:rPr lang="it-IT" sz="1800" u="sng"/>
              <a:t>Autismo Infantile (F.84.0) associata a Disabilità Intellettiva di grado medio (F.71)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it-IT" sz="1800"/>
              <a:t>Linguaggio caratterizzato da utilizzo di frasi a 2 termini (es: mi dai il tablet?). Presenza di ecolalia</a:t>
            </a:r>
            <a:endParaRPr sz="1800"/>
          </a:p>
          <a:p>
            <a:pPr indent="-228600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it-IT" sz="1800"/>
              <a:t>Comprensione legata a istruzioni di routine e comandi semplici (es: metti qui, versa, incolla)</a:t>
            </a:r>
            <a:endParaRPr/>
          </a:p>
          <a:p>
            <a:pPr indent="-228600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it-IT" sz="1800"/>
              <a:t>Interessi: musica, disegni e colorare </a:t>
            </a:r>
            <a:endParaRPr/>
          </a:p>
          <a:p>
            <a:pPr indent="-228600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it-IT" sz="1800"/>
              <a:t>Livello adattivo (Scala Vineland): basso</a:t>
            </a:r>
            <a:endParaRPr/>
          </a:p>
          <a:p>
            <a:pPr indent="-120650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t/>
            </a:r>
            <a:endParaRPr sz="1700"/>
          </a:p>
          <a:p>
            <a:pPr indent="-12065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t/>
            </a:r>
            <a:endParaRPr sz="1700"/>
          </a:p>
          <a:p>
            <a:pPr indent="-12065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t/>
            </a:r>
            <a:endParaRPr sz="1700"/>
          </a:p>
          <a:p>
            <a:pPr indent="0" lvl="0" marL="6858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t/>
            </a:r>
            <a:endParaRPr sz="1700"/>
          </a:p>
        </p:txBody>
      </p:sp>
      <p:pic>
        <p:nvPicPr>
          <p:cNvPr id="186" name="Google Shape;186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87417" y="2159000"/>
            <a:ext cx="3145536" cy="335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9"/>
          <p:cNvSpPr txBox="1"/>
          <p:nvPr>
            <p:ph type="title"/>
          </p:nvPr>
        </p:nvSpPr>
        <p:spPr>
          <a:xfrm>
            <a:off x="2566988" y="765175"/>
            <a:ext cx="7024687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it-IT">
                <a:latin typeface="Calibri"/>
                <a:ea typeface="Calibri"/>
                <a:cs typeface="Calibri"/>
                <a:sym typeface="Calibri"/>
              </a:rPr>
              <a:t>GRAFICO TRIAL BASED F.A.</a:t>
            </a:r>
            <a:endParaRPr/>
          </a:p>
        </p:txBody>
      </p:sp>
      <p:graphicFrame>
        <p:nvGraphicFramePr>
          <p:cNvPr id="192" name="Google Shape;192;p9"/>
          <p:cNvGraphicFramePr/>
          <p:nvPr/>
        </p:nvGraphicFramePr>
        <p:xfrm>
          <a:off x="2519363" y="2273300"/>
          <a:ext cx="6872287" cy="3609975"/>
        </p:xfrm>
        <a:graphic>
          <a:graphicData uri="http://schemas.openxmlformats.org/presentationml/2006/ole">
            <mc:AlternateContent>
              <mc:Choice Requires="v">
                <p:oleObj r:id="rId4" imgH="3609975" imgW="6872287" progId="Excel.Chart.8" spid="_x0000_s1">
                  <p:embed/>
                </p:oleObj>
              </mc:Choice>
              <mc:Fallback>
                <p:oleObj r:id="rId5" imgH="3609975" imgW="6872287" progId="Excel.Chart.8">
                  <p:embed/>
                  <p:pic>
                    <p:nvPicPr>
                      <p:cNvPr id="192" name="Google Shape;192;p9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2519363" y="2273300"/>
                        <a:ext cx="6872287" cy="3609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3" name="Google Shape;193;p9"/>
          <p:cNvSpPr txBox="1"/>
          <p:nvPr/>
        </p:nvSpPr>
        <p:spPr>
          <a:xfrm>
            <a:off x="2855913" y="5949950"/>
            <a:ext cx="6735762" cy="3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rebuchet MS"/>
              <a:buNone/>
            </a:pPr>
            <a:r>
              <a:rPr i="1" lang="it-IT" sz="9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Graph. 1Results of the functional analysis of problem behaviours in Test and Control conditions. Attention result as the most likely reinforcer.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ema di Office">
  <a:themeElements>
    <a:clrScheme name="Personalizzato 3">
      <a:dk1>
        <a:srgbClr val="000000"/>
      </a:dk1>
      <a:lt1>
        <a:srgbClr val="FFFFFF"/>
      </a:lt1>
      <a:dk2>
        <a:srgbClr val="242852"/>
      </a:dk2>
      <a:lt2>
        <a:srgbClr val="B1E3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89D4F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2025-07-23T00:59:00Z</dcterms:creat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49E70109ED1D4899BB6E6ABEB411BA05_13</vt:lpwstr>
  </property>
  <property fmtid="{D5CDD505-2E9C-101B-9397-08002B2CF9AE}" pid="3" name="KSOProductBuildVer">
    <vt:lpwstr>1033-12.2.0.23197</vt:lpwstr>
  </property>
</Properties>
</file>