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58" r:id="rId3"/>
    <p:sldId id="257" r:id="rId4"/>
    <p:sldId id="286" r:id="rId5"/>
    <p:sldId id="262" r:id="rId6"/>
    <p:sldId id="279" r:id="rId7"/>
    <p:sldId id="283" r:id="rId8"/>
    <p:sldId id="280" r:id="rId9"/>
    <p:sldId id="265" r:id="rId10"/>
    <p:sldId id="281" r:id="rId11"/>
    <p:sldId id="264" r:id="rId12"/>
    <p:sldId id="284" r:id="rId13"/>
    <p:sldId id="260" r:id="rId14"/>
    <p:sldId id="282" r:id="rId15"/>
    <p:sldId id="285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0206F7-4A17-4D6A-9281-A0825E59FE2B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4303978-14C6-4558-B226-A586DAD47315}">
      <dgm:prSet phldrT="[Testo]" phldr="0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it-IT" b="1" dirty="0"/>
            <a:t>Abilitazione permanente</a:t>
          </a:r>
        </a:p>
      </dgm:t>
    </dgm:pt>
    <dgm:pt modelId="{0AE8BC5B-95D2-4AB0-A409-2C0EE242F021}" type="parTrans" cxnId="{C76C450A-E11C-4417-95D2-A34F526E1B80}">
      <dgm:prSet/>
      <dgm:spPr/>
      <dgm:t>
        <a:bodyPr/>
        <a:lstStyle/>
        <a:p>
          <a:endParaRPr lang="it-IT"/>
        </a:p>
      </dgm:t>
    </dgm:pt>
    <dgm:pt modelId="{344CD07E-8245-407C-9FBF-661A5E0F3956}" type="sibTrans" cxnId="{C76C450A-E11C-4417-95D2-A34F526E1B80}">
      <dgm:prSet/>
      <dgm:spPr/>
      <dgm:t>
        <a:bodyPr/>
        <a:lstStyle/>
        <a:p>
          <a:endParaRPr lang="it-IT"/>
        </a:p>
      </dgm:t>
    </dgm:pt>
    <dgm:pt modelId="{AA8F75E2-ECCA-4B81-A0ED-9886B4014547}">
      <dgm:prSet phldrT="[Testo]" phldr="0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it-IT" b="1" dirty="0"/>
            <a:t>Inclusione sociale e lavorativa</a:t>
          </a:r>
        </a:p>
      </dgm:t>
    </dgm:pt>
    <dgm:pt modelId="{9AEBE5E3-5EED-4659-A412-C64BF4263FA0}" type="parTrans" cxnId="{D21DA207-F01D-4795-B472-D352F1B64790}">
      <dgm:prSet/>
      <dgm:spPr/>
      <dgm:t>
        <a:bodyPr/>
        <a:lstStyle/>
        <a:p>
          <a:endParaRPr lang="it-IT"/>
        </a:p>
      </dgm:t>
    </dgm:pt>
    <dgm:pt modelId="{C35EA313-1E74-45D0-8E84-6179FFE1B93E}" type="sibTrans" cxnId="{D21DA207-F01D-4795-B472-D352F1B64790}">
      <dgm:prSet/>
      <dgm:spPr/>
      <dgm:t>
        <a:bodyPr/>
        <a:lstStyle/>
        <a:p>
          <a:endParaRPr lang="it-IT"/>
        </a:p>
      </dgm:t>
    </dgm:pt>
    <dgm:pt modelId="{2122B03D-BB2C-42B0-A98A-8C474967812E}">
      <dgm:prSet phldrT="[Testo]" phldr="0"/>
      <dgm:spPr>
        <a:ln>
          <a:solidFill>
            <a:schemeClr val="accent1"/>
          </a:solidFill>
        </a:ln>
      </dgm:spPr>
      <dgm:t>
        <a:bodyPr/>
        <a:lstStyle/>
        <a:p>
          <a:r>
            <a:rPr lang="it-IT" b="1" dirty="0"/>
            <a:t>Condivisione dei familiari degli utenti nella gestione (CDA)</a:t>
          </a:r>
        </a:p>
      </dgm:t>
    </dgm:pt>
    <dgm:pt modelId="{691476E8-0F96-4442-BB9F-7B7F6BABB19C}" type="parTrans" cxnId="{99ECFBD8-0C6E-4066-9E27-F239509E7738}">
      <dgm:prSet/>
      <dgm:spPr/>
      <dgm:t>
        <a:bodyPr/>
        <a:lstStyle/>
        <a:p>
          <a:endParaRPr lang="it-IT"/>
        </a:p>
      </dgm:t>
    </dgm:pt>
    <dgm:pt modelId="{46F0C3E9-27F9-4207-8710-9DA5EC0D36AF}" type="sibTrans" cxnId="{99ECFBD8-0C6E-4066-9E27-F239509E7738}">
      <dgm:prSet/>
      <dgm:spPr/>
      <dgm:t>
        <a:bodyPr/>
        <a:lstStyle/>
        <a:p>
          <a:endParaRPr lang="it-IT"/>
        </a:p>
      </dgm:t>
    </dgm:pt>
    <dgm:pt modelId="{005C4939-7B61-438A-8F30-CE7531B30E29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dirty="0"/>
            <a:t>- </a:t>
          </a:r>
          <a:r>
            <a:rPr lang="it-IT" sz="1600" b="1" dirty="0"/>
            <a:t>Presenza Medico di Medicina Generale  a tempo pieno: </a:t>
          </a:r>
          <a:r>
            <a:rPr lang="it-IT" sz="1600" dirty="0"/>
            <a:t>diminuzione comportamenti   problema spesso legati a problemi organici con  riduzione uso psicofarmaci 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dirty="0"/>
            <a:t>- </a:t>
          </a:r>
          <a:r>
            <a:rPr lang="it-IT" sz="1600" b="1" dirty="0">
              <a:solidFill>
                <a:schemeClr val="tx1"/>
              </a:solidFill>
            </a:rPr>
            <a:t>Personale educativo </a:t>
          </a:r>
          <a:r>
            <a:rPr lang="it-IT" sz="1600" dirty="0"/>
            <a:t>maggiore rispetto al personale assistenziale: imprinting abilitativo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dirty="0"/>
            <a:t>- </a:t>
          </a:r>
          <a:r>
            <a:rPr lang="it-IT" sz="1600" b="1" dirty="0"/>
            <a:t>Sistema videosorveglianza: </a:t>
          </a:r>
          <a:r>
            <a:rPr lang="it-IT" sz="1600" dirty="0"/>
            <a:t>miglioramento qualità del   sonno e autonomia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dirty="0"/>
            <a:t>Rinuncia logica assistenzialistica : </a:t>
          </a:r>
          <a:r>
            <a:rPr lang="it-IT" sz="1600" dirty="0"/>
            <a:t>no personale infermieristico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dirty="0"/>
        </a:p>
      </dgm:t>
    </dgm:pt>
    <dgm:pt modelId="{E25B7FA5-C991-4210-9AB3-2FF0A9678B55}" type="parTrans" cxnId="{FEDC0AD7-095E-49A5-B6B9-1C50D72BB384}">
      <dgm:prSet/>
      <dgm:spPr/>
      <dgm:t>
        <a:bodyPr/>
        <a:lstStyle/>
        <a:p>
          <a:endParaRPr lang="it-IT"/>
        </a:p>
      </dgm:t>
    </dgm:pt>
    <dgm:pt modelId="{7B205FDE-7BDF-44DE-B519-87EC78D973E5}" type="sibTrans" cxnId="{FEDC0AD7-095E-49A5-B6B9-1C50D72BB384}">
      <dgm:prSet/>
      <dgm:spPr/>
      <dgm:t>
        <a:bodyPr/>
        <a:lstStyle/>
        <a:p>
          <a:endParaRPr lang="it-IT"/>
        </a:p>
      </dgm:t>
    </dgm:pt>
    <dgm:pt modelId="{90A3C8E2-090D-411C-9228-A160DFC30EDD}" type="pres">
      <dgm:prSet presAssocID="{680206F7-4A17-4D6A-9281-A0825E59FE2B}" presName="composite" presStyleCnt="0">
        <dgm:presLayoutVars>
          <dgm:chMax val="5"/>
          <dgm:dir/>
          <dgm:resizeHandles val="exact"/>
        </dgm:presLayoutVars>
      </dgm:prSet>
      <dgm:spPr/>
    </dgm:pt>
    <dgm:pt modelId="{4D6D0DDB-047A-4377-B79A-A68EE5E8DE7E}" type="pres">
      <dgm:prSet presAssocID="{E4303978-14C6-4558-B226-A586DAD47315}" presName="circle1" presStyleLbl="lnNode1" presStyleIdx="0" presStyleCnt="4"/>
      <dgm:spPr>
        <a:solidFill>
          <a:srgbClr val="FFFF00"/>
        </a:solidFill>
      </dgm:spPr>
    </dgm:pt>
    <dgm:pt modelId="{7BB9093A-3F53-48AC-A366-E5ED2D9E9DDB}" type="pres">
      <dgm:prSet presAssocID="{E4303978-14C6-4558-B226-A586DAD47315}" presName="text1" presStyleLbl="revTx" presStyleIdx="0" presStyleCnt="4" custScaleX="111490" custScaleY="83094" custLinFactNeighborX="7851" custLinFactNeighborY="6345">
        <dgm:presLayoutVars>
          <dgm:bulletEnabled val="1"/>
        </dgm:presLayoutVars>
      </dgm:prSet>
      <dgm:spPr/>
    </dgm:pt>
    <dgm:pt modelId="{55AA035E-5925-41FE-8E7D-8FDD1F27B132}" type="pres">
      <dgm:prSet presAssocID="{E4303978-14C6-4558-B226-A586DAD47315}" presName="line1" presStyleLbl="callout" presStyleIdx="0" presStyleCnt="8"/>
      <dgm:spPr/>
    </dgm:pt>
    <dgm:pt modelId="{EBD9B0B1-7610-4F86-90D3-5A9D869D3056}" type="pres">
      <dgm:prSet presAssocID="{E4303978-14C6-4558-B226-A586DAD47315}" presName="d1" presStyleLbl="callout" presStyleIdx="1" presStyleCnt="8"/>
      <dgm:spPr/>
    </dgm:pt>
    <dgm:pt modelId="{1F32A3EC-1F9A-4DA0-A813-CD5E8BF55B14}" type="pres">
      <dgm:prSet presAssocID="{AA8F75E2-ECCA-4B81-A0ED-9886B4014547}" presName="circle2" presStyleLbl="lnNode1" presStyleIdx="1" presStyleCnt="4"/>
      <dgm:spPr/>
    </dgm:pt>
    <dgm:pt modelId="{7CB00335-6917-4C85-81A5-48B827BB8FFC}" type="pres">
      <dgm:prSet presAssocID="{AA8F75E2-ECCA-4B81-A0ED-9886B4014547}" presName="text2" presStyleLbl="revTx" presStyleIdx="1" presStyleCnt="4" custScaleX="95094" custScaleY="81098" custLinFactNeighborX="-1627" custLinFactNeighborY="-7260">
        <dgm:presLayoutVars>
          <dgm:bulletEnabled val="1"/>
        </dgm:presLayoutVars>
      </dgm:prSet>
      <dgm:spPr/>
    </dgm:pt>
    <dgm:pt modelId="{1DCFFF7A-524F-4B7D-AF09-75A3D838FAC7}" type="pres">
      <dgm:prSet presAssocID="{AA8F75E2-ECCA-4B81-A0ED-9886B4014547}" presName="line2" presStyleLbl="callout" presStyleIdx="2" presStyleCnt="8"/>
      <dgm:spPr/>
    </dgm:pt>
    <dgm:pt modelId="{8C745DAA-1357-4762-97CB-7EC23E234B77}" type="pres">
      <dgm:prSet presAssocID="{AA8F75E2-ECCA-4B81-A0ED-9886B4014547}" presName="d2" presStyleLbl="callout" presStyleIdx="3" presStyleCnt="8"/>
      <dgm:spPr/>
    </dgm:pt>
    <dgm:pt modelId="{E0BC4617-D138-4711-A668-5D318A1BF04D}" type="pres">
      <dgm:prSet presAssocID="{2122B03D-BB2C-42B0-A98A-8C474967812E}" presName="circle3" presStyleLbl="lnNode1" presStyleIdx="2" presStyleCnt="4" custLinFactNeighborX="-1462" custLinFactNeighborY="-2680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A5F7232F-D9AD-4038-8FE3-20BED05DF120}" type="pres">
      <dgm:prSet presAssocID="{2122B03D-BB2C-42B0-A98A-8C474967812E}" presName="text3" presStyleLbl="revTx" presStyleIdx="2" presStyleCnt="4" custScaleX="97711" custScaleY="76848" custLinFactNeighborX="1106" custLinFactNeighborY="-18769">
        <dgm:presLayoutVars>
          <dgm:bulletEnabled val="1"/>
        </dgm:presLayoutVars>
      </dgm:prSet>
      <dgm:spPr/>
    </dgm:pt>
    <dgm:pt modelId="{73A205F4-4310-4096-A89C-22EBFECF0B30}" type="pres">
      <dgm:prSet presAssocID="{2122B03D-BB2C-42B0-A98A-8C474967812E}" presName="line3" presStyleLbl="callout" presStyleIdx="4" presStyleCnt="8"/>
      <dgm:spPr/>
    </dgm:pt>
    <dgm:pt modelId="{081027E2-5EA2-4253-8C96-646497365D1D}" type="pres">
      <dgm:prSet presAssocID="{2122B03D-BB2C-42B0-A98A-8C474967812E}" presName="d3" presStyleLbl="callout" presStyleIdx="5" presStyleCnt="8"/>
      <dgm:spPr/>
    </dgm:pt>
    <dgm:pt modelId="{7E817EF9-7700-4C44-B405-2F3D10352DE9}" type="pres">
      <dgm:prSet presAssocID="{005C4939-7B61-438A-8F30-CE7531B30E29}" presName="circle4" presStyleLbl="lnNode1" presStyleIdx="3" presStyleCnt="4"/>
      <dgm:spPr/>
    </dgm:pt>
    <dgm:pt modelId="{F46668F0-04C3-471C-99D3-B226AC474455}" type="pres">
      <dgm:prSet presAssocID="{005C4939-7B61-438A-8F30-CE7531B30E29}" presName="text4" presStyleLbl="revTx" presStyleIdx="3" presStyleCnt="4" custScaleX="283939" custScaleY="285489" custLinFactNeighborX="90291" custLinFactNeighborY="89120">
        <dgm:presLayoutVars>
          <dgm:bulletEnabled val="1"/>
        </dgm:presLayoutVars>
      </dgm:prSet>
      <dgm:spPr/>
    </dgm:pt>
    <dgm:pt modelId="{A11D3434-FBC3-4764-9AAC-77C0A83F864B}" type="pres">
      <dgm:prSet presAssocID="{005C4939-7B61-438A-8F30-CE7531B30E29}" presName="line4" presStyleLbl="callout" presStyleIdx="6" presStyleCnt="8"/>
      <dgm:spPr/>
    </dgm:pt>
    <dgm:pt modelId="{BDB9C0DA-C199-4492-AA3D-2A940220AB1B}" type="pres">
      <dgm:prSet presAssocID="{005C4939-7B61-438A-8F30-CE7531B30E29}" presName="d4" presStyleLbl="callout" presStyleIdx="7" presStyleCnt="8"/>
      <dgm:spPr/>
    </dgm:pt>
  </dgm:ptLst>
  <dgm:cxnLst>
    <dgm:cxn modelId="{D21DA207-F01D-4795-B472-D352F1B64790}" srcId="{680206F7-4A17-4D6A-9281-A0825E59FE2B}" destId="{AA8F75E2-ECCA-4B81-A0ED-9886B4014547}" srcOrd="1" destOrd="0" parTransId="{9AEBE5E3-5EED-4659-A412-C64BF4263FA0}" sibTransId="{C35EA313-1E74-45D0-8E84-6179FFE1B93E}"/>
    <dgm:cxn modelId="{C76C450A-E11C-4417-95D2-A34F526E1B80}" srcId="{680206F7-4A17-4D6A-9281-A0825E59FE2B}" destId="{E4303978-14C6-4558-B226-A586DAD47315}" srcOrd="0" destOrd="0" parTransId="{0AE8BC5B-95D2-4AB0-A409-2C0EE242F021}" sibTransId="{344CD07E-8245-407C-9FBF-661A5E0F3956}"/>
    <dgm:cxn modelId="{12EDC230-5B2A-49D8-86F3-E4738348A21A}" type="presOf" srcId="{005C4939-7B61-438A-8F30-CE7531B30E29}" destId="{F46668F0-04C3-471C-99D3-B226AC474455}" srcOrd="0" destOrd="0" presId="urn:microsoft.com/office/officeart/2005/8/layout/target1"/>
    <dgm:cxn modelId="{981CCF43-F747-4CF7-9A35-5A9505522FA2}" type="presOf" srcId="{680206F7-4A17-4D6A-9281-A0825E59FE2B}" destId="{90A3C8E2-090D-411C-9228-A160DFC30EDD}" srcOrd="0" destOrd="0" presId="urn:microsoft.com/office/officeart/2005/8/layout/target1"/>
    <dgm:cxn modelId="{24EDD0AA-76C8-4DD7-AE31-44967D47D7E2}" type="presOf" srcId="{2122B03D-BB2C-42B0-A98A-8C474967812E}" destId="{A5F7232F-D9AD-4038-8FE3-20BED05DF120}" srcOrd="0" destOrd="0" presId="urn:microsoft.com/office/officeart/2005/8/layout/target1"/>
    <dgm:cxn modelId="{AF1CC0BF-C645-4A48-802E-699037614786}" type="presOf" srcId="{AA8F75E2-ECCA-4B81-A0ED-9886B4014547}" destId="{7CB00335-6917-4C85-81A5-48B827BB8FFC}" srcOrd="0" destOrd="0" presId="urn:microsoft.com/office/officeart/2005/8/layout/target1"/>
    <dgm:cxn modelId="{3179DFD3-5F3E-4231-8F3B-EC27AD013FD6}" type="presOf" srcId="{E4303978-14C6-4558-B226-A586DAD47315}" destId="{7BB9093A-3F53-48AC-A366-E5ED2D9E9DDB}" srcOrd="0" destOrd="0" presId="urn:microsoft.com/office/officeart/2005/8/layout/target1"/>
    <dgm:cxn modelId="{FEDC0AD7-095E-49A5-B6B9-1C50D72BB384}" srcId="{680206F7-4A17-4D6A-9281-A0825E59FE2B}" destId="{005C4939-7B61-438A-8F30-CE7531B30E29}" srcOrd="3" destOrd="0" parTransId="{E25B7FA5-C991-4210-9AB3-2FF0A9678B55}" sibTransId="{7B205FDE-7BDF-44DE-B519-87EC78D973E5}"/>
    <dgm:cxn modelId="{99ECFBD8-0C6E-4066-9E27-F239509E7738}" srcId="{680206F7-4A17-4D6A-9281-A0825E59FE2B}" destId="{2122B03D-BB2C-42B0-A98A-8C474967812E}" srcOrd="2" destOrd="0" parTransId="{691476E8-0F96-4442-BB9F-7B7F6BABB19C}" sibTransId="{46F0C3E9-27F9-4207-8710-9DA5EC0D36AF}"/>
    <dgm:cxn modelId="{3BEC2BB1-8B77-455F-8B0A-317C7014EF5D}" type="presParOf" srcId="{90A3C8E2-090D-411C-9228-A160DFC30EDD}" destId="{4D6D0DDB-047A-4377-B79A-A68EE5E8DE7E}" srcOrd="0" destOrd="0" presId="urn:microsoft.com/office/officeart/2005/8/layout/target1"/>
    <dgm:cxn modelId="{40AC26F3-7AA2-49D3-B499-86D4AEA1A470}" type="presParOf" srcId="{90A3C8E2-090D-411C-9228-A160DFC30EDD}" destId="{7BB9093A-3F53-48AC-A366-E5ED2D9E9DDB}" srcOrd="1" destOrd="0" presId="urn:microsoft.com/office/officeart/2005/8/layout/target1"/>
    <dgm:cxn modelId="{2FE09780-1DDB-458A-8B48-10CC7C99F8B1}" type="presParOf" srcId="{90A3C8E2-090D-411C-9228-A160DFC30EDD}" destId="{55AA035E-5925-41FE-8E7D-8FDD1F27B132}" srcOrd="2" destOrd="0" presId="urn:microsoft.com/office/officeart/2005/8/layout/target1"/>
    <dgm:cxn modelId="{C15F0530-5B61-4916-95DF-BAF4A64C1420}" type="presParOf" srcId="{90A3C8E2-090D-411C-9228-A160DFC30EDD}" destId="{EBD9B0B1-7610-4F86-90D3-5A9D869D3056}" srcOrd="3" destOrd="0" presId="urn:microsoft.com/office/officeart/2005/8/layout/target1"/>
    <dgm:cxn modelId="{EF82B427-E2FB-4764-B117-5568072CE9C7}" type="presParOf" srcId="{90A3C8E2-090D-411C-9228-A160DFC30EDD}" destId="{1F32A3EC-1F9A-4DA0-A813-CD5E8BF55B14}" srcOrd="4" destOrd="0" presId="urn:microsoft.com/office/officeart/2005/8/layout/target1"/>
    <dgm:cxn modelId="{C1AEF7BA-6B35-480A-8B0E-7BAAF0F7304A}" type="presParOf" srcId="{90A3C8E2-090D-411C-9228-A160DFC30EDD}" destId="{7CB00335-6917-4C85-81A5-48B827BB8FFC}" srcOrd="5" destOrd="0" presId="urn:microsoft.com/office/officeart/2005/8/layout/target1"/>
    <dgm:cxn modelId="{D6D465CD-66AD-4444-87C3-1F70D2D2EF28}" type="presParOf" srcId="{90A3C8E2-090D-411C-9228-A160DFC30EDD}" destId="{1DCFFF7A-524F-4B7D-AF09-75A3D838FAC7}" srcOrd="6" destOrd="0" presId="urn:microsoft.com/office/officeart/2005/8/layout/target1"/>
    <dgm:cxn modelId="{B50C0AAB-2F7F-46A4-B8E2-FFD8CB4D9EFC}" type="presParOf" srcId="{90A3C8E2-090D-411C-9228-A160DFC30EDD}" destId="{8C745DAA-1357-4762-97CB-7EC23E234B77}" srcOrd="7" destOrd="0" presId="urn:microsoft.com/office/officeart/2005/8/layout/target1"/>
    <dgm:cxn modelId="{15507ABC-DD3F-4D51-881B-8E2D13485287}" type="presParOf" srcId="{90A3C8E2-090D-411C-9228-A160DFC30EDD}" destId="{E0BC4617-D138-4711-A668-5D318A1BF04D}" srcOrd="8" destOrd="0" presId="urn:microsoft.com/office/officeart/2005/8/layout/target1"/>
    <dgm:cxn modelId="{B565991A-8F4A-43E2-815E-3D15A91F78DC}" type="presParOf" srcId="{90A3C8E2-090D-411C-9228-A160DFC30EDD}" destId="{A5F7232F-D9AD-4038-8FE3-20BED05DF120}" srcOrd="9" destOrd="0" presId="urn:microsoft.com/office/officeart/2005/8/layout/target1"/>
    <dgm:cxn modelId="{53185853-B0F8-463F-BD8B-56624F12F99D}" type="presParOf" srcId="{90A3C8E2-090D-411C-9228-A160DFC30EDD}" destId="{73A205F4-4310-4096-A89C-22EBFECF0B30}" srcOrd="10" destOrd="0" presId="urn:microsoft.com/office/officeart/2005/8/layout/target1"/>
    <dgm:cxn modelId="{977AC9A5-469F-4553-AFEE-1AD782D04484}" type="presParOf" srcId="{90A3C8E2-090D-411C-9228-A160DFC30EDD}" destId="{081027E2-5EA2-4253-8C96-646497365D1D}" srcOrd="11" destOrd="0" presId="urn:microsoft.com/office/officeart/2005/8/layout/target1"/>
    <dgm:cxn modelId="{ECB48A72-864B-49EE-97A2-EEA243656877}" type="presParOf" srcId="{90A3C8E2-090D-411C-9228-A160DFC30EDD}" destId="{7E817EF9-7700-4C44-B405-2F3D10352DE9}" srcOrd="12" destOrd="0" presId="urn:microsoft.com/office/officeart/2005/8/layout/target1"/>
    <dgm:cxn modelId="{AC10CF29-1F05-4340-B5DE-009FF22D5D58}" type="presParOf" srcId="{90A3C8E2-090D-411C-9228-A160DFC30EDD}" destId="{F46668F0-04C3-471C-99D3-B226AC474455}" srcOrd="13" destOrd="0" presId="urn:microsoft.com/office/officeart/2005/8/layout/target1"/>
    <dgm:cxn modelId="{E8D58EC1-3134-41AA-8947-5478DD977E8A}" type="presParOf" srcId="{90A3C8E2-090D-411C-9228-A160DFC30EDD}" destId="{A11D3434-FBC3-4764-9AAC-77C0A83F864B}" srcOrd="14" destOrd="0" presId="urn:microsoft.com/office/officeart/2005/8/layout/target1"/>
    <dgm:cxn modelId="{303B0DDC-1722-47A4-920F-6822DAE79F52}" type="presParOf" srcId="{90A3C8E2-090D-411C-9228-A160DFC30EDD}" destId="{BDB9C0DA-C199-4492-AA3D-2A940220AB1B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2C3496-BEB9-4B20-8BFA-24FB4465919F}" type="doc">
      <dgm:prSet loTypeId="urn:microsoft.com/office/officeart/2005/8/layout/hList7" loCatId="process" qsTypeId="urn:microsoft.com/office/officeart/2005/8/quickstyle/simple1" qsCatId="simple" csTypeId="urn:microsoft.com/office/officeart/2005/8/colors/accent5_1" csCatId="accent5" phldr="1"/>
      <dgm:spPr/>
    </dgm:pt>
    <dgm:pt modelId="{9E72EDD3-09A4-432D-9849-440744CCBA5D}">
      <dgm:prSet phldrT="[Testo]"/>
      <dgm:spPr/>
      <dgm:t>
        <a:bodyPr/>
        <a:lstStyle/>
        <a:p>
          <a:r>
            <a:rPr lang="it-IT" dirty="0"/>
            <a:t>Individualizzazione</a:t>
          </a:r>
        </a:p>
      </dgm:t>
    </dgm:pt>
    <dgm:pt modelId="{CDB205FC-6E91-4095-AFA5-5FFFF1979D4D}" type="parTrans" cxnId="{3E790208-92B5-4FC4-B764-031B226A078F}">
      <dgm:prSet/>
      <dgm:spPr/>
      <dgm:t>
        <a:bodyPr/>
        <a:lstStyle/>
        <a:p>
          <a:endParaRPr lang="it-IT"/>
        </a:p>
      </dgm:t>
    </dgm:pt>
    <dgm:pt modelId="{F9A9C352-BF54-4295-83CD-97A4A524DF66}" type="sibTrans" cxnId="{3E790208-92B5-4FC4-B764-031B226A078F}">
      <dgm:prSet/>
      <dgm:spPr/>
      <dgm:t>
        <a:bodyPr/>
        <a:lstStyle/>
        <a:p>
          <a:endParaRPr lang="it-IT"/>
        </a:p>
      </dgm:t>
    </dgm:pt>
    <dgm:pt modelId="{C434FF11-5E86-4C11-8710-095D099021C5}">
      <dgm:prSet phldrT="[Testo]" custT="1"/>
      <dgm:spPr/>
      <dgm:t>
        <a:bodyPr/>
        <a:lstStyle/>
        <a:p>
          <a:r>
            <a:rPr lang="it-IT" sz="2000"/>
            <a:t>Qualità della vita</a:t>
          </a:r>
          <a:endParaRPr lang="it-IT" sz="2000" dirty="0"/>
        </a:p>
      </dgm:t>
    </dgm:pt>
    <dgm:pt modelId="{001A5AE8-40AB-4C3D-92C0-4B8B152A54E8}" type="parTrans" cxnId="{F7148CB4-B239-4FF7-8881-102E9C47A318}">
      <dgm:prSet/>
      <dgm:spPr/>
      <dgm:t>
        <a:bodyPr/>
        <a:lstStyle/>
        <a:p>
          <a:endParaRPr lang="it-IT"/>
        </a:p>
      </dgm:t>
    </dgm:pt>
    <dgm:pt modelId="{50B53FFE-134D-4576-9D62-9B0ED4A91AD6}" type="sibTrans" cxnId="{F7148CB4-B239-4FF7-8881-102E9C47A318}">
      <dgm:prSet/>
      <dgm:spPr/>
      <dgm:t>
        <a:bodyPr/>
        <a:lstStyle/>
        <a:p>
          <a:endParaRPr lang="it-IT"/>
        </a:p>
      </dgm:t>
    </dgm:pt>
    <dgm:pt modelId="{7798ADF7-6997-49F6-9044-E40B605E6CF4}">
      <dgm:prSet phldrT="[Testo]"/>
      <dgm:spPr/>
      <dgm:t>
        <a:bodyPr/>
        <a:lstStyle/>
        <a:p>
          <a:r>
            <a:rPr lang="it-IT" dirty="0"/>
            <a:t>- Monitoraggio      -Esiti</a:t>
          </a:r>
        </a:p>
        <a:p>
          <a:endParaRPr lang="it-IT" dirty="0"/>
        </a:p>
      </dgm:t>
    </dgm:pt>
    <dgm:pt modelId="{686BC806-E319-48D4-9F8A-626EDE02E645}" type="parTrans" cxnId="{52497ECE-CE4B-4D47-BF78-1F2AEF1472DD}">
      <dgm:prSet/>
      <dgm:spPr/>
      <dgm:t>
        <a:bodyPr/>
        <a:lstStyle/>
        <a:p>
          <a:endParaRPr lang="it-IT"/>
        </a:p>
      </dgm:t>
    </dgm:pt>
    <dgm:pt modelId="{597C9553-2ADD-4CFB-8158-9C9031958F37}" type="sibTrans" cxnId="{52497ECE-CE4B-4D47-BF78-1F2AEF1472DD}">
      <dgm:prSet/>
      <dgm:spPr/>
      <dgm:t>
        <a:bodyPr/>
        <a:lstStyle/>
        <a:p>
          <a:endParaRPr lang="it-IT"/>
        </a:p>
      </dgm:t>
    </dgm:pt>
    <dgm:pt modelId="{F43B7FBE-E02A-4CB1-B3D7-1C299049B8DF}" type="pres">
      <dgm:prSet presAssocID="{BC2C3496-BEB9-4B20-8BFA-24FB4465919F}" presName="Name0" presStyleCnt="0">
        <dgm:presLayoutVars>
          <dgm:dir/>
          <dgm:resizeHandles val="exact"/>
        </dgm:presLayoutVars>
      </dgm:prSet>
      <dgm:spPr/>
    </dgm:pt>
    <dgm:pt modelId="{F7D8F0E8-C7B0-4EAC-BB62-B263E2370396}" type="pres">
      <dgm:prSet presAssocID="{BC2C3496-BEB9-4B20-8BFA-24FB4465919F}" presName="fgShape" presStyleLbl="fgShp" presStyleIdx="0" presStyleCnt="1"/>
      <dgm:spPr/>
    </dgm:pt>
    <dgm:pt modelId="{D50DF863-7B13-4D3A-A19A-D4C401434C1E}" type="pres">
      <dgm:prSet presAssocID="{BC2C3496-BEB9-4B20-8BFA-24FB4465919F}" presName="linComp" presStyleCnt="0"/>
      <dgm:spPr/>
    </dgm:pt>
    <dgm:pt modelId="{2707746E-9E01-449D-AD9A-7475440FB0CB}" type="pres">
      <dgm:prSet presAssocID="{9E72EDD3-09A4-432D-9849-440744CCBA5D}" presName="compNode" presStyleCnt="0"/>
      <dgm:spPr/>
    </dgm:pt>
    <dgm:pt modelId="{DCE6CFE1-DE83-412B-B746-4C2548120538}" type="pres">
      <dgm:prSet presAssocID="{9E72EDD3-09A4-432D-9849-440744CCBA5D}" presName="bkgdShape" presStyleLbl="node1" presStyleIdx="0" presStyleCnt="3"/>
      <dgm:spPr/>
    </dgm:pt>
    <dgm:pt modelId="{2F8083A7-C20D-4604-B84A-9DCD4C6158A3}" type="pres">
      <dgm:prSet presAssocID="{9E72EDD3-09A4-432D-9849-440744CCBA5D}" presName="nodeTx" presStyleLbl="node1" presStyleIdx="0" presStyleCnt="3">
        <dgm:presLayoutVars>
          <dgm:bulletEnabled val="1"/>
        </dgm:presLayoutVars>
      </dgm:prSet>
      <dgm:spPr/>
    </dgm:pt>
    <dgm:pt modelId="{CC6AF850-ED89-4A3B-90AF-B303F9C31C2B}" type="pres">
      <dgm:prSet presAssocID="{9E72EDD3-09A4-432D-9849-440744CCBA5D}" presName="invisiNode" presStyleLbl="node1" presStyleIdx="0" presStyleCnt="3"/>
      <dgm:spPr/>
    </dgm:pt>
    <dgm:pt modelId="{BCF4FA31-F606-457B-AA32-85F239437906}" type="pres">
      <dgm:prSet presAssocID="{9E72EDD3-09A4-432D-9849-440744CCBA5D}" presName="imagNode" presStyleLbl="fgImgPlace1" presStyleIdx="0" presStyleCnt="3" custScaleX="106965" custLinFactNeighborX="3644" custLinFactNeighborY="72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C9CE06C0-0F42-4505-9606-DBEAE7B93FE9}" type="pres">
      <dgm:prSet presAssocID="{F9A9C352-BF54-4295-83CD-97A4A524DF66}" presName="sibTrans" presStyleLbl="sibTrans2D1" presStyleIdx="0" presStyleCnt="0"/>
      <dgm:spPr/>
    </dgm:pt>
    <dgm:pt modelId="{BC8A0A69-756E-40EF-A72E-862E372B1DB9}" type="pres">
      <dgm:prSet presAssocID="{C434FF11-5E86-4C11-8710-095D099021C5}" presName="compNode" presStyleCnt="0"/>
      <dgm:spPr/>
    </dgm:pt>
    <dgm:pt modelId="{500A2BDB-B917-4670-A2CD-433160D7ED48}" type="pres">
      <dgm:prSet presAssocID="{C434FF11-5E86-4C11-8710-095D099021C5}" presName="bkgdShape" presStyleLbl="node1" presStyleIdx="1" presStyleCnt="3" custLinFactNeighborX="-803" custLinFactNeighborY="-893"/>
      <dgm:spPr/>
    </dgm:pt>
    <dgm:pt modelId="{9FE8BD51-86DC-4323-8685-5031BC6E38CF}" type="pres">
      <dgm:prSet presAssocID="{C434FF11-5E86-4C11-8710-095D099021C5}" presName="nodeTx" presStyleLbl="node1" presStyleIdx="1" presStyleCnt="3">
        <dgm:presLayoutVars>
          <dgm:bulletEnabled val="1"/>
        </dgm:presLayoutVars>
      </dgm:prSet>
      <dgm:spPr/>
    </dgm:pt>
    <dgm:pt modelId="{2200D2CA-27AC-4495-A572-C83897542C66}" type="pres">
      <dgm:prSet presAssocID="{C434FF11-5E86-4C11-8710-095D099021C5}" presName="invisiNode" presStyleLbl="node1" presStyleIdx="1" presStyleCnt="3"/>
      <dgm:spPr/>
    </dgm:pt>
    <dgm:pt modelId="{A19EE711-FFB8-4166-8B7D-14B86096A804}" type="pres">
      <dgm:prSet presAssocID="{C434FF11-5E86-4C11-8710-095D099021C5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4C2DAFD-8510-49A1-935D-99AEC1E18329}" type="pres">
      <dgm:prSet presAssocID="{50B53FFE-134D-4576-9D62-9B0ED4A91AD6}" presName="sibTrans" presStyleLbl="sibTrans2D1" presStyleIdx="0" presStyleCnt="0"/>
      <dgm:spPr/>
    </dgm:pt>
    <dgm:pt modelId="{23EFDA46-0057-4971-9D9F-D5A2EA4BC6D0}" type="pres">
      <dgm:prSet presAssocID="{7798ADF7-6997-49F6-9044-E40B605E6CF4}" presName="compNode" presStyleCnt="0"/>
      <dgm:spPr/>
    </dgm:pt>
    <dgm:pt modelId="{ADC68BB5-BDCC-4EA0-832D-22AC895E4785}" type="pres">
      <dgm:prSet presAssocID="{7798ADF7-6997-49F6-9044-E40B605E6CF4}" presName="bkgdShape" presStyleLbl="node1" presStyleIdx="2" presStyleCnt="3"/>
      <dgm:spPr/>
    </dgm:pt>
    <dgm:pt modelId="{70A4428B-2648-4E74-B33D-0DEB6D0461C7}" type="pres">
      <dgm:prSet presAssocID="{7798ADF7-6997-49F6-9044-E40B605E6CF4}" presName="nodeTx" presStyleLbl="node1" presStyleIdx="2" presStyleCnt="3">
        <dgm:presLayoutVars>
          <dgm:bulletEnabled val="1"/>
        </dgm:presLayoutVars>
      </dgm:prSet>
      <dgm:spPr/>
    </dgm:pt>
    <dgm:pt modelId="{2A1441ED-782D-4A6A-B083-89FBDACF5826}" type="pres">
      <dgm:prSet presAssocID="{7798ADF7-6997-49F6-9044-E40B605E6CF4}" presName="invisiNode" presStyleLbl="node1" presStyleIdx="2" presStyleCnt="3"/>
      <dgm:spPr/>
    </dgm:pt>
    <dgm:pt modelId="{71AB3A32-BDA0-475C-BF33-468F19F1FB39}" type="pres">
      <dgm:prSet presAssocID="{7798ADF7-6997-49F6-9044-E40B605E6CF4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3E790208-92B5-4FC4-B764-031B226A078F}" srcId="{BC2C3496-BEB9-4B20-8BFA-24FB4465919F}" destId="{9E72EDD3-09A4-432D-9849-440744CCBA5D}" srcOrd="0" destOrd="0" parTransId="{CDB205FC-6E91-4095-AFA5-5FFFF1979D4D}" sibTransId="{F9A9C352-BF54-4295-83CD-97A4A524DF66}"/>
    <dgm:cxn modelId="{3A374512-CF09-4A17-8CC9-18E3991EBAA1}" type="presOf" srcId="{F9A9C352-BF54-4295-83CD-97A4A524DF66}" destId="{C9CE06C0-0F42-4505-9606-DBEAE7B93FE9}" srcOrd="0" destOrd="0" presId="urn:microsoft.com/office/officeart/2005/8/layout/hList7"/>
    <dgm:cxn modelId="{D3CF4C21-12B4-4DA3-A3A6-655540EAEA84}" type="presOf" srcId="{C434FF11-5E86-4C11-8710-095D099021C5}" destId="{9FE8BD51-86DC-4323-8685-5031BC6E38CF}" srcOrd="1" destOrd="0" presId="urn:microsoft.com/office/officeart/2005/8/layout/hList7"/>
    <dgm:cxn modelId="{053B492A-4C1D-46AD-959B-62EE439F219F}" type="presOf" srcId="{50B53FFE-134D-4576-9D62-9B0ED4A91AD6}" destId="{94C2DAFD-8510-49A1-935D-99AEC1E18329}" srcOrd="0" destOrd="0" presId="urn:microsoft.com/office/officeart/2005/8/layout/hList7"/>
    <dgm:cxn modelId="{025AB451-44CE-44E9-AC3B-3E1BF21A8C01}" type="presOf" srcId="{C434FF11-5E86-4C11-8710-095D099021C5}" destId="{500A2BDB-B917-4670-A2CD-433160D7ED48}" srcOrd="0" destOrd="0" presId="urn:microsoft.com/office/officeart/2005/8/layout/hList7"/>
    <dgm:cxn modelId="{8FA3007A-0B8B-4CE4-9398-4DAE00D0C309}" type="presOf" srcId="{7798ADF7-6997-49F6-9044-E40B605E6CF4}" destId="{ADC68BB5-BDCC-4EA0-832D-22AC895E4785}" srcOrd="0" destOrd="0" presId="urn:microsoft.com/office/officeart/2005/8/layout/hList7"/>
    <dgm:cxn modelId="{87615B7D-CCCF-43D0-9FFD-DB4EBFA54025}" type="presOf" srcId="{9E72EDD3-09A4-432D-9849-440744CCBA5D}" destId="{DCE6CFE1-DE83-412B-B746-4C2548120538}" srcOrd="0" destOrd="0" presId="urn:microsoft.com/office/officeart/2005/8/layout/hList7"/>
    <dgm:cxn modelId="{E0D7798D-310B-4E7C-9FBA-845A485BA38B}" type="presOf" srcId="{7798ADF7-6997-49F6-9044-E40B605E6CF4}" destId="{70A4428B-2648-4E74-B33D-0DEB6D0461C7}" srcOrd="1" destOrd="0" presId="urn:microsoft.com/office/officeart/2005/8/layout/hList7"/>
    <dgm:cxn modelId="{F7148CB4-B239-4FF7-8881-102E9C47A318}" srcId="{BC2C3496-BEB9-4B20-8BFA-24FB4465919F}" destId="{C434FF11-5E86-4C11-8710-095D099021C5}" srcOrd="1" destOrd="0" parTransId="{001A5AE8-40AB-4C3D-92C0-4B8B152A54E8}" sibTransId="{50B53FFE-134D-4576-9D62-9B0ED4A91AD6}"/>
    <dgm:cxn modelId="{52497ECE-CE4B-4D47-BF78-1F2AEF1472DD}" srcId="{BC2C3496-BEB9-4B20-8BFA-24FB4465919F}" destId="{7798ADF7-6997-49F6-9044-E40B605E6CF4}" srcOrd="2" destOrd="0" parTransId="{686BC806-E319-48D4-9F8A-626EDE02E645}" sibTransId="{597C9553-2ADD-4CFB-8158-9C9031958F37}"/>
    <dgm:cxn modelId="{56EA55E7-7857-4D1C-A85D-DCD221172BCC}" type="presOf" srcId="{9E72EDD3-09A4-432D-9849-440744CCBA5D}" destId="{2F8083A7-C20D-4604-B84A-9DCD4C6158A3}" srcOrd="1" destOrd="0" presId="urn:microsoft.com/office/officeart/2005/8/layout/hList7"/>
    <dgm:cxn modelId="{3EC67AE9-7335-4BD4-9339-BC8A284EB610}" type="presOf" srcId="{BC2C3496-BEB9-4B20-8BFA-24FB4465919F}" destId="{F43B7FBE-E02A-4CB1-B3D7-1C299049B8DF}" srcOrd="0" destOrd="0" presId="urn:microsoft.com/office/officeart/2005/8/layout/hList7"/>
    <dgm:cxn modelId="{C29A8B5C-6519-4AA7-9BB9-F4E1E3FCF696}" type="presParOf" srcId="{F43B7FBE-E02A-4CB1-B3D7-1C299049B8DF}" destId="{F7D8F0E8-C7B0-4EAC-BB62-B263E2370396}" srcOrd="0" destOrd="0" presId="urn:microsoft.com/office/officeart/2005/8/layout/hList7"/>
    <dgm:cxn modelId="{BA60CF15-2B99-4F94-B395-7C63FB03CFB6}" type="presParOf" srcId="{F43B7FBE-E02A-4CB1-B3D7-1C299049B8DF}" destId="{D50DF863-7B13-4D3A-A19A-D4C401434C1E}" srcOrd="1" destOrd="0" presId="urn:microsoft.com/office/officeart/2005/8/layout/hList7"/>
    <dgm:cxn modelId="{426F33D1-8977-46FE-B9A0-9BDB3C5AA467}" type="presParOf" srcId="{D50DF863-7B13-4D3A-A19A-D4C401434C1E}" destId="{2707746E-9E01-449D-AD9A-7475440FB0CB}" srcOrd="0" destOrd="0" presId="urn:microsoft.com/office/officeart/2005/8/layout/hList7"/>
    <dgm:cxn modelId="{B778309C-F479-4A62-A6AD-FAFA5E54A78A}" type="presParOf" srcId="{2707746E-9E01-449D-AD9A-7475440FB0CB}" destId="{DCE6CFE1-DE83-412B-B746-4C2548120538}" srcOrd="0" destOrd="0" presId="urn:microsoft.com/office/officeart/2005/8/layout/hList7"/>
    <dgm:cxn modelId="{CC54FD92-D594-4C67-91D0-F5AC49B762E1}" type="presParOf" srcId="{2707746E-9E01-449D-AD9A-7475440FB0CB}" destId="{2F8083A7-C20D-4604-B84A-9DCD4C6158A3}" srcOrd="1" destOrd="0" presId="urn:microsoft.com/office/officeart/2005/8/layout/hList7"/>
    <dgm:cxn modelId="{F434819C-82EE-402B-AECF-06B14FDE8D3C}" type="presParOf" srcId="{2707746E-9E01-449D-AD9A-7475440FB0CB}" destId="{CC6AF850-ED89-4A3B-90AF-B303F9C31C2B}" srcOrd="2" destOrd="0" presId="urn:microsoft.com/office/officeart/2005/8/layout/hList7"/>
    <dgm:cxn modelId="{B6CEC850-4AE8-4F2F-8695-17C9ECF2C7FA}" type="presParOf" srcId="{2707746E-9E01-449D-AD9A-7475440FB0CB}" destId="{BCF4FA31-F606-457B-AA32-85F239437906}" srcOrd="3" destOrd="0" presId="urn:microsoft.com/office/officeart/2005/8/layout/hList7"/>
    <dgm:cxn modelId="{5F8F58FC-D0DF-4454-A31A-BC4110C5168F}" type="presParOf" srcId="{D50DF863-7B13-4D3A-A19A-D4C401434C1E}" destId="{C9CE06C0-0F42-4505-9606-DBEAE7B93FE9}" srcOrd="1" destOrd="0" presId="urn:microsoft.com/office/officeart/2005/8/layout/hList7"/>
    <dgm:cxn modelId="{F0AE0F9E-9300-405F-9773-B3CD7B0A3C7F}" type="presParOf" srcId="{D50DF863-7B13-4D3A-A19A-D4C401434C1E}" destId="{BC8A0A69-756E-40EF-A72E-862E372B1DB9}" srcOrd="2" destOrd="0" presId="urn:microsoft.com/office/officeart/2005/8/layout/hList7"/>
    <dgm:cxn modelId="{91E4BDDD-CC1F-4A82-A4D4-08FA22D989A1}" type="presParOf" srcId="{BC8A0A69-756E-40EF-A72E-862E372B1DB9}" destId="{500A2BDB-B917-4670-A2CD-433160D7ED48}" srcOrd="0" destOrd="0" presId="urn:microsoft.com/office/officeart/2005/8/layout/hList7"/>
    <dgm:cxn modelId="{A46FD0DD-65C1-476E-8190-1912C39C240D}" type="presParOf" srcId="{BC8A0A69-756E-40EF-A72E-862E372B1DB9}" destId="{9FE8BD51-86DC-4323-8685-5031BC6E38CF}" srcOrd="1" destOrd="0" presId="urn:microsoft.com/office/officeart/2005/8/layout/hList7"/>
    <dgm:cxn modelId="{D61B8281-6883-468B-80E5-504743B2BB0C}" type="presParOf" srcId="{BC8A0A69-756E-40EF-A72E-862E372B1DB9}" destId="{2200D2CA-27AC-4495-A572-C83897542C66}" srcOrd="2" destOrd="0" presId="urn:microsoft.com/office/officeart/2005/8/layout/hList7"/>
    <dgm:cxn modelId="{486857DE-98F1-4484-A518-EDD48D8ED870}" type="presParOf" srcId="{BC8A0A69-756E-40EF-A72E-862E372B1DB9}" destId="{A19EE711-FFB8-4166-8B7D-14B86096A804}" srcOrd="3" destOrd="0" presId="urn:microsoft.com/office/officeart/2005/8/layout/hList7"/>
    <dgm:cxn modelId="{7B876309-0075-45CD-A5FD-20D409219CCC}" type="presParOf" srcId="{D50DF863-7B13-4D3A-A19A-D4C401434C1E}" destId="{94C2DAFD-8510-49A1-935D-99AEC1E18329}" srcOrd="3" destOrd="0" presId="urn:microsoft.com/office/officeart/2005/8/layout/hList7"/>
    <dgm:cxn modelId="{CC756148-8D34-4A02-80D8-AEBFE3B5A166}" type="presParOf" srcId="{D50DF863-7B13-4D3A-A19A-D4C401434C1E}" destId="{23EFDA46-0057-4971-9D9F-D5A2EA4BC6D0}" srcOrd="4" destOrd="0" presId="urn:microsoft.com/office/officeart/2005/8/layout/hList7"/>
    <dgm:cxn modelId="{E4FA3B25-A6D1-4720-829F-3A4C1126BF66}" type="presParOf" srcId="{23EFDA46-0057-4971-9D9F-D5A2EA4BC6D0}" destId="{ADC68BB5-BDCC-4EA0-832D-22AC895E4785}" srcOrd="0" destOrd="0" presId="urn:microsoft.com/office/officeart/2005/8/layout/hList7"/>
    <dgm:cxn modelId="{B54B0E1D-B268-4DE6-A853-E98D075ED63A}" type="presParOf" srcId="{23EFDA46-0057-4971-9D9F-D5A2EA4BC6D0}" destId="{70A4428B-2648-4E74-B33D-0DEB6D0461C7}" srcOrd="1" destOrd="0" presId="urn:microsoft.com/office/officeart/2005/8/layout/hList7"/>
    <dgm:cxn modelId="{BFCCC6C1-6E27-405A-A023-B2CD3772AA13}" type="presParOf" srcId="{23EFDA46-0057-4971-9D9F-D5A2EA4BC6D0}" destId="{2A1441ED-782D-4A6A-B083-89FBDACF5826}" srcOrd="2" destOrd="0" presId="urn:microsoft.com/office/officeart/2005/8/layout/hList7"/>
    <dgm:cxn modelId="{2B041B7E-B744-44C6-86C4-D8E6A5923DB2}" type="presParOf" srcId="{23EFDA46-0057-4971-9D9F-D5A2EA4BC6D0}" destId="{71AB3A32-BDA0-475C-BF33-468F19F1FB3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DE1B0D-79E7-4068-83F3-19AA3A5994A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DDF5134-3DFD-4C76-8212-95F4B1FE1EE4}">
      <dgm:prSet phldrT="[Testo]"/>
      <dgm:spPr/>
      <dgm:t>
        <a:bodyPr/>
        <a:lstStyle/>
        <a:p>
          <a:r>
            <a:rPr lang="it-IT" dirty="0"/>
            <a:t>INDIVIDUAZIONE DEI BISOGNI E DEI SOSTEGNI</a:t>
          </a:r>
        </a:p>
      </dgm:t>
    </dgm:pt>
    <dgm:pt modelId="{324D00DE-A6FC-4D44-80F0-DCEE00684362}" type="parTrans" cxnId="{69B16BF0-D6B8-4196-BC78-4D9D8817C21A}">
      <dgm:prSet/>
      <dgm:spPr/>
      <dgm:t>
        <a:bodyPr/>
        <a:lstStyle/>
        <a:p>
          <a:endParaRPr lang="it-IT"/>
        </a:p>
      </dgm:t>
    </dgm:pt>
    <dgm:pt modelId="{29822C6C-311C-4FAF-98AC-2FC16FE130CC}" type="sibTrans" cxnId="{69B16BF0-D6B8-4196-BC78-4D9D8817C21A}">
      <dgm:prSet/>
      <dgm:spPr/>
      <dgm:t>
        <a:bodyPr/>
        <a:lstStyle/>
        <a:p>
          <a:endParaRPr lang="it-IT"/>
        </a:p>
      </dgm:t>
    </dgm:pt>
    <dgm:pt modelId="{9CC1AC05-7E39-45D0-8EDF-6931DC7A68F5}">
      <dgm:prSet phldrT="[Testo]"/>
      <dgm:spPr/>
      <dgm:t>
        <a:bodyPr/>
        <a:lstStyle/>
        <a:p>
          <a:r>
            <a:rPr lang="it-IT" dirty="0"/>
            <a:t>ASPETTATIVE DESDERI E PREFERENZE</a:t>
          </a:r>
        </a:p>
      </dgm:t>
    </dgm:pt>
    <dgm:pt modelId="{446A667E-0914-4D21-B05C-E8F3DB82AC7A}" type="parTrans" cxnId="{910F8DB0-5EEB-4D99-B3C7-4A7C4AD93AA4}">
      <dgm:prSet/>
      <dgm:spPr/>
      <dgm:t>
        <a:bodyPr/>
        <a:lstStyle/>
        <a:p>
          <a:endParaRPr lang="it-IT"/>
        </a:p>
      </dgm:t>
    </dgm:pt>
    <dgm:pt modelId="{1CB10087-C96F-4461-82A2-C1602979D10F}" type="sibTrans" cxnId="{910F8DB0-5EEB-4D99-B3C7-4A7C4AD93AA4}">
      <dgm:prSet/>
      <dgm:spPr/>
      <dgm:t>
        <a:bodyPr/>
        <a:lstStyle/>
        <a:p>
          <a:endParaRPr lang="it-IT"/>
        </a:p>
      </dgm:t>
    </dgm:pt>
    <dgm:pt modelId="{E2E6BE4B-3685-4D9A-B823-2D45BCDCBC4A}">
      <dgm:prSet phldrT="[Testo]"/>
      <dgm:spPr/>
      <dgm:t>
        <a:bodyPr/>
        <a:lstStyle/>
        <a:p>
          <a:r>
            <a:rPr lang="it-IT" dirty="0"/>
            <a:t>DOMINIQUALITA’ DELLA VITA</a:t>
          </a:r>
        </a:p>
      </dgm:t>
    </dgm:pt>
    <dgm:pt modelId="{20AFFC7A-1921-4686-8DD7-A4E1B7B82867}" type="parTrans" cxnId="{82131381-9BBF-4DD9-B8E1-8A8E496A4BBB}">
      <dgm:prSet/>
      <dgm:spPr/>
      <dgm:t>
        <a:bodyPr/>
        <a:lstStyle/>
        <a:p>
          <a:endParaRPr lang="it-IT"/>
        </a:p>
      </dgm:t>
    </dgm:pt>
    <dgm:pt modelId="{21F6D236-120B-4799-AB5E-6F564F39C503}" type="sibTrans" cxnId="{82131381-9BBF-4DD9-B8E1-8A8E496A4BBB}">
      <dgm:prSet/>
      <dgm:spPr/>
      <dgm:t>
        <a:bodyPr/>
        <a:lstStyle/>
        <a:p>
          <a:endParaRPr lang="it-IT"/>
        </a:p>
      </dgm:t>
    </dgm:pt>
    <dgm:pt modelId="{4C997452-7C07-47FB-BCAB-8CC039C584E9}" type="pres">
      <dgm:prSet presAssocID="{26DE1B0D-79E7-4068-83F3-19AA3A5994AD}" presName="Name0" presStyleCnt="0">
        <dgm:presLayoutVars>
          <dgm:dir/>
          <dgm:animLvl val="lvl"/>
          <dgm:resizeHandles val="exact"/>
        </dgm:presLayoutVars>
      </dgm:prSet>
      <dgm:spPr/>
    </dgm:pt>
    <dgm:pt modelId="{2C5C4B70-5809-4319-A395-2482F0E40398}" type="pres">
      <dgm:prSet presAssocID="{2DDF5134-3DFD-4C76-8212-95F4B1FE1EE4}" presName="parTxOnly" presStyleLbl="node1" presStyleIdx="0" presStyleCnt="3" custLinFactNeighborX="-13071">
        <dgm:presLayoutVars>
          <dgm:chMax val="0"/>
          <dgm:chPref val="0"/>
          <dgm:bulletEnabled val="1"/>
        </dgm:presLayoutVars>
      </dgm:prSet>
      <dgm:spPr/>
    </dgm:pt>
    <dgm:pt modelId="{480A9506-C4C2-4B59-9916-4EACD1A6076D}" type="pres">
      <dgm:prSet presAssocID="{29822C6C-311C-4FAF-98AC-2FC16FE130CC}" presName="parTxOnlySpace" presStyleCnt="0"/>
      <dgm:spPr/>
    </dgm:pt>
    <dgm:pt modelId="{A76D88A3-74FD-403D-B2C3-16952098FC80}" type="pres">
      <dgm:prSet presAssocID="{9CC1AC05-7E39-45D0-8EDF-6931DC7A68F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866422B-02F6-4F25-81C6-C968AB95539F}" type="pres">
      <dgm:prSet presAssocID="{1CB10087-C96F-4461-82A2-C1602979D10F}" presName="parTxOnlySpace" presStyleCnt="0"/>
      <dgm:spPr/>
    </dgm:pt>
    <dgm:pt modelId="{1D8A6705-CB5C-4248-B381-3BDC5CEB7BAD}" type="pres">
      <dgm:prSet presAssocID="{E2E6BE4B-3685-4D9A-B823-2D45BCDCBC4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CDBEB29-C973-4595-99BB-E54100D5CF9A}" type="presOf" srcId="{9CC1AC05-7E39-45D0-8EDF-6931DC7A68F5}" destId="{A76D88A3-74FD-403D-B2C3-16952098FC80}" srcOrd="0" destOrd="0" presId="urn:microsoft.com/office/officeart/2005/8/layout/chevron1"/>
    <dgm:cxn modelId="{D7E9DB69-6470-494E-8F4B-5791F06E7794}" type="presOf" srcId="{2DDF5134-3DFD-4C76-8212-95F4B1FE1EE4}" destId="{2C5C4B70-5809-4319-A395-2482F0E40398}" srcOrd="0" destOrd="0" presId="urn:microsoft.com/office/officeart/2005/8/layout/chevron1"/>
    <dgm:cxn modelId="{82131381-9BBF-4DD9-B8E1-8A8E496A4BBB}" srcId="{26DE1B0D-79E7-4068-83F3-19AA3A5994AD}" destId="{E2E6BE4B-3685-4D9A-B823-2D45BCDCBC4A}" srcOrd="2" destOrd="0" parTransId="{20AFFC7A-1921-4686-8DD7-A4E1B7B82867}" sibTransId="{21F6D236-120B-4799-AB5E-6F564F39C503}"/>
    <dgm:cxn modelId="{910F8DB0-5EEB-4D99-B3C7-4A7C4AD93AA4}" srcId="{26DE1B0D-79E7-4068-83F3-19AA3A5994AD}" destId="{9CC1AC05-7E39-45D0-8EDF-6931DC7A68F5}" srcOrd="1" destOrd="0" parTransId="{446A667E-0914-4D21-B05C-E8F3DB82AC7A}" sibTransId="{1CB10087-C96F-4461-82A2-C1602979D10F}"/>
    <dgm:cxn modelId="{877A60ED-9BBB-4957-9C24-B327EF82D53C}" type="presOf" srcId="{E2E6BE4B-3685-4D9A-B823-2D45BCDCBC4A}" destId="{1D8A6705-CB5C-4248-B381-3BDC5CEB7BAD}" srcOrd="0" destOrd="0" presId="urn:microsoft.com/office/officeart/2005/8/layout/chevron1"/>
    <dgm:cxn modelId="{69B16BF0-D6B8-4196-BC78-4D9D8817C21A}" srcId="{26DE1B0D-79E7-4068-83F3-19AA3A5994AD}" destId="{2DDF5134-3DFD-4C76-8212-95F4B1FE1EE4}" srcOrd="0" destOrd="0" parTransId="{324D00DE-A6FC-4D44-80F0-DCEE00684362}" sibTransId="{29822C6C-311C-4FAF-98AC-2FC16FE130CC}"/>
    <dgm:cxn modelId="{603CEBF6-37F9-4CAE-8F56-062EA6AABA71}" type="presOf" srcId="{26DE1B0D-79E7-4068-83F3-19AA3A5994AD}" destId="{4C997452-7C07-47FB-BCAB-8CC039C584E9}" srcOrd="0" destOrd="0" presId="urn:microsoft.com/office/officeart/2005/8/layout/chevron1"/>
    <dgm:cxn modelId="{D18DD4C1-3C5A-4EC2-A94C-51622AD8EE09}" type="presParOf" srcId="{4C997452-7C07-47FB-BCAB-8CC039C584E9}" destId="{2C5C4B70-5809-4319-A395-2482F0E40398}" srcOrd="0" destOrd="0" presId="urn:microsoft.com/office/officeart/2005/8/layout/chevron1"/>
    <dgm:cxn modelId="{BFAAE326-509D-4532-8F67-8D041DDCCB4C}" type="presParOf" srcId="{4C997452-7C07-47FB-BCAB-8CC039C584E9}" destId="{480A9506-C4C2-4B59-9916-4EACD1A6076D}" srcOrd="1" destOrd="0" presId="urn:microsoft.com/office/officeart/2005/8/layout/chevron1"/>
    <dgm:cxn modelId="{BF557CFF-3A30-4FEE-9ED7-F966AE90907E}" type="presParOf" srcId="{4C997452-7C07-47FB-BCAB-8CC039C584E9}" destId="{A76D88A3-74FD-403D-B2C3-16952098FC80}" srcOrd="2" destOrd="0" presId="urn:microsoft.com/office/officeart/2005/8/layout/chevron1"/>
    <dgm:cxn modelId="{828BA224-6359-4920-9CF8-055200314BCE}" type="presParOf" srcId="{4C997452-7C07-47FB-BCAB-8CC039C584E9}" destId="{C866422B-02F6-4F25-81C6-C968AB95539F}" srcOrd="3" destOrd="0" presId="urn:microsoft.com/office/officeart/2005/8/layout/chevron1"/>
    <dgm:cxn modelId="{C756E1D5-2B7C-4205-8AAD-BCD1D464B807}" type="presParOf" srcId="{4C997452-7C07-47FB-BCAB-8CC039C584E9}" destId="{1D8A6705-CB5C-4248-B381-3BDC5CEB7BA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9B2484-06AE-485B-A0C7-F01B4522EE4B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9B9CB1D9-9731-4FBB-BAE0-0E8AE844F871}">
      <dgm:prSet phldrT="[Testo]" phldr="0"/>
      <dgm:spPr/>
      <dgm:t>
        <a:bodyPr/>
        <a:lstStyle/>
        <a:p>
          <a:r>
            <a:rPr lang="it-IT" dirty="0"/>
            <a:t>Inserimento lavorativo di 8 ragazzi </a:t>
          </a:r>
        </a:p>
      </dgm:t>
    </dgm:pt>
    <dgm:pt modelId="{FD2C7BA5-B958-4263-B105-D67BBCDC2DCC}" type="parTrans" cxnId="{1AA2D6C1-914C-46BC-B6AE-1AF5619A88FD}">
      <dgm:prSet/>
      <dgm:spPr/>
      <dgm:t>
        <a:bodyPr/>
        <a:lstStyle/>
        <a:p>
          <a:endParaRPr lang="it-IT"/>
        </a:p>
      </dgm:t>
    </dgm:pt>
    <dgm:pt modelId="{E6CDDD87-2924-4690-A1F1-29068F41C43A}" type="sibTrans" cxnId="{1AA2D6C1-914C-46BC-B6AE-1AF5619A88FD}">
      <dgm:prSet/>
      <dgm:spPr/>
      <dgm:t>
        <a:bodyPr/>
        <a:lstStyle/>
        <a:p>
          <a:endParaRPr lang="it-IT"/>
        </a:p>
      </dgm:t>
    </dgm:pt>
    <dgm:pt modelId="{9C1BA72F-4885-4CF9-BAF3-3C7A13DB1C23}">
      <dgm:prSet phldrT="[Testo]" phldr="0"/>
      <dgm:spPr/>
      <dgm:t>
        <a:bodyPr/>
        <a:lstStyle/>
        <a:p>
          <a:r>
            <a:rPr lang="it-IT" dirty="0"/>
            <a:t>3264 pasti gratuiti distribuiti nel 2025</a:t>
          </a:r>
        </a:p>
      </dgm:t>
    </dgm:pt>
    <dgm:pt modelId="{D5D9354E-8035-4DB3-B610-4FA423622C0D}" type="parTrans" cxnId="{DFB41223-28F3-4115-BDF9-F5BA301EDEFB}">
      <dgm:prSet/>
      <dgm:spPr/>
      <dgm:t>
        <a:bodyPr/>
        <a:lstStyle/>
        <a:p>
          <a:endParaRPr lang="it-IT"/>
        </a:p>
      </dgm:t>
    </dgm:pt>
    <dgm:pt modelId="{363AF9DD-B29C-4113-86A3-94012D3A20BA}" type="sibTrans" cxnId="{DFB41223-28F3-4115-BDF9-F5BA301EDEFB}">
      <dgm:prSet/>
      <dgm:spPr/>
      <dgm:t>
        <a:bodyPr/>
        <a:lstStyle/>
        <a:p>
          <a:endParaRPr lang="it-IT"/>
        </a:p>
      </dgm:t>
    </dgm:pt>
    <dgm:pt modelId="{F831E325-F445-4E42-8EED-EEDD6CC8EE23}">
      <dgm:prSet phldrT="[Testo]" phldr="0"/>
      <dgm:spPr/>
      <dgm:t>
        <a:bodyPr/>
        <a:lstStyle/>
        <a:p>
          <a:r>
            <a:rPr lang="it-IT" dirty="0"/>
            <a:t>Unica mensa solidale del territorio</a:t>
          </a:r>
        </a:p>
      </dgm:t>
    </dgm:pt>
    <dgm:pt modelId="{D4796DB5-2D98-44C7-AF42-561F940FE64C}" type="parTrans" cxnId="{02C44C0D-E742-4F5F-A79D-2A737F2F8C72}">
      <dgm:prSet/>
      <dgm:spPr/>
      <dgm:t>
        <a:bodyPr/>
        <a:lstStyle/>
        <a:p>
          <a:endParaRPr lang="it-IT"/>
        </a:p>
      </dgm:t>
    </dgm:pt>
    <dgm:pt modelId="{3A85F0BF-882B-4AEC-8A16-244315EA9B4C}" type="sibTrans" cxnId="{02C44C0D-E742-4F5F-A79D-2A737F2F8C72}">
      <dgm:prSet/>
      <dgm:spPr/>
      <dgm:t>
        <a:bodyPr/>
        <a:lstStyle/>
        <a:p>
          <a:endParaRPr lang="it-IT"/>
        </a:p>
      </dgm:t>
    </dgm:pt>
    <dgm:pt modelId="{ADDA8269-0904-43E0-A630-5155A7EAB949}" type="pres">
      <dgm:prSet presAssocID="{BE9B2484-06AE-485B-A0C7-F01B4522EE4B}" presName="compositeShape" presStyleCnt="0">
        <dgm:presLayoutVars>
          <dgm:dir/>
          <dgm:resizeHandles/>
        </dgm:presLayoutVars>
      </dgm:prSet>
      <dgm:spPr/>
    </dgm:pt>
    <dgm:pt modelId="{F563B380-4E4E-43E0-833E-B46509EE1F9B}" type="pres">
      <dgm:prSet presAssocID="{BE9B2484-06AE-485B-A0C7-F01B4522EE4B}" presName="pyramid" presStyleLbl="node1" presStyleIdx="0" presStyleCnt="1" custScaleX="118112" custLinFactNeighborX="-1110" custLinFactNeighborY="-3140"/>
      <dgm:spPr/>
    </dgm:pt>
    <dgm:pt modelId="{FECBE11C-4046-4FD0-8554-54455A87DAC1}" type="pres">
      <dgm:prSet presAssocID="{BE9B2484-06AE-485B-A0C7-F01B4522EE4B}" presName="theList" presStyleCnt="0"/>
      <dgm:spPr/>
    </dgm:pt>
    <dgm:pt modelId="{5BF109D3-7361-4000-8FBE-E6BB75F2A834}" type="pres">
      <dgm:prSet presAssocID="{9B9CB1D9-9731-4FBB-BAE0-0E8AE844F871}" presName="aNode" presStyleLbl="fgAcc1" presStyleIdx="0" presStyleCnt="3">
        <dgm:presLayoutVars>
          <dgm:bulletEnabled val="1"/>
        </dgm:presLayoutVars>
      </dgm:prSet>
      <dgm:spPr/>
    </dgm:pt>
    <dgm:pt modelId="{4FF0C37C-3BB0-4103-9134-C177793FDDEF}" type="pres">
      <dgm:prSet presAssocID="{9B9CB1D9-9731-4FBB-BAE0-0E8AE844F871}" presName="aSpace" presStyleCnt="0"/>
      <dgm:spPr/>
    </dgm:pt>
    <dgm:pt modelId="{00E41960-04FC-453B-B39E-C82AE02639B4}" type="pres">
      <dgm:prSet presAssocID="{9C1BA72F-4885-4CF9-BAF3-3C7A13DB1C23}" presName="aNode" presStyleLbl="fgAcc1" presStyleIdx="1" presStyleCnt="3">
        <dgm:presLayoutVars>
          <dgm:bulletEnabled val="1"/>
        </dgm:presLayoutVars>
      </dgm:prSet>
      <dgm:spPr/>
    </dgm:pt>
    <dgm:pt modelId="{6235D6EB-5071-457B-B215-AE1C6A451EC3}" type="pres">
      <dgm:prSet presAssocID="{9C1BA72F-4885-4CF9-BAF3-3C7A13DB1C23}" presName="aSpace" presStyleCnt="0"/>
      <dgm:spPr/>
    </dgm:pt>
    <dgm:pt modelId="{D1550FF7-814D-4B69-8657-9FD29EF3B2E7}" type="pres">
      <dgm:prSet presAssocID="{F831E325-F445-4E42-8EED-EEDD6CC8EE23}" presName="aNode" presStyleLbl="fgAcc1" presStyleIdx="2" presStyleCnt="3">
        <dgm:presLayoutVars>
          <dgm:bulletEnabled val="1"/>
        </dgm:presLayoutVars>
      </dgm:prSet>
      <dgm:spPr/>
    </dgm:pt>
    <dgm:pt modelId="{5DE91571-DA3A-4CD8-B86B-AAA0D2E0E818}" type="pres">
      <dgm:prSet presAssocID="{F831E325-F445-4E42-8EED-EEDD6CC8EE23}" presName="aSpace" presStyleCnt="0"/>
      <dgm:spPr/>
    </dgm:pt>
  </dgm:ptLst>
  <dgm:cxnLst>
    <dgm:cxn modelId="{4A067702-8F36-4C6B-B378-75E64F6BDE63}" type="presOf" srcId="{9B9CB1D9-9731-4FBB-BAE0-0E8AE844F871}" destId="{5BF109D3-7361-4000-8FBE-E6BB75F2A834}" srcOrd="0" destOrd="0" presId="urn:microsoft.com/office/officeart/2005/8/layout/pyramid2"/>
    <dgm:cxn modelId="{C8E9190B-1B68-4C05-9891-8B001F0C08AD}" type="presOf" srcId="{9C1BA72F-4885-4CF9-BAF3-3C7A13DB1C23}" destId="{00E41960-04FC-453B-B39E-C82AE02639B4}" srcOrd="0" destOrd="0" presId="urn:microsoft.com/office/officeart/2005/8/layout/pyramid2"/>
    <dgm:cxn modelId="{02C44C0D-E742-4F5F-A79D-2A737F2F8C72}" srcId="{BE9B2484-06AE-485B-A0C7-F01B4522EE4B}" destId="{F831E325-F445-4E42-8EED-EEDD6CC8EE23}" srcOrd="2" destOrd="0" parTransId="{D4796DB5-2D98-44C7-AF42-561F940FE64C}" sibTransId="{3A85F0BF-882B-4AEC-8A16-244315EA9B4C}"/>
    <dgm:cxn modelId="{DFB41223-28F3-4115-BDF9-F5BA301EDEFB}" srcId="{BE9B2484-06AE-485B-A0C7-F01B4522EE4B}" destId="{9C1BA72F-4885-4CF9-BAF3-3C7A13DB1C23}" srcOrd="1" destOrd="0" parTransId="{D5D9354E-8035-4DB3-B610-4FA423622C0D}" sibTransId="{363AF9DD-B29C-4113-86A3-94012D3A20BA}"/>
    <dgm:cxn modelId="{FA24DB42-AEFA-451E-B206-3C072F61475C}" type="presOf" srcId="{BE9B2484-06AE-485B-A0C7-F01B4522EE4B}" destId="{ADDA8269-0904-43E0-A630-5155A7EAB949}" srcOrd="0" destOrd="0" presId="urn:microsoft.com/office/officeart/2005/8/layout/pyramid2"/>
    <dgm:cxn modelId="{1AA2D6C1-914C-46BC-B6AE-1AF5619A88FD}" srcId="{BE9B2484-06AE-485B-A0C7-F01B4522EE4B}" destId="{9B9CB1D9-9731-4FBB-BAE0-0E8AE844F871}" srcOrd="0" destOrd="0" parTransId="{FD2C7BA5-B958-4263-B105-D67BBCDC2DCC}" sibTransId="{E6CDDD87-2924-4690-A1F1-29068F41C43A}"/>
    <dgm:cxn modelId="{6F534AC6-8BAF-40D7-91BE-A6E986FA9221}" type="presOf" srcId="{F831E325-F445-4E42-8EED-EEDD6CC8EE23}" destId="{D1550FF7-814D-4B69-8657-9FD29EF3B2E7}" srcOrd="0" destOrd="0" presId="urn:microsoft.com/office/officeart/2005/8/layout/pyramid2"/>
    <dgm:cxn modelId="{232B578A-615E-41C0-90AF-B4F093BC7B30}" type="presParOf" srcId="{ADDA8269-0904-43E0-A630-5155A7EAB949}" destId="{F563B380-4E4E-43E0-833E-B46509EE1F9B}" srcOrd="0" destOrd="0" presId="urn:microsoft.com/office/officeart/2005/8/layout/pyramid2"/>
    <dgm:cxn modelId="{FEF81CC5-540F-4C1F-8E20-2F916564EDAD}" type="presParOf" srcId="{ADDA8269-0904-43E0-A630-5155A7EAB949}" destId="{FECBE11C-4046-4FD0-8554-54455A87DAC1}" srcOrd="1" destOrd="0" presId="urn:microsoft.com/office/officeart/2005/8/layout/pyramid2"/>
    <dgm:cxn modelId="{15E8EE85-1722-4250-A01C-EA7B3FA616D1}" type="presParOf" srcId="{FECBE11C-4046-4FD0-8554-54455A87DAC1}" destId="{5BF109D3-7361-4000-8FBE-E6BB75F2A834}" srcOrd="0" destOrd="0" presId="urn:microsoft.com/office/officeart/2005/8/layout/pyramid2"/>
    <dgm:cxn modelId="{D55DE7E8-D4B8-4C8E-870B-6DFE211DF589}" type="presParOf" srcId="{FECBE11C-4046-4FD0-8554-54455A87DAC1}" destId="{4FF0C37C-3BB0-4103-9134-C177793FDDEF}" srcOrd="1" destOrd="0" presId="urn:microsoft.com/office/officeart/2005/8/layout/pyramid2"/>
    <dgm:cxn modelId="{A97E35E6-5197-4949-986B-42B7918FB036}" type="presParOf" srcId="{FECBE11C-4046-4FD0-8554-54455A87DAC1}" destId="{00E41960-04FC-453B-B39E-C82AE02639B4}" srcOrd="2" destOrd="0" presId="urn:microsoft.com/office/officeart/2005/8/layout/pyramid2"/>
    <dgm:cxn modelId="{6F09DD75-4DE4-4CE2-8FD9-E4C4AAB35C25}" type="presParOf" srcId="{FECBE11C-4046-4FD0-8554-54455A87DAC1}" destId="{6235D6EB-5071-457B-B215-AE1C6A451EC3}" srcOrd="3" destOrd="0" presId="urn:microsoft.com/office/officeart/2005/8/layout/pyramid2"/>
    <dgm:cxn modelId="{27065222-CB7C-4F44-9C3B-1D2C1E3C5AB4}" type="presParOf" srcId="{FECBE11C-4046-4FD0-8554-54455A87DAC1}" destId="{D1550FF7-814D-4B69-8657-9FD29EF3B2E7}" srcOrd="4" destOrd="0" presId="urn:microsoft.com/office/officeart/2005/8/layout/pyramid2"/>
    <dgm:cxn modelId="{85FB2EA3-EA6F-4883-8FAD-8019F278B164}" type="presParOf" srcId="{FECBE11C-4046-4FD0-8554-54455A87DAC1}" destId="{5DE91571-DA3A-4CD8-B86B-AAA0D2E0E818}" srcOrd="5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A5FE0A-A4F4-4E3F-A4E0-209780964FC5}" type="doc">
      <dgm:prSet loTypeId="urn:microsoft.com/office/officeart/2005/8/layout/vList6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it-IT"/>
        </a:p>
      </dgm:t>
    </dgm:pt>
    <dgm:pt modelId="{84B7341F-072C-4510-92EC-97370288F6B1}">
      <dgm:prSet phldrT="[Testo]"/>
      <dgm:spPr/>
      <dgm:t>
        <a:bodyPr/>
        <a:lstStyle/>
        <a:p>
          <a:r>
            <a:rPr lang="it-IT" b="1" dirty="0">
              <a:solidFill>
                <a:schemeClr val="tx1"/>
              </a:solidFill>
            </a:rPr>
            <a:t>Rigidità dei sistemi e servizi</a:t>
          </a:r>
        </a:p>
      </dgm:t>
    </dgm:pt>
    <dgm:pt modelId="{5D24A538-308F-4632-B407-43CF70C98D85}" type="parTrans" cxnId="{5773D5B7-8678-4BD1-AC0F-0068792D2D1F}">
      <dgm:prSet/>
      <dgm:spPr/>
      <dgm:t>
        <a:bodyPr/>
        <a:lstStyle/>
        <a:p>
          <a:endParaRPr lang="it-IT"/>
        </a:p>
      </dgm:t>
    </dgm:pt>
    <dgm:pt modelId="{2594A42C-5528-47F5-AB3C-2DF2B28A2B12}" type="sibTrans" cxnId="{5773D5B7-8678-4BD1-AC0F-0068792D2D1F}">
      <dgm:prSet/>
      <dgm:spPr/>
      <dgm:t>
        <a:bodyPr/>
        <a:lstStyle/>
        <a:p>
          <a:endParaRPr lang="it-IT"/>
        </a:p>
      </dgm:t>
    </dgm:pt>
    <dgm:pt modelId="{55899A43-AE8B-40AD-B028-D6AEC2384B15}">
      <dgm:prSet phldrT="[Testo]"/>
      <dgm:spPr/>
      <dgm:t>
        <a:bodyPr/>
        <a:lstStyle/>
        <a:p>
          <a:r>
            <a:rPr lang="it-IT" b="1" dirty="0"/>
            <a:t>Rivisitazione dei sistemi di accreditamento</a:t>
          </a:r>
        </a:p>
      </dgm:t>
    </dgm:pt>
    <dgm:pt modelId="{034568AA-8901-4EFC-A9D3-02092CBA96FC}" type="parTrans" cxnId="{D531A49F-788D-4731-B6C5-D8389C76B704}">
      <dgm:prSet/>
      <dgm:spPr/>
      <dgm:t>
        <a:bodyPr/>
        <a:lstStyle/>
        <a:p>
          <a:endParaRPr lang="it-IT"/>
        </a:p>
      </dgm:t>
    </dgm:pt>
    <dgm:pt modelId="{94C8DACB-2554-4007-9259-F373BA18BCF9}" type="sibTrans" cxnId="{D531A49F-788D-4731-B6C5-D8389C76B704}">
      <dgm:prSet/>
      <dgm:spPr/>
      <dgm:t>
        <a:bodyPr/>
        <a:lstStyle/>
        <a:p>
          <a:endParaRPr lang="it-IT"/>
        </a:p>
      </dgm:t>
    </dgm:pt>
    <dgm:pt modelId="{2758B83E-292C-4C22-8EB0-6D6E5B451609}">
      <dgm:prSet phldrT="[Testo]"/>
      <dgm:spPr/>
      <dgm:t>
        <a:bodyPr/>
        <a:lstStyle/>
        <a:p>
          <a:r>
            <a:rPr lang="it-IT" b="1" dirty="0" err="1">
              <a:solidFill>
                <a:schemeClr val="tx1"/>
              </a:solidFill>
            </a:rPr>
            <a:t>Impersonalizzazione</a:t>
          </a:r>
          <a:r>
            <a:rPr lang="it-IT" b="1" dirty="0">
              <a:solidFill>
                <a:schemeClr val="tx1"/>
              </a:solidFill>
            </a:rPr>
            <a:t> delle risposte</a:t>
          </a:r>
        </a:p>
      </dgm:t>
    </dgm:pt>
    <dgm:pt modelId="{D726B98B-EEF6-47B2-B60D-657B34F5459D}" type="parTrans" cxnId="{968A3C09-CACE-40E2-8883-3AF6C7C3DBEE}">
      <dgm:prSet/>
      <dgm:spPr/>
      <dgm:t>
        <a:bodyPr/>
        <a:lstStyle/>
        <a:p>
          <a:endParaRPr lang="it-IT"/>
        </a:p>
      </dgm:t>
    </dgm:pt>
    <dgm:pt modelId="{E29503DD-94FD-41CF-B285-5229A1DCDC9D}" type="sibTrans" cxnId="{968A3C09-CACE-40E2-8883-3AF6C7C3DBEE}">
      <dgm:prSet/>
      <dgm:spPr/>
      <dgm:t>
        <a:bodyPr/>
        <a:lstStyle/>
        <a:p>
          <a:endParaRPr lang="it-IT"/>
        </a:p>
      </dgm:t>
    </dgm:pt>
    <dgm:pt modelId="{C6DB150A-8521-4960-A410-E95A79C84BBF}">
      <dgm:prSet phldrT="[Testo]"/>
      <dgm:spPr/>
      <dgm:t>
        <a:bodyPr/>
        <a:lstStyle/>
        <a:p>
          <a:r>
            <a:rPr lang="it-IT" dirty="0"/>
            <a:t>Organizzazione dei servizi orientata agli esiti riferibili ai domini della qualità della vita</a:t>
          </a:r>
        </a:p>
      </dgm:t>
    </dgm:pt>
    <dgm:pt modelId="{25F0D4D3-10B1-4F4B-9305-46132EC657D3}" type="parTrans" cxnId="{1F8BFA8D-B714-4413-AF1E-F45072033686}">
      <dgm:prSet/>
      <dgm:spPr/>
      <dgm:t>
        <a:bodyPr/>
        <a:lstStyle/>
        <a:p>
          <a:endParaRPr lang="it-IT"/>
        </a:p>
      </dgm:t>
    </dgm:pt>
    <dgm:pt modelId="{C7D72F85-ADC9-430A-A8A6-ED427BF2FC73}" type="sibTrans" cxnId="{1F8BFA8D-B714-4413-AF1E-F45072033686}">
      <dgm:prSet/>
      <dgm:spPr/>
      <dgm:t>
        <a:bodyPr/>
        <a:lstStyle/>
        <a:p>
          <a:endParaRPr lang="it-IT"/>
        </a:p>
      </dgm:t>
    </dgm:pt>
    <dgm:pt modelId="{8D7705B3-2A60-4006-8918-60484FACF36F}">
      <dgm:prSet phldrT="[Testo]"/>
      <dgm:spPr/>
      <dgm:t>
        <a:bodyPr/>
        <a:lstStyle/>
        <a:p>
          <a:r>
            <a:rPr lang="it-IT" dirty="0"/>
            <a:t>Adeguare le risposte ai bisogni, desiderata e preferenze.</a:t>
          </a:r>
        </a:p>
      </dgm:t>
    </dgm:pt>
    <dgm:pt modelId="{73F56C1B-FFAC-48A7-BD85-DF0548296701}" type="parTrans" cxnId="{DD002A73-8465-49B6-936F-0E356D426F0C}">
      <dgm:prSet/>
      <dgm:spPr/>
      <dgm:t>
        <a:bodyPr/>
        <a:lstStyle/>
        <a:p>
          <a:endParaRPr lang="it-IT"/>
        </a:p>
      </dgm:t>
    </dgm:pt>
    <dgm:pt modelId="{AC769DE0-6AAD-46CA-9D05-39DD7FC3DE3E}" type="sibTrans" cxnId="{DD002A73-8465-49B6-936F-0E356D426F0C}">
      <dgm:prSet/>
      <dgm:spPr/>
      <dgm:t>
        <a:bodyPr/>
        <a:lstStyle/>
        <a:p>
          <a:endParaRPr lang="it-IT"/>
        </a:p>
      </dgm:t>
    </dgm:pt>
    <dgm:pt modelId="{F795FD8E-F7C9-40C0-8818-4A750DBDB44C}">
      <dgm:prSet phldrT="[Testo]"/>
      <dgm:spPr/>
      <dgm:t>
        <a:bodyPr/>
        <a:lstStyle/>
        <a:p>
          <a:r>
            <a:rPr lang="it-IT" b="1"/>
            <a:t>Flessibilità (porta anche riduzione dei costi).</a:t>
          </a:r>
          <a:endParaRPr lang="it-IT" b="1" dirty="0"/>
        </a:p>
      </dgm:t>
    </dgm:pt>
    <dgm:pt modelId="{17A6B3E9-2441-4D87-BBBE-7E3DC367A798}" type="parTrans" cxnId="{E994328E-9E8A-4AB9-A853-24E1B99176C5}">
      <dgm:prSet/>
      <dgm:spPr/>
      <dgm:t>
        <a:bodyPr/>
        <a:lstStyle/>
        <a:p>
          <a:endParaRPr lang="it-IT"/>
        </a:p>
      </dgm:t>
    </dgm:pt>
    <dgm:pt modelId="{88B11E05-FCB5-4886-BD31-6534155E34BD}" type="sibTrans" cxnId="{E994328E-9E8A-4AB9-A853-24E1B99176C5}">
      <dgm:prSet/>
      <dgm:spPr/>
      <dgm:t>
        <a:bodyPr/>
        <a:lstStyle/>
        <a:p>
          <a:endParaRPr lang="it-IT"/>
        </a:p>
      </dgm:t>
    </dgm:pt>
    <dgm:pt modelId="{1C3152C4-FC43-4BD0-A784-BD51DC8F73AD}">
      <dgm:prSet phldrT="[Testo]"/>
      <dgm:spPr/>
      <dgm:t>
        <a:bodyPr/>
        <a:lstStyle/>
        <a:p>
          <a:r>
            <a:rPr lang="it-IT" b="1"/>
            <a:t>Filiera di servizi </a:t>
          </a:r>
          <a:endParaRPr lang="it-IT" b="1" dirty="0"/>
        </a:p>
      </dgm:t>
    </dgm:pt>
    <dgm:pt modelId="{ED475404-E7F8-4B19-860C-5F4D196A08A6}" type="parTrans" cxnId="{6A546558-666F-4F96-AD7D-A9A64FD31EDD}">
      <dgm:prSet/>
      <dgm:spPr/>
      <dgm:t>
        <a:bodyPr/>
        <a:lstStyle/>
        <a:p>
          <a:endParaRPr lang="it-IT"/>
        </a:p>
      </dgm:t>
    </dgm:pt>
    <dgm:pt modelId="{43D3794C-CCF8-4121-91A6-D749479D4688}" type="sibTrans" cxnId="{6A546558-666F-4F96-AD7D-A9A64FD31EDD}">
      <dgm:prSet/>
      <dgm:spPr/>
      <dgm:t>
        <a:bodyPr/>
        <a:lstStyle/>
        <a:p>
          <a:endParaRPr lang="it-IT"/>
        </a:p>
      </dgm:t>
    </dgm:pt>
    <dgm:pt modelId="{F6E457B8-86C3-4ED3-BB02-5A362E217BA9}">
      <dgm:prSet phldrT="[Testo]"/>
      <dgm:spPr/>
      <dgm:t>
        <a:bodyPr/>
        <a:lstStyle/>
        <a:p>
          <a:endParaRPr lang="it-IT" dirty="0"/>
        </a:p>
      </dgm:t>
    </dgm:pt>
    <dgm:pt modelId="{912FF9EC-A6C4-42D9-9CED-D5B72C51B2E2}" type="parTrans" cxnId="{7CCE8E1A-62EA-46DB-BFA7-9795845BCB62}">
      <dgm:prSet/>
      <dgm:spPr/>
      <dgm:t>
        <a:bodyPr/>
        <a:lstStyle/>
        <a:p>
          <a:endParaRPr lang="it-IT"/>
        </a:p>
      </dgm:t>
    </dgm:pt>
    <dgm:pt modelId="{2276A330-2F34-4270-A1C0-D3185C24AA84}" type="sibTrans" cxnId="{7CCE8E1A-62EA-46DB-BFA7-9795845BCB62}">
      <dgm:prSet/>
      <dgm:spPr/>
      <dgm:t>
        <a:bodyPr/>
        <a:lstStyle/>
        <a:p>
          <a:endParaRPr lang="it-IT"/>
        </a:p>
      </dgm:t>
    </dgm:pt>
    <dgm:pt modelId="{793F1768-E606-4630-819E-FECAC739D46A}" type="pres">
      <dgm:prSet presAssocID="{8BA5FE0A-A4F4-4E3F-A4E0-209780964FC5}" presName="Name0" presStyleCnt="0">
        <dgm:presLayoutVars>
          <dgm:dir/>
          <dgm:animLvl val="lvl"/>
          <dgm:resizeHandles/>
        </dgm:presLayoutVars>
      </dgm:prSet>
      <dgm:spPr/>
    </dgm:pt>
    <dgm:pt modelId="{A42EC17A-E707-4059-8239-5F76D9A08CB1}" type="pres">
      <dgm:prSet presAssocID="{84B7341F-072C-4510-92EC-97370288F6B1}" presName="linNode" presStyleCnt="0"/>
      <dgm:spPr/>
    </dgm:pt>
    <dgm:pt modelId="{B10DA49E-137C-42FA-9747-3F3BD7CE785A}" type="pres">
      <dgm:prSet presAssocID="{84B7341F-072C-4510-92EC-97370288F6B1}" presName="parentShp" presStyleLbl="node1" presStyleIdx="0" presStyleCnt="2" custLinFactNeighborX="-822" custLinFactNeighborY="-548">
        <dgm:presLayoutVars>
          <dgm:bulletEnabled val="1"/>
        </dgm:presLayoutVars>
      </dgm:prSet>
      <dgm:spPr/>
    </dgm:pt>
    <dgm:pt modelId="{85B97032-737A-4493-B988-B5934A3D97D3}" type="pres">
      <dgm:prSet presAssocID="{84B7341F-072C-4510-92EC-97370288F6B1}" presName="childShp" presStyleLbl="bgAccFollowNode1" presStyleIdx="0" presStyleCnt="2">
        <dgm:presLayoutVars>
          <dgm:bulletEnabled val="1"/>
        </dgm:presLayoutVars>
      </dgm:prSet>
      <dgm:spPr/>
    </dgm:pt>
    <dgm:pt modelId="{5E3DCB6B-4EB7-4B32-92F8-C3BAA8F202E5}" type="pres">
      <dgm:prSet presAssocID="{2594A42C-5528-47F5-AB3C-2DF2B28A2B12}" presName="spacing" presStyleCnt="0"/>
      <dgm:spPr/>
    </dgm:pt>
    <dgm:pt modelId="{CA4D6D29-E5CB-4EA2-9251-D24A763320B0}" type="pres">
      <dgm:prSet presAssocID="{2758B83E-292C-4C22-8EB0-6D6E5B451609}" presName="linNode" presStyleCnt="0"/>
      <dgm:spPr/>
    </dgm:pt>
    <dgm:pt modelId="{0F2DE483-4B97-4B07-84CF-078E1E8A657D}" type="pres">
      <dgm:prSet presAssocID="{2758B83E-292C-4C22-8EB0-6D6E5B451609}" presName="parentShp" presStyleLbl="node1" presStyleIdx="1" presStyleCnt="2">
        <dgm:presLayoutVars>
          <dgm:bulletEnabled val="1"/>
        </dgm:presLayoutVars>
      </dgm:prSet>
      <dgm:spPr/>
    </dgm:pt>
    <dgm:pt modelId="{107E101C-2FE8-492A-9E74-F3628B5E436D}" type="pres">
      <dgm:prSet presAssocID="{2758B83E-292C-4C22-8EB0-6D6E5B451609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968A3C09-CACE-40E2-8883-3AF6C7C3DBEE}" srcId="{8BA5FE0A-A4F4-4E3F-A4E0-209780964FC5}" destId="{2758B83E-292C-4C22-8EB0-6D6E5B451609}" srcOrd="1" destOrd="0" parTransId="{D726B98B-EEF6-47B2-B60D-657B34F5459D}" sibTransId="{E29503DD-94FD-41CF-B285-5229A1DCDC9D}"/>
    <dgm:cxn modelId="{7CCE8E1A-62EA-46DB-BFA7-9795845BCB62}" srcId="{2758B83E-292C-4C22-8EB0-6D6E5B451609}" destId="{F6E457B8-86C3-4ED3-BB02-5A362E217BA9}" srcOrd="2" destOrd="0" parTransId="{912FF9EC-A6C4-42D9-9CED-D5B72C51B2E2}" sibTransId="{2276A330-2F34-4270-A1C0-D3185C24AA84}"/>
    <dgm:cxn modelId="{83D74D2B-90E5-454A-90BD-092708F62388}" type="presOf" srcId="{2758B83E-292C-4C22-8EB0-6D6E5B451609}" destId="{0F2DE483-4B97-4B07-84CF-078E1E8A657D}" srcOrd="0" destOrd="0" presId="urn:microsoft.com/office/officeart/2005/8/layout/vList6"/>
    <dgm:cxn modelId="{8969B144-4808-407D-A371-7AF175700CCE}" type="presOf" srcId="{8D7705B3-2A60-4006-8918-60484FACF36F}" destId="{107E101C-2FE8-492A-9E74-F3628B5E436D}" srcOrd="0" destOrd="1" presId="urn:microsoft.com/office/officeart/2005/8/layout/vList6"/>
    <dgm:cxn modelId="{DD002A73-8465-49B6-936F-0E356D426F0C}" srcId="{2758B83E-292C-4C22-8EB0-6D6E5B451609}" destId="{8D7705B3-2A60-4006-8918-60484FACF36F}" srcOrd="1" destOrd="0" parTransId="{73F56C1B-FFAC-48A7-BD85-DF0548296701}" sibTransId="{AC769DE0-6AAD-46CA-9D05-39DD7FC3DE3E}"/>
    <dgm:cxn modelId="{6A546558-666F-4F96-AD7D-A9A64FD31EDD}" srcId="{84B7341F-072C-4510-92EC-97370288F6B1}" destId="{1C3152C4-FC43-4BD0-A784-BD51DC8F73AD}" srcOrd="1" destOrd="0" parTransId="{ED475404-E7F8-4B19-860C-5F4D196A08A6}" sibTransId="{43D3794C-CCF8-4121-91A6-D749479D4688}"/>
    <dgm:cxn modelId="{137C437F-277B-4686-9B00-543B29DAEE33}" type="presOf" srcId="{55899A43-AE8B-40AD-B028-D6AEC2384B15}" destId="{85B97032-737A-4493-B988-B5934A3D97D3}" srcOrd="0" destOrd="0" presId="urn:microsoft.com/office/officeart/2005/8/layout/vList6"/>
    <dgm:cxn modelId="{1F8BFA8D-B714-4413-AF1E-F45072033686}" srcId="{2758B83E-292C-4C22-8EB0-6D6E5B451609}" destId="{C6DB150A-8521-4960-A410-E95A79C84BBF}" srcOrd="0" destOrd="0" parTransId="{25F0D4D3-10B1-4F4B-9305-46132EC657D3}" sibTransId="{C7D72F85-ADC9-430A-A8A6-ED427BF2FC73}"/>
    <dgm:cxn modelId="{E994328E-9E8A-4AB9-A853-24E1B99176C5}" srcId="{84B7341F-072C-4510-92EC-97370288F6B1}" destId="{F795FD8E-F7C9-40C0-8818-4A750DBDB44C}" srcOrd="2" destOrd="0" parTransId="{17A6B3E9-2441-4D87-BBBE-7E3DC367A798}" sibTransId="{88B11E05-FCB5-4886-BD31-6534155E34BD}"/>
    <dgm:cxn modelId="{2145129E-9E20-42F8-9B08-BD98B914B131}" type="presOf" srcId="{F795FD8E-F7C9-40C0-8818-4A750DBDB44C}" destId="{85B97032-737A-4493-B988-B5934A3D97D3}" srcOrd="0" destOrd="2" presId="urn:microsoft.com/office/officeart/2005/8/layout/vList6"/>
    <dgm:cxn modelId="{D531A49F-788D-4731-B6C5-D8389C76B704}" srcId="{84B7341F-072C-4510-92EC-97370288F6B1}" destId="{55899A43-AE8B-40AD-B028-D6AEC2384B15}" srcOrd="0" destOrd="0" parTransId="{034568AA-8901-4EFC-A9D3-02092CBA96FC}" sibTransId="{94C8DACB-2554-4007-9259-F373BA18BCF9}"/>
    <dgm:cxn modelId="{F9965BA2-56C6-4257-B026-018853B8CC0C}" type="presOf" srcId="{1C3152C4-FC43-4BD0-A784-BD51DC8F73AD}" destId="{85B97032-737A-4493-B988-B5934A3D97D3}" srcOrd="0" destOrd="1" presId="urn:microsoft.com/office/officeart/2005/8/layout/vList6"/>
    <dgm:cxn modelId="{21151FA5-8BFD-4653-A1E8-86C2D1CDA6AE}" type="presOf" srcId="{F6E457B8-86C3-4ED3-BB02-5A362E217BA9}" destId="{107E101C-2FE8-492A-9E74-F3628B5E436D}" srcOrd="0" destOrd="2" presId="urn:microsoft.com/office/officeart/2005/8/layout/vList6"/>
    <dgm:cxn modelId="{5773D5B7-8678-4BD1-AC0F-0068792D2D1F}" srcId="{8BA5FE0A-A4F4-4E3F-A4E0-209780964FC5}" destId="{84B7341F-072C-4510-92EC-97370288F6B1}" srcOrd="0" destOrd="0" parTransId="{5D24A538-308F-4632-B407-43CF70C98D85}" sibTransId="{2594A42C-5528-47F5-AB3C-2DF2B28A2B12}"/>
    <dgm:cxn modelId="{421BBAC2-C214-4363-8B8F-0731BCE1B9B6}" type="presOf" srcId="{84B7341F-072C-4510-92EC-97370288F6B1}" destId="{B10DA49E-137C-42FA-9747-3F3BD7CE785A}" srcOrd="0" destOrd="0" presId="urn:microsoft.com/office/officeart/2005/8/layout/vList6"/>
    <dgm:cxn modelId="{34E665DF-CEB8-4E4D-9B59-87C9A533FC9C}" type="presOf" srcId="{C6DB150A-8521-4960-A410-E95A79C84BBF}" destId="{107E101C-2FE8-492A-9E74-F3628B5E436D}" srcOrd="0" destOrd="0" presId="urn:microsoft.com/office/officeart/2005/8/layout/vList6"/>
    <dgm:cxn modelId="{BEFE5FFF-BB2A-4657-BF95-4509531C4560}" type="presOf" srcId="{8BA5FE0A-A4F4-4E3F-A4E0-209780964FC5}" destId="{793F1768-E606-4630-819E-FECAC739D46A}" srcOrd="0" destOrd="0" presId="urn:microsoft.com/office/officeart/2005/8/layout/vList6"/>
    <dgm:cxn modelId="{06657707-0F29-45FD-B119-AC4C3560710B}" type="presParOf" srcId="{793F1768-E606-4630-819E-FECAC739D46A}" destId="{A42EC17A-E707-4059-8239-5F76D9A08CB1}" srcOrd="0" destOrd="0" presId="urn:microsoft.com/office/officeart/2005/8/layout/vList6"/>
    <dgm:cxn modelId="{E2E72C65-C01D-403C-9FEC-146029733BC5}" type="presParOf" srcId="{A42EC17A-E707-4059-8239-5F76D9A08CB1}" destId="{B10DA49E-137C-42FA-9747-3F3BD7CE785A}" srcOrd="0" destOrd="0" presId="urn:microsoft.com/office/officeart/2005/8/layout/vList6"/>
    <dgm:cxn modelId="{991AA29B-9D3E-4868-9950-EEDE0D632B45}" type="presParOf" srcId="{A42EC17A-E707-4059-8239-5F76D9A08CB1}" destId="{85B97032-737A-4493-B988-B5934A3D97D3}" srcOrd="1" destOrd="0" presId="urn:microsoft.com/office/officeart/2005/8/layout/vList6"/>
    <dgm:cxn modelId="{B70E6657-E2D7-4062-AE6B-F6427E62870E}" type="presParOf" srcId="{793F1768-E606-4630-819E-FECAC739D46A}" destId="{5E3DCB6B-4EB7-4B32-92F8-C3BAA8F202E5}" srcOrd="1" destOrd="0" presId="urn:microsoft.com/office/officeart/2005/8/layout/vList6"/>
    <dgm:cxn modelId="{2769E630-E363-463E-A44F-9450E1C603C5}" type="presParOf" srcId="{793F1768-E606-4630-819E-FECAC739D46A}" destId="{CA4D6D29-E5CB-4EA2-9251-D24A763320B0}" srcOrd="2" destOrd="0" presId="urn:microsoft.com/office/officeart/2005/8/layout/vList6"/>
    <dgm:cxn modelId="{E9CD5D56-2ABD-454D-B092-1BBD7DF0F4DA}" type="presParOf" srcId="{CA4D6D29-E5CB-4EA2-9251-D24A763320B0}" destId="{0F2DE483-4B97-4B07-84CF-078E1E8A657D}" srcOrd="0" destOrd="0" presId="urn:microsoft.com/office/officeart/2005/8/layout/vList6"/>
    <dgm:cxn modelId="{492D0FBB-08E6-4EA6-AB95-3BA4A14B2DEC}" type="presParOf" srcId="{CA4D6D29-E5CB-4EA2-9251-D24A763320B0}" destId="{107E101C-2FE8-492A-9E74-F3628B5E436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17EF9-7700-4C44-B405-2F3D10352DE9}">
      <dsp:nvSpPr>
        <dsp:cNvPr id="0" name=""/>
        <dsp:cNvSpPr/>
      </dsp:nvSpPr>
      <dsp:spPr>
        <a:xfrm>
          <a:off x="1635866" y="1178499"/>
          <a:ext cx="3646066" cy="36460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C4617-D138-4711-A668-5D318A1BF04D}">
      <dsp:nvSpPr>
        <dsp:cNvPr id="0" name=""/>
        <dsp:cNvSpPr/>
      </dsp:nvSpPr>
      <dsp:spPr>
        <a:xfrm>
          <a:off x="2118881" y="1629798"/>
          <a:ext cx="2603899" cy="2603899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1F32A3EC-1F9A-4DA0-A813-CD5E8BF55B14}">
      <dsp:nvSpPr>
        <dsp:cNvPr id="0" name=""/>
        <dsp:cNvSpPr/>
      </dsp:nvSpPr>
      <dsp:spPr>
        <a:xfrm>
          <a:off x="2677730" y="2220363"/>
          <a:ext cx="1562339" cy="15623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D0DDB-047A-4377-B79A-A68EE5E8DE7E}">
      <dsp:nvSpPr>
        <dsp:cNvPr id="0" name=""/>
        <dsp:cNvSpPr/>
      </dsp:nvSpPr>
      <dsp:spPr>
        <a:xfrm>
          <a:off x="3198510" y="2741143"/>
          <a:ext cx="520779" cy="520779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9093A-3F53-48AC-A366-E5ED2D9E9DDB}">
      <dsp:nvSpPr>
        <dsp:cNvPr id="0" name=""/>
        <dsp:cNvSpPr/>
      </dsp:nvSpPr>
      <dsp:spPr>
        <a:xfrm>
          <a:off x="5928004" y="92185"/>
          <a:ext cx="2032499" cy="724594"/>
        </a:xfrm>
        <a:prstGeom prst="rect">
          <a:avLst/>
        </a:prstGeom>
        <a:noFill/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Abilitazione permanente</a:t>
          </a:r>
        </a:p>
      </dsp:txBody>
      <dsp:txXfrm>
        <a:off x="5928004" y="92185"/>
        <a:ext cx="2032499" cy="724594"/>
      </dsp:txXfrm>
    </dsp:sp>
    <dsp:sp modelId="{55AA035E-5925-41FE-8E7D-8FDD1F27B132}">
      <dsp:nvSpPr>
        <dsp:cNvPr id="0" name=""/>
        <dsp:cNvSpPr/>
      </dsp:nvSpPr>
      <dsp:spPr>
        <a:xfrm>
          <a:off x="5433852" y="399152"/>
          <a:ext cx="4557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9B0B1-7610-4F86-90D3-5A9D869D3056}">
      <dsp:nvSpPr>
        <dsp:cNvPr id="0" name=""/>
        <dsp:cNvSpPr/>
      </dsp:nvSpPr>
      <dsp:spPr>
        <a:xfrm rot="5400000">
          <a:off x="3142907" y="686280"/>
          <a:ext cx="2576553" cy="200533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00335-6917-4C85-81A5-48B827BB8FFC}">
      <dsp:nvSpPr>
        <dsp:cNvPr id="0" name=""/>
        <dsp:cNvSpPr/>
      </dsp:nvSpPr>
      <dsp:spPr>
        <a:xfrm>
          <a:off x="5904669" y="854267"/>
          <a:ext cx="1733595" cy="707188"/>
        </a:xfrm>
        <a:prstGeom prst="rect">
          <a:avLst/>
        </a:prstGeom>
        <a:noFill/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Inclusione sociale e lavorativa</a:t>
          </a:r>
        </a:p>
      </dsp:txBody>
      <dsp:txXfrm>
        <a:off x="5904669" y="854267"/>
        <a:ext cx="1733595" cy="707188"/>
      </dsp:txXfrm>
    </dsp:sp>
    <dsp:sp modelId="{1DCFFF7A-524F-4B7D-AF09-75A3D838FAC7}">
      <dsp:nvSpPr>
        <dsp:cNvPr id="0" name=""/>
        <dsp:cNvSpPr/>
      </dsp:nvSpPr>
      <dsp:spPr>
        <a:xfrm>
          <a:off x="5433852" y="1271170"/>
          <a:ext cx="4557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45DAA-1357-4762-97CB-7EC23E234B77}">
      <dsp:nvSpPr>
        <dsp:cNvPr id="0" name=""/>
        <dsp:cNvSpPr/>
      </dsp:nvSpPr>
      <dsp:spPr>
        <a:xfrm rot="5400000">
          <a:off x="3588943" y="1544017"/>
          <a:ext cx="2115933" cy="157084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7232F-D9AD-4038-8FE3-20BED05DF120}">
      <dsp:nvSpPr>
        <dsp:cNvPr id="0" name=""/>
        <dsp:cNvSpPr/>
      </dsp:nvSpPr>
      <dsp:spPr>
        <a:xfrm>
          <a:off x="5930638" y="1644455"/>
          <a:ext cx="1781304" cy="670128"/>
        </a:xfrm>
        <a:prstGeom prst="rect">
          <a:avLst/>
        </a:prstGeom>
        <a:noFill/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/>
            <a:t>Condivisione dei familiari degli utenti nella gestione (CDA)</a:t>
          </a:r>
        </a:p>
      </dsp:txBody>
      <dsp:txXfrm>
        <a:off x="5930638" y="1644455"/>
        <a:ext cx="1781304" cy="670128"/>
      </dsp:txXfrm>
    </dsp:sp>
    <dsp:sp modelId="{73A205F4-4310-4096-A89C-22EBFECF0B30}">
      <dsp:nvSpPr>
        <dsp:cNvPr id="0" name=""/>
        <dsp:cNvSpPr/>
      </dsp:nvSpPr>
      <dsp:spPr>
        <a:xfrm>
          <a:off x="5433852" y="2143188"/>
          <a:ext cx="4557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027E2-5EA2-4253-8C96-646497365D1D}">
      <dsp:nvSpPr>
        <dsp:cNvPr id="0" name=""/>
        <dsp:cNvSpPr/>
      </dsp:nvSpPr>
      <dsp:spPr>
        <a:xfrm rot="5400000">
          <a:off x="4020698" y="2343417"/>
          <a:ext cx="1613992" cy="121231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668F0-04C3-471C-99D3-B226AC474455}">
      <dsp:nvSpPr>
        <dsp:cNvPr id="0" name=""/>
        <dsp:cNvSpPr/>
      </dsp:nvSpPr>
      <dsp:spPr>
        <a:xfrm>
          <a:off x="5848843" y="2371907"/>
          <a:ext cx="5176302" cy="2489514"/>
        </a:xfrm>
        <a:prstGeom prst="rect">
          <a:avLst/>
        </a:prstGeom>
        <a:noFill/>
        <a:ln>
          <a:solidFill>
            <a:schemeClr val="accent1">
              <a:lumMod val="7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- </a:t>
          </a:r>
          <a:r>
            <a:rPr lang="it-IT" sz="1600" b="1" kern="1200" dirty="0"/>
            <a:t>Presenza Medico di Medicina Generale  a tempo pieno: </a:t>
          </a:r>
          <a:r>
            <a:rPr lang="it-IT" sz="1600" kern="1200" dirty="0"/>
            <a:t>diminuzione comportamenti   problema spesso legati a problemi organici con  riduzione uso psicofarmaci 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- </a:t>
          </a:r>
          <a:r>
            <a:rPr lang="it-IT" sz="1600" b="1" kern="1200" dirty="0">
              <a:solidFill>
                <a:schemeClr val="tx1"/>
              </a:solidFill>
            </a:rPr>
            <a:t>Personale educativo </a:t>
          </a:r>
          <a:r>
            <a:rPr lang="it-IT" sz="1600" kern="1200" dirty="0"/>
            <a:t>maggiore rispetto al personale assistenziale: imprinting abilitativo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kern="1200" dirty="0"/>
            <a:t>- </a:t>
          </a:r>
          <a:r>
            <a:rPr lang="it-IT" sz="1600" b="1" kern="1200" dirty="0"/>
            <a:t>Sistema videosorveglianza: </a:t>
          </a:r>
          <a:r>
            <a:rPr lang="it-IT" sz="1600" kern="1200" dirty="0"/>
            <a:t>miglioramento qualità del   sonno e autonomia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600" b="1" kern="1200" dirty="0"/>
            <a:t>Rinuncia logica assistenzialistica : </a:t>
          </a:r>
          <a:r>
            <a:rPr lang="it-IT" sz="1600" kern="1200" dirty="0"/>
            <a:t>no personale infermieristico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 dirty="0"/>
        </a:p>
      </dsp:txBody>
      <dsp:txXfrm>
        <a:off x="5848843" y="2371907"/>
        <a:ext cx="5176302" cy="2489514"/>
      </dsp:txXfrm>
    </dsp:sp>
    <dsp:sp modelId="{A11D3434-FBC3-4764-9AAC-77C0A83F864B}">
      <dsp:nvSpPr>
        <dsp:cNvPr id="0" name=""/>
        <dsp:cNvSpPr/>
      </dsp:nvSpPr>
      <dsp:spPr>
        <a:xfrm>
          <a:off x="5433852" y="3015205"/>
          <a:ext cx="45575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9C0DA-C199-4492-AA3D-2A940220AB1B}">
      <dsp:nvSpPr>
        <dsp:cNvPr id="0" name=""/>
        <dsp:cNvSpPr/>
      </dsp:nvSpPr>
      <dsp:spPr>
        <a:xfrm rot="5400000">
          <a:off x="4453486" y="3145977"/>
          <a:ext cx="1109376" cy="84710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6CFE1-DE83-412B-B746-4C2548120538}">
      <dsp:nvSpPr>
        <dsp:cNvPr id="0" name=""/>
        <dsp:cNvSpPr/>
      </dsp:nvSpPr>
      <dsp:spPr>
        <a:xfrm>
          <a:off x="1325" y="0"/>
          <a:ext cx="2062759" cy="3192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Individualizzazione</a:t>
          </a:r>
        </a:p>
      </dsp:txBody>
      <dsp:txXfrm>
        <a:off x="1325" y="1277098"/>
        <a:ext cx="2062759" cy="1277098"/>
      </dsp:txXfrm>
    </dsp:sp>
    <dsp:sp modelId="{BCF4FA31-F606-457B-AA32-85F239437906}">
      <dsp:nvSpPr>
        <dsp:cNvPr id="0" name=""/>
        <dsp:cNvSpPr/>
      </dsp:nvSpPr>
      <dsp:spPr>
        <a:xfrm>
          <a:off x="502830" y="199315"/>
          <a:ext cx="1137235" cy="106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A2BDB-B917-4670-A2CD-433160D7ED48}">
      <dsp:nvSpPr>
        <dsp:cNvPr id="0" name=""/>
        <dsp:cNvSpPr/>
      </dsp:nvSpPr>
      <dsp:spPr>
        <a:xfrm>
          <a:off x="2109403" y="0"/>
          <a:ext cx="2062759" cy="3192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Qualità della vita</a:t>
          </a:r>
          <a:endParaRPr lang="it-IT" sz="2000" kern="1200" dirty="0"/>
        </a:p>
      </dsp:txBody>
      <dsp:txXfrm>
        <a:off x="2109403" y="1277098"/>
        <a:ext cx="2062759" cy="1277098"/>
      </dsp:txXfrm>
    </dsp:sp>
    <dsp:sp modelId="{A19EE711-FFB8-4166-8B7D-14B86096A804}">
      <dsp:nvSpPr>
        <dsp:cNvPr id="0" name=""/>
        <dsp:cNvSpPr/>
      </dsp:nvSpPr>
      <dsp:spPr>
        <a:xfrm>
          <a:off x="2625755" y="191564"/>
          <a:ext cx="1063184" cy="106318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68BB5-BDCC-4EA0-832D-22AC895E4785}">
      <dsp:nvSpPr>
        <dsp:cNvPr id="0" name=""/>
        <dsp:cNvSpPr/>
      </dsp:nvSpPr>
      <dsp:spPr>
        <a:xfrm>
          <a:off x="4250609" y="0"/>
          <a:ext cx="2062759" cy="31927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- Monitoraggio      -Esiti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/>
        </a:p>
      </dsp:txBody>
      <dsp:txXfrm>
        <a:off x="4250609" y="1277098"/>
        <a:ext cx="2062759" cy="1277098"/>
      </dsp:txXfrm>
    </dsp:sp>
    <dsp:sp modelId="{71AB3A32-BDA0-475C-BF33-468F19F1FB39}">
      <dsp:nvSpPr>
        <dsp:cNvPr id="0" name=""/>
        <dsp:cNvSpPr/>
      </dsp:nvSpPr>
      <dsp:spPr>
        <a:xfrm>
          <a:off x="4750397" y="191564"/>
          <a:ext cx="1063184" cy="106318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8F0E8-C7B0-4EAC-BB62-B263E2370396}">
      <dsp:nvSpPr>
        <dsp:cNvPr id="0" name=""/>
        <dsp:cNvSpPr/>
      </dsp:nvSpPr>
      <dsp:spPr>
        <a:xfrm>
          <a:off x="252587" y="2554196"/>
          <a:ext cx="5809519" cy="478911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C4B70-5809-4319-A395-2482F0E40398}">
      <dsp:nvSpPr>
        <dsp:cNvPr id="0" name=""/>
        <dsp:cNvSpPr/>
      </dsp:nvSpPr>
      <dsp:spPr>
        <a:xfrm>
          <a:off x="0" y="416164"/>
          <a:ext cx="2303076" cy="92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INDIVIDUAZIONE DEI BISOGNI E DEI SOSTEGNI</a:t>
          </a:r>
        </a:p>
      </dsp:txBody>
      <dsp:txXfrm>
        <a:off x="460615" y="416164"/>
        <a:ext cx="1381846" cy="921230"/>
      </dsp:txXfrm>
    </dsp:sp>
    <dsp:sp modelId="{A76D88A3-74FD-403D-B2C3-16952098FC80}">
      <dsp:nvSpPr>
        <dsp:cNvPr id="0" name=""/>
        <dsp:cNvSpPr/>
      </dsp:nvSpPr>
      <dsp:spPr>
        <a:xfrm>
          <a:off x="2074658" y="416164"/>
          <a:ext cx="2303076" cy="92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ASPETTATIVE DESDERI E PREFERENZE</a:t>
          </a:r>
        </a:p>
      </dsp:txBody>
      <dsp:txXfrm>
        <a:off x="2535273" y="416164"/>
        <a:ext cx="1381846" cy="921230"/>
      </dsp:txXfrm>
    </dsp:sp>
    <dsp:sp modelId="{1D8A6705-CB5C-4248-B381-3BDC5CEB7BAD}">
      <dsp:nvSpPr>
        <dsp:cNvPr id="0" name=""/>
        <dsp:cNvSpPr/>
      </dsp:nvSpPr>
      <dsp:spPr>
        <a:xfrm>
          <a:off x="4147427" y="416164"/>
          <a:ext cx="2303076" cy="92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DOMINIQUALITA’ DELLA VITA</a:t>
          </a:r>
        </a:p>
      </dsp:txBody>
      <dsp:txXfrm>
        <a:off x="4608042" y="416164"/>
        <a:ext cx="1381846" cy="9212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3B380-4E4E-43E0-833E-B46509EE1F9B}">
      <dsp:nvSpPr>
        <dsp:cNvPr id="0" name=""/>
        <dsp:cNvSpPr/>
      </dsp:nvSpPr>
      <dsp:spPr>
        <a:xfrm>
          <a:off x="2544836" y="0"/>
          <a:ext cx="5075129" cy="4296879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109D3-7361-4000-8FBE-E6BB75F2A834}">
      <dsp:nvSpPr>
        <dsp:cNvPr id="0" name=""/>
        <dsp:cNvSpPr/>
      </dsp:nvSpPr>
      <dsp:spPr>
        <a:xfrm>
          <a:off x="5130096" y="431995"/>
          <a:ext cx="2792971" cy="10171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Inserimento lavorativo di 8 ragazzi </a:t>
          </a:r>
        </a:p>
      </dsp:txBody>
      <dsp:txXfrm>
        <a:off x="5179749" y="481648"/>
        <a:ext cx="2693665" cy="917845"/>
      </dsp:txXfrm>
    </dsp:sp>
    <dsp:sp modelId="{00E41960-04FC-453B-B39E-C82AE02639B4}">
      <dsp:nvSpPr>
        <dsp:cNvPr id="0" name=""/>
        <dsp:cNvSpPr/>
      </dsp:nvSpPr>
      <dsp:spPr>
        <a:xfrm>
          <a:off x="5130096" y="1576291"/>
          <a:ext cx="2792971" cy="10171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3264 pasti gratuiti distribuiti nel 2025</a:t>
          </a:r>
        </a:p>
      </dsp:txBody>
      <dsp:txXfrm>
        <a:off x="5179749" y="1625944"/>
        <a:ext cx="2693665" cy="917845"/>
      </dsp:txXfrm>
    </dsp:sp>
    <dsp:sp modelId="{D1550FF7-814D-4B69-8657-9FD29EF3B2E7}">
      <dsp:nvSpPr>
        <dsp:cNvPr id="0" name=""/>
        <dsp:cNvSpPr/>
      </dsp:nvSpPr>
      <dsp:spPr>
        <a:xfrm>
          <a:off x="5130096" y="2720587"/>
          <a:ext cx="2792971" cy="101715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/>
            <a:t>Unica mensa solidale del territorio</a:t>
          </a:r>
        </a:p>
      </dsp:txBody>
      <dsp:txXfrm>
        <a:off x="5179749" y="2770240"/>
        <a:ext cx="2693665" cy="9178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97032-737A-4493-B988-B5934A3D97D3}">
      <dsp:nvSpPr>
        <dsp:cNvPr id="0" name=""/>
        <dsp:cNvSpPr/>
      </dsp:nvSpPr>
      <dsp:spPr>
        <a:xfrm>
          <a:off x="2995708" y="432"/>
          <a:ext cx="4493563" cy="1686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1" kern="1200" dirty="0"/>
            <a:t>Rivisitazione dei sistemi di accreditamento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1" kern="1200"/>
            <a:t>Filiera di servizi </a:t>
          </a:r>
          <a:endParaRPr lang="it-IT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b="1" kern="1200"/>
            <a:t>Flessibilità (porta anche riduzione dei costi).</a:t>
          </a:r>
          <a:endParaRPr lang="it-IT" sz="1600" b="1" kern="1200" dirty="0"/>
        </a:p>
      </dsp:txBody>
      <dsp:txXfrm>
        <a:off x="2995708" y="211236"/>
        <a:ext cx="3861152" cy="1264821"/>
      </dsp:txXfrm>
    </dsp:sp>
    <dsp:sp modelId="{B10DA49E-137C-42FA-9747-3F3BD7CE785A}">
      <dsp:nvSpPr>
        <dsp:cNvPr id="0" name=""/>
        <dsp:cNvSpPr/>
      </dsp:nvSpPr>
      <dsp:spPr>
        <a:xfrm>
          <a:off x="0" y="0"/>
          <a:ext cx="2995708" cy="1686429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1" kern="1200" dirty="0">
              <a:solidFill>
                <a:schemeClr val="tx1"/>
              </a:solidFill>
            </a:rPr>
            <a:t>Rigidità dei sistemi e servizi</a:t>
          </a:r>
        </a:p>
      </dsp:txBody>
      <dsp:txXfrm>
        <a:off x="82325" y="82325"/>
        <a:ext cx="2831058" cy="1521779"/>
      </dsp:txXfrm>
    </dsp:sp>
    <dsp:sp modelId="{107E101C-2FE8-492A-9E74-F3628B5E436D}">
      <dsp:nvSpPr>
        <dsp:cNvPr id="0" name=""/>
        <dsp:cNvSpPr/>
      </dsp:nvSpPr>
      <dsp:spPr>
        <a:xfrm>
          <a:off x="2995708" y="1855504"/>
          <a:ext cx="4493563" cy="16864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Organizzazione dei servizi orientata agli esiti riferibili ai domini della qualità della vita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600" kern="1200" dirty="0"/>
            <a:t>Adeguare le risposte ai bisogni, desiderata e preferenze.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600" kern="1200" dirty="0"/>
        </a:p>
      </dsp:txBody>
      <dsp:txXfrm>
        <a:off x="2995708" y="2066308"/>
        <a:ext cx="3861152" cy="1264821"/>
      </dsp:txXfrm>
    </dsp:sp>
    <dsp:sp modelId="{0F2DE483-4B97-4B07-84CF-078E1E8A657D}">
      <dsp:nvSpPr>
        <dsp:cNvPr id="0" name=""/>
        <dsp:cNvSpPr/>
      </dsp:nvSpPr>
      <dsp:spPr>
        <a:xfrm>
          <a:off x="0" y="1855504"/>
          <a:ext cx="2995708" cy="1686429"/>
        </a:xfrm>
        <a:prstGeom prst="roundRect">
          <a:avLst/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b="1" kern="1200" dirty="0" err="1">
              <a:solidFill>
                <a:schemeClr val="tx1"/>
              </a:solidFill>
            </a:rPr>
            <a:t>Impersonalizzazione</a:t>
          </a:r>
          <a:r>
            <a:rPr lang="it-IT" sz="2300" b="1" kern="1200" dirty="0">
              <a:solidFill>
                <a:schemeClr val="tx1"/>
              </a:solidFill>
            </a:rPr>
            <a:t> delle risposte</a:t>
          </a:r>
        </a:p>
      </dsp:txBody>
      <dsp:txXfrm>
        <a:off x="82325" y="1937829"/>
        <a:ext cx="2831058" cy="1521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0AE9D-CE02-4A91-9FB9-4D2401AC5CE4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C1FC7-284B-4BD4-A3E0-50AA10E9F1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0387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00C0A-58A7-401A-A79F-00218F44EB7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46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0D85E-4AE5-7EFB-6CF5-8E9C60239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B0E686F-C4E9-6280-A3C6-71084EEFC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D0281B-F524-A884-01B9-96D09927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A4053F-B21A-65E6-35E3-C51156AD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372C71-C147-915E-DB46-F48AEB8A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38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49878B-6AB8-4490-D256-7E5297F6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75BCA9-D7CF-0CEE-DD6B-06E9A1748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D3D930-6F0B-FEFC-254F-55978EFB2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01595D-CDA3-050E-61AE-6E8E3F1A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6F96B1-741B-26AC-31E5-5F4DCDF7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57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49D0445-BAAE-8CDF-95D1-AAF885065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775F26-6AF4-6564-6C63-9DCBF9432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8EF2D1-CF9A-4DF4-7887-2D8A59942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808E48-9634-7040-F91F-1EBBFBE8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7AB60B-7E2E-5173-AE9E-D1795BCA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54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4363C8-7482-A06E-EEAE-A8819AC23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6FDBBE-FA66-0821-F879-8FE746A05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51F1F8-9B0E-2483-F7A2-EB5AE494D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91896A-8EC1-5DD2-2DE0-20ADBE66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6FE9BA-902D-16CE-85A3-676835ED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26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5DA622-EA7A-9F4E-5021-61755B05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89BCEB-DF9F-9501-6D61-D1C1B1894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F843BC-EC6A-8842-C3F7-FC9B1CBE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737D98-C276-8271-3D5B-F662CF95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E881B2-4BAB-F76D-C2DE-2C8EBFD1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686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D423C-A637-79F4-A9A1-1C563EA0E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BACF5F-1449-C725-D31C-C74983E91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AEAE462-B5EC-EBBD-F694-63CFB4800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7A88BE-0D51-65C8-CD7E-535B4994A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576831-88A7-7EFC-7652-7B711BFE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CCD54C-5764-DF79-9A63-DC6D96E2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35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7EE8A6-D963-BD84-292F-FC992A9E0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4158E9-2774-9969-1986-0F7A2CE77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AA2627-435E-DE7E-5848-40C3935E1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B01C48-6C3D-D489-3F66-89E6CC5E64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A28A450-CD54-5503-1E2F-197B53B8FE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1D57CC7-BA19-1820-8E47-D013588B8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BA6F35-5FEC-B9B5-54D8-E8C9DE0B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8D355A5-6AA4-1E85-B7F9-F932629F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13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01EF97-3E95-0A82-FB3B-EB09D0C2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1A4054-8306-E5A1-CC7A-17CBAFF8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76109E-2645-CE7B-8639-B8155BB8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C649B4-1CFF-D62F-CEE6-0C2EEB64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60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5E9968E-B4E7-77CC-0DD3-11ABFA1C1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FB38E6-B5CF-C5C5-75CB-B84AE20A5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9AFACE-7FF9-AC67-7101-2B97C395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17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8765DF-CE53-9BA5-4627-D90C75BA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B35877-5BDE-FCDE-2A79-F388A93A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0330CAC-BEAA-F1AF-DC4C-A3305877D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1B0995-81CB-22A3-CCDB-6A21C018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67A2B2-1505-7228-7C73-992D6F5E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4B6B56-5C87-6742-C202-ADD31D45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56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A6B0D0-9840-EA78-12FA-482DC0A3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A6A851D-2847-E666-D02D-AF29210C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715FA3-D1FA-9D09-73EE-064F62226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9D6A6E-A0A4-05C6-A60B-E30AE823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07F639-00F2-4B61-5851-903B9AA4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1E2F05-8ACA-B9E0-7B78-79926299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32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496BB9E-18B6-2688-79E4-89B2B6B0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32365D-1CA7-A02A-D96A-0C45B9E94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683CF2-E1A1-456A-47D0-47F37290D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D704-75D0-4301-BD94-125013EF369E}" type="datetimeFigureOut">
              <a:rPr lang="it-IT" smtClean="0"/>
              <a:t>26/02/2026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CF27BB-8EE1-A1F6-4CC1-9D83E17B1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E285BB-0D10-34C1-C7BD-A2F9A9DE6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F56C-1B9E-45BA-92BF-B172386A57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23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1.pn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018B4-F44A-6496-8494-6013D9179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479DE95-A6FC-42F7-D872-588F1BF3E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94" y="4600522"/>
            <a:ext cx="11560206" cy="1249240"/>
          </a:xfrm>
        </p:spPr>
        <p:txBody>
          <a:bodyPr>
            <a:normAutofit fontScale="25000" lnSpcReduction="20000"/>
          </a:bodyPr>
          <a:lstStyle/>
          <a:p>
            <a:r>
              <a:rPr lang="it-IT" sz="9600" b="1" dirty="0"/>
              <a:t>MODELLI ORGANIZZATIVI E GESTIONALI DEI CENTRI POLIFUNZIONALI PER L’AUTISMO IN CALABRIA: LA FONDAZIONE MARINO DALLA SPERIMENTAZIONE A UN MODELLO INTEGRATO</a:t>
            </a:r>
          </a:p>
          <a:p>
            <a:pPr algn="l"/>
            <a:r>
              <a:rPr lang="it-IT" sz="7200" dirty="0"/>
              <a:t>Dott.ssa Pasqualina Pace – Psicologa, Analista del comportamento-  Direttore Clinico Fondazione Marino per l’autismo Ets </a:t>
            </a:r>
          </a:p>
          <a:p>
            <a:pPr algn="l"/>
            <a:r>
              <a:rPr lang="it-IT" sz="7200" dirty="0"/>
              <a:t>                </a:t>
            </a:r>
          </a:p>
          <a:p>
            <a:pPr algn="l"/>
            <a:r>
              <a:rPr lang="it-IT" sz="2800" dirty="0"/>
              <a:t>             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88ED15-C91A-5790-3C5D-70CD1F8D28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83" t="17063" r="33991" b="25049"/>
          <a:stretch>
            <a:fillRect/>
          </a:stretch>
        </p:blipFill>
        <p:spPr>
          <a:xfrm>
            <a:off x="2181885" y="217283"/>
            <a:ext cx="7613965" cy="40239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0E79A-6676-1047-613C-9F7D790591A6}"/>
              </a:ext>
            </a:extLst>
          </p:cNvPr>
          <p:cNvSpPr txBox="1"/>
          <p:nvPr/>
        </p:nvSpPr>
        <p:spPr>
          <a:xfrm>
            <a:off x="2317072" y="4128117"/>
            <a:ext cx="713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951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44C73AEF-9C56-FB5D-85D7-47CC51C2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439017"/>
            <a:ext cx="10515600" cy="558510"/>
          </a:xfrm>
        </p:spPr>
        <p:txBody>
          <a:bodyPr>
            <a:normAutofit fontScale="90000"/>
          </a:bodyPr>
          <a:lstStyle/>
          <a:p>
            <a:r>
              <a:rPr lang="it-IT" dirty="0"/>
              <a:t>Obiettivi educativi raggiunti : opportunità reali</a:t>
            </a:r>
            <a:br>
              <a:rPr lang="it-IT" dirty="0"/>
            </a:br>
            <a:endParaRPr lang="it-IT" dirty="0"/>
          </a:p>
        </p:txBody>
      </p:sp>
      <p:pic>
        <p:nvPicPr>
          <p:cNvPr id="30" name="Segnaposto contenuto 29">
            <a:extLst>
              <a:ext uri="{FF2B5EF4-FFF2-40B4-BE49-F238E27FC236}">
                <a16:creationId xmlns:a16="http://schemas.microsoft.com/office/drawing/2014/main" id="{7797FBB8-8CC5-35C1-1988-8748D507F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8631" y="854380"/>
            <a:ext cx="4169937" cy="1990437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E14FACD-F256-B106-33C7-EE07137F55C6}"/>
              </a:ext>
            </a:extLst>
          </p:cNvPr>
          <p:cNvSpPr txBox="1"/>
          <p:nvPr/>
        </p:nvSpPr>
        <p:spPr>
          <a:xfrm>
            <a:off x="5155550" y="3004152"/>
            <a:ext cx="2353613" cy="147732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BENESSERE</a:t>
            </a:r>
          </a:p>
          <a:p>
            <a:r>
              <a:rPr lang="it-IT" dirty="0"/>
              <a:t>INCLUSIONE</a:t>
            </a:r>
          </a:p>
          <a:p>
            <a:r>
              <a:rPr lang="it-IT" dirty="0"/>
              <a:t>LAVORO</a:t>
            </a:r>
          </a:p>
          <a:p>
            <a:r>
              <a:rPr lang="it-IT" dirty="0"/>
              <a:t>PARTECIPAZIONE</a:t>
            </a:r>
          </a:p>
          <a:p>
            <a:r>
              <a:rPr lang="it-IT" dirty="0"/>
              <a:t>DIVERTIMENTO</a:t>
            </a: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0AB7C399-30A1-2A6F-BD36-4FAAB0AC32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4DBBD261-1935-48BD-6D35-23889B90D9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3963BE25-013D-C0BC-25A9-056DC35684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4E7CDD18-A685-E58C-A555-1F2E2F826A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16" b="24579"/>
          <a:stretch>
            <a:fillRect/>
          </a:stretch>
        </p:blipFill>
        <p:spPr>
          <a:xfrm rot="20724318">
            <a:off x="503218" y="1196900"/>
            <a:ext cx="3086100" cy="2869622"/>
          </a:xfrm>
          <a:prstGeom prst="rect">
            <a:avLst/>
          </a:prstGeom>
        </p:spPr>
      </p:pic>
      <p:sp>
        <p:nvSpPr>
          <p:cNvPr id="28" name="AutoShape 8">
            <a:extLst>
              <a:ext uri="{FF2B5EF4-FFF2-40B4-BE49-F238E27FC236}">
                <a16:creationId xmlns:a16="http://schemas.microsoft.com/office/drawing/2014/main" id="{37E2B6A7-4D22-DEDF-BE03-435FD1367A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EEBDB75C-F372-F9D2-B545-ED261BAD5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727" b="13670"/>
          <a:stretch>
            <a:fillRect/>
          </a:stretch>
        </p:blipFill>
        <p:spPr>
          <a:xfrm rot="705382">
            <a:off x="8521350" y="1006781"/>
            <a:ext cx="3253017" cy="3676073"/>
          </a:xfrm>
          <a:prstGeom prst="rect">
            <a:avLst/>
          </a:prstGeom>
        </p:spPr>
      </p:pic>
      <p:sp>
        <p:nvSpPr>
          <p:cNvPr id="31" name="AutoShape 10">
            <a:extLst>
              <a:ext uri="{FF2B5EF4-FFF2-40B4-BE49-F238E27FC236}">
                <a16:creationId xmlns:a16="http://schemas.microsoft.com/office/drawing/2014/main" id="{9BD3B82B-413F-5B3D-0CE4-223BDA841B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F53665B-5BDF-56FE-10C2-6D949C2F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31" t="9820" r="5899" b="10020"/>
          <a:stretch>
            <a:fillRect/>
          </a:stretch>
        </p:blipFill>
        <p:spPr>
          <a:xfrm rot="20221307">
            <a:off x="412094" y="4410978"/>
            <a:ext cx="3027636" cy="1847273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82255450-8711-C5B1-7004-72DC2204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848" t="16760" r="25076" b="-1"/>
          <a:stretch>
            <a:fillRect/>
          </a:stretch>
        </p:blipFill>
        <p:spPr>
          <a:xfrm rot="393638">
            <a:off x="8828085" y="4720147"/>
            <a:ext cx="2862377" cy="207533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7E50BAFA-8238-53DF-BD9D-03E41208F1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202" t="53768" r="18889" b="5185"/>
          <a:stretch>
            <a:fillRect/>
          </a:stretch>
        </p:blipFill>
        <p:spPr>
          <a:xfrm>
            <a:off x="4120821" y="4753928"/>
            <a:ext cx="3950358" cy="188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60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F73592-434A-FE55-0441-B5442C93F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1A8457-66FE-F8CC-69F1-51BFC75D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439017"/>
            <a:ext cx="10515600" cy="558510"/>
          </a:xfrm>
        </p:spPr>
        <p:txBody>
          <a:bodyPr>
            <a:normAutofit fontScale="90000"/>
          </a:bodyPr>
          <a:lstStyle/>
          <a:p>
            <a:r>
              <a:rPr lang="it-IT" dirty="0"/>
              <a:t>Obiettivi educativi raggiunti : opportunità reali</a:t>
            </a:r>
            <a:br>
              <a:rPr lang="it-IT" dirty="0"/>
            </a:b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12E9DB7-6E9D-B5B8-8AAF-E0761FF5B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317">
            <a:off x="373137" y="1282117"/>
            <a:ext cx="4005807" cy="2189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4FC727-48F5-D646-B643-D68C5C97843E}"/>
              </a:ext>
            </a:extLst>
          </p:cNvPr>
          <p:cNvSpPr txBox="1"/>
          <p:nvPr/>
        </p:nvSpPr>
        <p:spPr>
          <a:xfrm>
            <a:off x="4762575" y="900664"/>
            <a:ext cx="5621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WORK IN PROGRESS….</a:t>
            </a:r>
          </a:p>
          <a:p>
            <a:r>
              <a:rPr lang="it-IT" dirty="0"/>
              <a:t>Da un laboratorio propedeutico «SEMINA COMPETENZE» alla progettazione di un’azienda agricola </a:t>
            </a:r>
          </a:p>
        </p:txBody>
      </p:sp>
      <p:pic>
        <p:nvPicPr>
          <p:cNvPr id="19" name="Immagine 18" descr="Immagine che contiene schermata, testo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43E139CB-E122-B32E-E4EA-1F726BB064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18" t="42591" r="32197" b="33226"/>
          <a:stretch>
            <a:fillRect/>
          </a:stretch>
        </p:blipFill>
        <p:spPr>
          <a:xfrm rot="1511430">
            <a:off x="8797477" y="2649836"/>
            <a:ext cx="3127716" cy="195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magine 20" descr="Immagine che contiene schermata, mappa, testo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1AB7A1DF-E357-CD86-BCCC-29BE85C6C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952" t="42128" r="34430" b="15042"/>
          <a:stretch>
            <a:fillRect/>
          </a:stretch>
        </p:blipFill>
        <p:spPr>
          <a:xfrm rot="21107270">
            <a:off x="1230021" y="3827966"/>
            <a:ext cx="3758164" cy="2775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magine 22" descr="Immagine che contiene testo, schermata, mappa, software&#10;&#10;Il contenuto generato dall'IA potrebbe non essere corretto.">
            <a:extLst>
              <a:ext uri="{FF2B5EF4-FFF2-40B4-BE49-F238E27FC236}">
                <a16:creationId xmlns:a16="http://schemas.microsoft.com/office/drawing/2014/main" id="{8F0D1C5C-6413-02C3-4097-50DDFB1421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803" t="28013" r="32261" b="9495"/>
          <a:stretch>
            <a:fillRect/>
          </a:stretch>
        </p:blipFill>
        <p:spPr>
          <a:xfrm rot="20241258">
            <a:off x="5271023" y="2580839"/>
            <a:ext cx="3277053" cy="3297252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C709B44-5179-2878-C314-ABF9A6D832FB}"/>
              </a:ext>
            </a:extLst>
          </p:cNvPr>
          <p:cNvSpPr txBox="1"/>
          <p:nvPr/>
        </p:nvSpPr>
        <p:spPr>
          <a:xfrm>
            <a:off x="7703128" y="5696607"/>
            <a:ext cx="442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Non una semplice idea ma la necessità di dare un’altra risposa in termini di </a:t>
            </a:r>
            <a:r>
              <a:rPr lang="it-IT" b="1" dirty="0"/>
              <a:t>lavoro, autonomia e autodeterminazione.</a:t>
            </a:r>
          </a:p>
        </p:txBody>
      </p:sp>
    </p:spTree>
    <p:extLst>
      <p:ext uri="{BB962C8B-B14F-4D97-AF65-F5344CB8AC3E}">
        <p14:creationId xmlns:p14="http://schemas.microsoft.com/office/powerpoint/2010/main" val="62280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230D80-F0FC-5E06-1CA8-790F1FA10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76" y="1120417"/>
            <a:ext cx="11058833" cy="4351338"/>
          </a:xfrm>
        </p:spPr>
        <p:txBody>
          <a:bodyPr/>
          <a:lstStyle/>
          <a:p>
            <a:pPr algn="just">
              <a:defRPr/>
            </a:pPr>
            <a:r>
              <a:rPr lang="it-IT" dirty="0"/>
              <a:t>Il modello che emerge dall’esperienza di vita e di lavoro della Fondazione Marino si struttura in un’unica organizzazione polifunzionale che consente di realizzare una concreta continuità assistenziale oltre che una presa in carico globale. </a:t>
            </a:r>
          </a:p>
          <a:p>
            <a:pPr algn="just">
              <a:defRPr/>
            </a:pPr>
            <a:r>
              <a:rPr lang="it-IT" dirty="0">
                <a:solidFill>
                  <a:prstClr val="black"/>
                </a:solidFill>
              </a:rPr>
              <a:t>In questi anni di attività, la Locanda Tre Chiavi ha rappresentato  un </a:t>
            </a:r>
            <a:r>
              <a:rPr lang="it-IT" u="sng" dirty="0">
                <a:solidFill>
                  <a:prstClr val="black"/>
                </a:solidFill>
              </a:rPr>
              <a:t>laboratorio di organizzazione dei servizi indipendenti della persona</a:t>
            </a:r>
            <a:r>
              <a:rPr lang="it-IT" dirty="0">
                <a:solidFill>
                  <a:prstClr val="black"/>
                </a:solidFill>
              </a:rPr>
              <a:t> tanto da essere di ispirazione ad un “modello” di emancipazione per il raggiungimento di una vita autonoma sostenuto da un inserimento lavorativo protetto che porta di fatti a </a:t>
            </a:r>
            <a:r>
              <a:rPr lang="it-IT" b="1" i="1" u="sng" dirty="0">
                <a:solidFill>
                  <a:srgbClr val="FF0000"/>
                </a:solidFill>
              </a:rPr>
              <a:t>delle soluzioni abitative più leggere </a:t>
            </a:r>
            <a:r>
              <a:rPr lang="it-IT" dirty="0">
                <a:solidFill>
                  <a:prstClr val="black"/>
                </a:solidFill>
              </a:rPr>
              <a:t>mantenendo continuità assistenziale con Residenza d’origine.</a:t>
            </a:r>
          </a:p>
          <a:p>
            <a:pPr algn="just">
              <a:defRPr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0109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E6953D-1790-F9B9-3103-444B59D7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55BE415-D2CF-913A-C545-16C7B044B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199" r="9089" b="12229"/>
          <a:stretch>
            <a:fillRect/>
          </a:stretch>
        </p:blipFill>
        <p:spPr>
          <a:xfrm rot="21600000">
            <a:off x="3523488" y="10"/>
            <a:ext cx="8668512" cy="6857990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9785AE-0990-410F-692E-0921E3AC181C}"/>
              </a:ext>
            </a:extLst>
          </p:cNvPr>
          <p:cNvSpPr txBox="1"/>
          <p:nvPr/>
        </p:nvSpPr>
        <p:spPr>
          <a:xfrm>
            <a:off x="2317072" y="4128117"/>
            <a:ext cx="713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8474CE0-7972-23B5-FFC6-6431B3E43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68" y="478198"/>
            <a:ext cx="5277797" cy="6070086"/>
          </a:xfrm>
          <a:prstGeom prst="rect">
            <a:avLst/>
          </a:prstGeom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254B513-17AA-D0A8-EFE2-85C68FBAA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041" y="5703699"/>
            <a:ext cx="2818993" cy="101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9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36878-D0CD-8075-44FD-ECE2AB81E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00CA0F9A-8DAB-1E80-9E1E-BAC40A342FB1}"/>
              </a:ext>
            </a:extLst>
          </p:cNvPr>
          <p:cNvGraphicFramePr/>
          <p:nvPr/>
        </p:nvGraphicFramePr>
        <p:xfrm>
          <a:off x="1558656" y="1935577"/>
          <a:ext cx="7489272" cy="3542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olo 4">
            <a:extLst>
              <a:ext uri="{FF2B5EF4-FFF2-40B4-BE49-F238E27FC236}">
                <a16:creationId xmlns:a16="http://schemas.microsoft.com/office/drawing/2014/main" id="{2175297D-C2F3-AF15-2668-25493D5D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92" y="300471"/>
            <a:ext cx="10864273" cy="1325563"/>
          </a:xfrm>
        </p:spPr>
        <p:txBody>
          <a:bodyPr/>
          <a:lstStyle/>
          <a:p>
            <a:r>
              <a:rPr lang="it-IT" dirty="0"/>
              <a:t>Criticità del sistema e proposte per costruire servizi di qualità</a:t>
            </a:r>
          </a:p>
        </p:txBody>
      </p:sp>
    </p:spTree>
    <p:extLst>
      <p:ext uri="{BB962C8B-B14F-4D97-AF65-F5344CB8AC3E}">
        <p14:creationId xmlns:p14="http://schemas.microsoft.com/office/powerpoint/2010/main" val="425023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0D418E-B271-8DB1-E7CC-61040D24C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84C258A4-6711-9C8A-E65A-E1E80901D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94" y="4600522"/>
            <a:ext cx="11560206" cy="1249240"/>
          </a:xfrm>
        </p:spPr>
        <p:txBody>
          <a:bodyPr>
            <a:normAutofit fontScale="25000" lnSpcReduction="20000"/>
          </a:bodyPr>
          <a:lstStyle/>
          <a:p>
            <a:r>
              <a:rPr lang="it-IT" sz="7200" b="1" dirty="0"/>
              <a:t>GRAZIE PER L’ATTENZIONE!</a:t>
            </a:r>
          </a:p>
          <a:p>
            <a:pPr algn="l"/>
            <a:r>
              <a:rPr lang="it-IT" sz="7200" dirty="0"/>
              <a:t>Dott.ssa Pasqualina Pace – Psicologa, Analista del comportamento-  Direttore Clinico Fondazione Marino per l’autismo Ets </a:t>
            </a:r>
          </a:p>
          <a:p>
            <a:pPr algn="l"/>
            <a:r>
              <a:rPr lang="it-IT" sz="7200" dirty="0"/>
              <a:t>                </a:t>
            </a:r>
          </a:p>
          <a:p>
            <a:pPr algn="l"/>
            <a:r>
              <a:rPr lang="it-IT" sz="2800" dirty="0"/>
              <a:t>             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4B03CE-3860-9C30-C29D-7E9840BF9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83" t="17063" r="33991" b="25049"/>
          <a:stretch>
            <a:fillRect/>
          </a:stretch>
        </p:blipFill>
        <p:spPr>
          <a:xfrm>
            <a:off x="2181885" y="217283"/>
            <a:ext cx="7613965" cy="40239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570343-624B-F68A-8F54-8C7C1897FA13}"/>
              </a:ext>
            </a:extLst>
          </p:cNvPr>
          <p:cNvSpPr txBox="1"/>
          <p:nvPr/>
        </p:nvSpPr>
        <p:spPr>
          <a:xfrm>
            <a:off x="2317072" y="4128117"/>
            <a:ext cx="713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4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3DB813-A8FB-4846-84C9-1E4BF39A5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AF9B1D-50E8-06D9-1184-984F8AC0908C}"/>
              </a:ext>
            </a:extLst>
          </p:cNvPr>
          <p:cNvSpPr txBox="1"/>
          <p:nvPr/>
        </p:nvSpPr>
        <p:spPr>
          <a:xfrm>
            <a:off x="2317072" y="4128117"/>
            <a:ext cx="713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0281DEF-2F5C-A803-5394-ADCAB7C71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581" y="6145343"/>
            <a:ext cx="800199" cy="563672"/>
          </a:xfrm>
          <a:prstGeom prst="rect">
            <a:avLst/>
          </a:prstGeom>
        </p:spPr>
      </p:pic>
      <p:sp>
        <p:nvSpPr>
          <p:cNvPr id="10" name="Titolo 4">
            <a:extLst>
              <a:ext uri="{FF2B5EF4-FFF2-40B4-BE49-F238E27FC236}">
                <a16:creationId xmlns:a16="http://schemas.microsoft.com/office/drawing/2014/main" id="{A1E214F6-F10C-BBE5-F5C5-71DEDDDD84C9}"/>
              </a:ext>
            </a:extLst>
          </p:cNvPr>
          <p:cNvSpPr txBox="1">
            <a:spLocks/>
          </p:cNvSpPr>
          <p:nvPr/>
        </p:nvSpPr>
        <p:spPr>
          <a:xfrm>
            <a:off x="10835780" y="6709015"/>
            <a:ext cx="1572241" cy="7848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1050" b="1" dirty="0">
                <a:solidFill>
                  <a:srgbClr val="046EB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Fondazione Marino </a:t>
            </a:r>
            <a:endParaRPr lang="it-IT" sz="1050" dirty="0">
              <a:solidFill>
                <a:srgbClr val="046EB1"/>
              </a:solidFill>
              <a:latin typeface="Calibri" panose="020F0502020204030204"/>
              <a:ea typeface="+mn-ea"/>
              <a:cs typeface="Arial"/>
              <a:sym typeface="Arial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1050" dirty="0">
                <a:solidFill>
                  <a:srgbClr val="046EB1"/>
                </a:solidFill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lang="it-IT" sz="1050" b="1" dirty="0">
                <a:solidFill>
                  <a:srgbClr val="046EB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per l’autismo ETS </a:t>
            </a:r>
            <a:endParaRPr lang="it-IT" sz="1050" dirty="0">
              <a:solidFill>
                <a:srgbClr val="046EB1"/>
              </a:solidFill>
              <a:latin typeface="Calibri" panose="020F0502020204030204"/>
              <a:ea typeface="+mn-ea"/>
              <a:cs typeface="Arial"/>
              <a:sym typeface="Arial"/>
            </a:endParaRPr>
          </a:p>
          <a:p>
            <a:endParaRPr lang="it-IT" dirty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23169FD-06AF-6903-43C4-558B69C471B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13492" y="115552"/>
            <a:ext cx="9144000" cy="74969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uLnTx/>
                <a:uFillTx/>
                <a:latin typeface="Calibri"/>
                <a:ea typeface="+mn-ea"/>
                <a:cs typeface="+mn-cs"/>
              </a:rPr>
              <a:t>Il centro polifunzionale per i disturbi dello spettro autistico della Fondazione Marino per l’autismo </a:t>
            </a:r>
            <a:r>
              <a:rPr lang="it-IT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Calibri"/>
              </a:rPr>
              <a:t>ETS</a:t>
            </a:r>
            <a:endParaRPr kumimoji="0" lang="it-IT" sz="32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B76F949-A0A6-277A-4416-C9FCD85CB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34" t="30750" r="10450" b="6911"/>
          <a:stretch/>
        </p:blipFill>
        <p:spPr>
          <a:xfrm rot="21083976">
            <a:off x="358887" y="1217569"/>
            <a:ext cx="3683692" cy="2421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E6D7FCA-61B4-428C-4C93-8A7F2DDCCC6D}"/>
              </a:ext>
            </a:extLst>
          </p:cNvPr>
          <p:cNvSpPr txBox="1"/>
          <p:nvPr/>
        </p:nvSpPr>
        <p:spPr>
          <a:xfrm>
            <a:off x="4776361" y="1697959"/>
            <a:ext cx="7228214" cy="42473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b="1" kern="0" dirty="0">
                <a:solidFill>
                  <a:prstClr val="black"/>
                </a:solidFill>
              </a:rPr>
              <a:t>Avvio 04.08.2008 – Sperimentazione triennale modello residenziale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kern="0" dirty="0">
                <a:solidFill>
                  <a:prstClr val="black"/>
                </a:solidFill>
              </a:rPr>
              <a:t>Ente privato senza finalità di lucro, costituita da un fondatore, unico finanziatore;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t-IT" b="1" kern="0" dirty="0">
                <a:solidFill>
                  <a:prstClr val="black"/>
                </a:solidFill>
              </a:rPr>
              <a:t>2011- accreditamento definitivo 10 pl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kern="0" dirty="0">
                <a:solidFill>
                  <a:prstClr val="black"/>
                </a:solidFill>
              </a:rPr>
              <a:t>DCA 81/2016 istituisce i Centri polifunzionali per l’autismo.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kern="0" dirty="0">
                <a:solidFill>
                  <a:prstClr val="black"/>
                </a:solidFill>
              </a:rPr>
              <a:t>Oggi la Fondazione risponde ai requisiti del DCA 233/2018 ( che ha modificato il DCA 81/2016) e si compone di due moduli: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kern="0" dirty="0">
                <a:solidFill>
                  <a:prstClr val="black"/>
                </a:solidFill>
              </a:rPr>
              <a:t>Centro residenziale per persone con autismo (RD3) 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kern="0" dirty="0">
                <a:solidFill>
                  <a:prstClr val="black"/>
                </a:solidFill>
              </a:rPr>
              <a:t>residenza sanitaria per persone con autismo in situazione di gravità. Accreditata come residenza sanitaria specifica per persone con autismo  e ospita 12 persone adulte con autismo.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t-IT" b="1" kern="0" dirty="0">
                <a:solidFill>
                  <a:prstClr val="black"/>
                </a:solidFill>
              </a:rPr>
              <a:t>Centro semiresidenziale per persone con autismo (RD3) :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kern="0" dirty="0">
                <a:solidFill>
                  <a:prstClr val="black"/>
                </a:solidFill>
              </a:rPr>
              <a:t>Servizio rivolto a bambini, adolescenti e adulti con disturbo dello spettro autistico certificato ai sensi dell’art. 3 comma 3 della Legge 104/92; Accreditato per 20 prestazioni/die.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8BC5E26-5990-E650-52A4-A3C8D8688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73528">
            <a:off x="1049973" y="3878255"/>
            <a:ext cx="3404214" cy="2671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CF1731-29D5-0A51-72A4-E5C284C90D2A}"/>
              </a:ext>
            </a:extLst>
          </p:cNvPr>
          <p:cNvSpPr txBox="1"/>
          <p:nvPr/>
        </p:nvSpPr>
        <p:spPr>
          <a:xfrm>
            <a:off x="3191256" y="6546079"/>
            <a:ext cx="668887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1000" kern="0" dirty="0">
                <a:solidFill>
                  <a:prstClr val="black"/>
                </a:solidFill>
              </a:rPr>
              <a:t>EVOLUZIONE NON SOLO PASSAGGIO DIVERSI SISTEMI ACCREDITAMENTO MA COSTRUZIONE DI UN MODELLO INTEGRATO</a:t>
            </a:r>
          </a:p>
        </p:txBody>
      </p:sp>
    </p:spTree>
    <p:extLst>
      <p:ext uri="{BB962C8B-B14F-4D97-AF65-F5344CB8AC3E}">
        <p14:creationId xmlns:p14="http://schemas.microsoft.com/office/powerpoint/2010/main" val="268441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0E7E4B-5BEC-1A51-95D4-D3AC661F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50" y="333030"/>
            <a:ext cx="9815637" cy="463923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/>
              <a:t>Fondamenti dell’ esperienza della Fondazione Marino: </a:t>
            </a:r>
            <a:br>
              <a:rPr lang="it-IT" sz="2400" b="1" dirty="0"/>
            </a:br>
            <a:r>
              <a:rPr lang="it-IT" sz="2400" b="1" dirty="0"/>
              <a:t>Scelte orientate alla vita delle persone</a:t>
            </a:r>
            <a:br>
              <a:rPr lang="it-IT" sz="2400" dirty="0"/>
            </a:br>
            <a:r>
              <a:rPr lang="it-IT" sz="2400" dirty="0"/>
              <a:t> </a:t>
            </a:r>
          </a:p>
        </p:txBody>
      </p:sp>
      <p:graphicFrame>
        <p:nvGraphicFramePr>
          <p:cNvPr id="9" name="Segnaposto contenuto 8">
            <a:extLst>
              <a:ext uri="{FF2B5EF4-FFF2-40B4-BE49-F238E27FC236}">
                <a16:creationId xmlns:a16="http://schemas.microsoft.com/office/drawing/2014/main" id="{7A76AA27-08F5-A0A7-B72F-4260D6B61D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05015" y="1800155"/>
          <a:ext cx="11025146" cy="486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DF4CD7-D81E-2939-D330-F1378697DCD8}"/>
              </a:ext>
            </a:extLst>
          </p:cNvPr>
          <p:cNvSpPr txBox="1"/>
          <p:nvPr/>
        </p:nvSpPr>
        <p:spPr>
          <a:xfrm>
            <a:off x="161839" y="1714057"/>
            <a:ext cx="28278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 criteri di accreditamento rappresentano solo una cornice che delimita lo spazio dentro il quale invece devono essere declinati i principi e le procedure per permettere la piena realizzazione della persona.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Risposte uguali per necessità diverse che non seguono bisogni che mutano nel tempo e non  seguono la traiettoria di sviluppo di </a:t>
            </a:r>
            <a:r>
              <a:rPr lang="it-IT"/>
              <a:t>ogni persona</a:t>
            </a:r>
            <a:endParaRPr lang="it-IT" dirty="0"/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D9CFC19E-46BE-874B-B72A-5B52EF4EC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342190"/>
              </p:ext>
            </p:extLst>
          </p:nvPr>
        </p:nvGraphicFramePr>
        <p:xfrm>
          <a:off x="276027" y="896263"/>
          <a:ext cx="95072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5771">
                  <a:extLst>
                    <a:ext uri="{9D8B030D-6E8A-4147-A177-3AD203B41FA5}">
                      <a16:colId xmlns:a16="http://schemas.microsoft.com/office/drawing/2014/main" val="4052072457"/>
                    </a:ext>
                  </a:extLst>
                </a:gridCol>
                <a:gridCol w="4701473">
                  <a:extLst>
                    <a:ext uri="{9D8B030D-6E8A-4147-A177-3AD203B41FA5}">
                      <a16:colId xmlns:a16="http://schemas.microsoft.com/office/drawing/2014/main" val="561079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 Risposte normative standardizzate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Costruzione di un nuovo modello INTEGRATO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533190"/>
                  </a:ext>
                </a:extLst>
              </a:tr>
            </a:tbl>
          </a:graphicData>
        </a:graphic>
      </p:graphicFrame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B9743EEA-7EBF-F1A8-BCA3-7F01B1B26E98}"/>
              </a:ext>
            </a:extLst>
          </p:cNvPr>
          <p:cNvSpPr/>
          <p:nvPr/>
        </p:nvSpPr>
        <p:spPr>
          <a:xfrm>
            <a:off x="7455054" y="1386060"/>
            <a:ext cx="242761" cy="4450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297F51B-F036-4C05-77DA-7497A97C74C5}"/>
              </a:ext>
            </a:extLst>
          </p:cNvPr>
          <p:cNvSpPr txBox="1"/>
          <p:nvPr/>
        </p:nvSpPr>
        <p:spPr>
          <a:xfrm rot="1318940">
            <a:off x="9320803" y="2358498"/>
            <a:ext cx="2533918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Miglioramento benessere fisico e emozionale</a:t>
            </a: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30FF76BB-C75B-C30A-8C6D-A751E18D9B7E}"/>
              </a:ext>
            </a:extLst>
          </p:cNvPr>
          <p:cNvSpPr/>
          <p:nvPr/>
        </p:nvSpPr>
        <p:spPr>
          <a:xfrm>
            <a:off x="1529394" y="1350411"/>
            <a:ext cx="242761" cy="44506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003FAB-B491-02B5-C65B-D875A769E859}"/>
              </a:ext>
            </a:extLst>
          </p:cNvPr>
          <p:cNvSpPr txBox="1"/>
          <p:nvPr/>
        </p:nvSpPr>
        <p:spPr>
          <a:xfrm>
            <a:off x="9976230" y="564991"/>
            <a:ext cx="1859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Modello SCIENTIFICO-ORGANIZZATIVO-GESTIONALE</a:t>
            </a:r>
          </a:p>
        </p:txBody>
      </p:sp>
    </p:spTree>
    <p:extLst>
      <p:ext uri="{BB962C8B-B14F-4D97-AF65-F5344CB8AC3E}">
        <p14:creationId xmlns:p14="http://schemas.microsoft.com/office/powerpoint/2010/main" val="1250442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9BED5-2EF8-BD5A-7FD0-1408AC942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FAF275-5046-D238-EE33-943BD40FBB3A}"/>
              </a:ext>
            </a:extLst>
          </p:cNvPr>
          <p:cNvSpPr txBox="1"/>
          <p:nvPr/>
        </p:nvSpPr>
        <p:spPr>
          <a:xfrm>
            <a:off x="9807983" y="4804842"/>
            <a:ext cx="216024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Strutturazione spazi secondo metodologia TEACCH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8B2DEB-A991-FBC3-0B63-CD0E42315487}"/>
              </a:ext>
            </a:extLst>
          </p:cNvPr>
          <p:cNvSpPr txBox="1"/>
          <p:nvPr/>
        </p:nvSpPr>
        <p:spPr>
          <a:xfrm>
            <a:off x="8548559" y="760104"/>
            <a:ext cx="167832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Architettura simile ad una casa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Ambienti accoglienti e sicuri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627F30-C372-DE33-64E5-81B7E68F67E9}"/>
              </a:ext>
            </a:extLst>
          </p:cNvPr>
          <p:cNvSpPr txBox="1"/>
          <p:nvPr/>
        </p:nvSpPr>
        <p:spPr>
          <a:xfrm>
            <a:off x="9329799" y="3041713"/>
            <a:ext cx="179417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Parco 6000 mq</a:t>
            </a:r>
          </a:p>
          <a:p>
            <a:r>
              <a:rPr lang="it-IT" dirty="0"/>
              <a:t>Edificio suddiviso in tre livelli </a:t>
            </a:r>
          </a:p>
        </p:txBody>
      </p:sp>
      <p:pic>
        <p:nvPicPr>
          <p:cNvPr id="4" name="Immagine 3" descr="Immagine che contiene testo,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C7D8F8E8-D5FB-F7BA-A230-D84E096B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69" t="24580" r="32828" b="9218"/>
          <a:stretch>
            <a:fillRect/>
          </a:stretch>
        </p:blipFill>
        <p:spPr>
          <a:xfrm>
            <a:off x="1362853" y="500932"/>
            <a:ext cx="6652062" cy="588396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2ADA96-D2C2-90BA-A64A-13CDEF27C341}"/>
              </a:ext>
            </a:extLst>
          </p:cNvPr>
          <p:cNvSpPr txBox="1"/>
          <p:nvPr/>
        </p:nvSpPr>
        <p:spPr>
          <a:xfrm>
            <a:off x="500932" y="174929"/>
            <a:ext cx="757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La Fondazione Marino :caratteristiche strutturali </a:t>
            </a:r>
          </a:p>
        </p:txBody>
      </p:sp>
    </p:spTree>
    <p:extLst>
      <p:ext uri="{BB962C8B-B14F-4D97-AF65-F5344CB8AC3E}">
        <p14:creationId xmlns:p14="http://schemas.microsoft.com/office/powerpoint/2010/main" val="97120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9957C5-CB2E-3EF4-14D2-E3D9E7E79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582A94-7D0D-2ED3-6648-77CE8641C9B3}"/>
              </a:ext>
            </a:extLst>
          </p:cNvPr>
          <p:cNvSpPr txBox="1"/>
          <p:nvPr/>
        </p:nvSpPr>
        <p:spPr>
          <a:xfrm>
            <a:off x="2317072" y="4128117"/>
            <a:ext cx="713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B415CE0-6CBF-ED10-07EB-4BA8D146A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581" y="6145343"/>
            <a:ext cx="800199" cy="563672"/>
          </a:xfrm>
          <a:prstGeom prst="rect">
            <a:avLst/>
          </a:prstGeom>
        </p:spPr>
      </p:pic>
      <p:sp>
        <p:nvSpPr>
          <p:cNvPr id="10" name="Titolo 4">
            <a:extLst>
              <a:ext uri="{FF2B5EF4-FFF2-40B4-BE49-F238E27FC236}">
                <a16:creationId xmlns:a16="http://schemas.microsoft.com/office/drawing/2014/main" id="{852C3CF3-B04E-04F5-0FB3-3C5B7009D03A}"/>
              </a:ext>
            </a:extLst>
          </p:cNvPr>
          <p:cNvSpPr txBox="1">
            <a:spLocks/>
          </p:cNvSpPr>
          <p:nvPr/>
        </p:nvSpPr>
        <p:spPr>
          <a:xfrm>
            <a:off x="10835780" y="6709015"/>
            <a:ext cx="1572241" cy="7848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1050" b="1" dirty="0">
                <a:solidFill>
                  <a:srgbClr val="046EB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Fondazione Marino </a:t>
            </a:r>
            <a:endParaRPr lang="it-IT" sz="1050" dirty="0">
              <a:solidFill>
                <a:srgbClr val="046EB1"/>
              </a:solidFill>
              <a:latin typeface="Calibri" panose="020F0502020204030204"/>
              <a:ea typeface="+mn-ea"/>
              <a:cs typeface="Arial"/>
              <a:sym typeface="Arial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1050" dirty="0">
                <a:solidFill>
                  <a:srgbClr val="046EB1"/>
                </a:solidFill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lang="it-IT" sz="1050" b="1" dirty="0">
                <a:solidFill>
                  <a:srgbClr val="046EB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per l’autismo ETS </a:t>
            </a:r>
            <a:endParaRPr lang="it-IT" sz="1050" dirty="0">
              <a:solidFill>
                <a:srgbClr val="046EB1"/>
              </a:solidFill>
              <a:latin typeface="Calibri" panose="020F0502020204030204"/>
              <a:ea typeface="+mn-ea"/>
              <a:cs typeface="Arial"/>
              <a:sym typeface="Arial"/>
            </a:endParaRPr>
          </a:p>
          <a:p>
            <a:endParaRPr lang="it-IT" dirty="0"/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8264A842-47E2-4B8A-85BA-9E9993123C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5520743"/>
              </p:ext>
            </p:extLst>
          </p:nvPr>
        </p:nvGraphicFramePr>
        <p:xfrm>
          <a:off x="2317072" y="1087673"/>
          <a:ext cx="6314695" cy="3192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17377F-8D26-4A8B-BD86-65E72C2A6DC7}"/>
              </a:ext>
            </a:extLst>
          </p:cNvPr>
          <p:cNvSpPr txBox="1"/>
          <p:nvPr/>
        </p:nvSpPr>
        <p:spPr>
          <a:xfrm>
            <a:off x="2230381" y="5683678"/>
            <a:ext cx="66470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Modello di lavoro di riferimento sono i costrutti di Qualità della Vita e gli interventi sono in linea con le attuali raccomandazioni e evidenze scientifiche nazionali e internazionali.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9AD4EF-B1A7-B27C-BB8A-E87B50C4DC59}"/>
              </a:ext>
            </a:extLst>
          </p:cNvPr>
          <p:cNvSpPr txBox="1"/>
          <p:nvPr/>
        </p:nvSpPr>
        <p:spPr>
          <a:xfrm>
            <a:off x="2944799" y="135612"/>
            <a:ext cx="737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Fondazione Marino: Modello SCIENTIFICO-ORGANIZZATIVO-GESTIONALE</a:t>
            </a:r>
          </a:p>
        </p:txBody>
      </p:sp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10A900F2-3E38-4F65-8B45-65B885C51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3417735"/>
              </p:ext>
            </p:extLst>
          </p:nvPr>
        </p:nvGraphicFramePr>
        <p:xfrm>
          <a:off x="2512598" y="3971046"/>
          <a:ext cx="6452394" cy="175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Elemento grafico 2" descr="Marketing con riempimento a tinta unita">
            <a:extLst>
              <a:ext uri="{FF2B5EF4-FFF2-40B4-BE49-F238E27FC236}">
                <a16:creationId xmlns:a16="http://schemas.microsoft.com/office/drawing/2014/main" id="{A547667A-6B4A-4C1E-91F6-6977FA55EA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4872" y="1292803"/>
            <a:ext cx="914400" cy="9144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EAEAB0D-CA5C-4141-9EA2-DE0560A75C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646" y="2255731"/>
            <a:ext cx="2237426" cy="49991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94C5AD5-DF36-4F4A-B38D-475B73DF18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92581" y="2301501"/>
            <a:ext cx="2286198" cy="312751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254FD6-1648-492E-B4AB-FF17929F5A34}"/>
              </a:ext>
            </a:extLst>
          </p:cNvPr>
          <p:cNvSpPr txBox="1"/>
          <p:nvPr/>
        </p:nvSpPr>
        <p:spPr>
          <a:xfrm>
            <a:off x="111378" y="2881325"/>
            <a:ext cx="22374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progetti di vita non sono documenti che definiscono l’organizzazione e le attività ma appartengono alla persona che ne detiene la titolarità giuridica e di SENSO</a:t>
            </a:r>
          </a:p>
        </p:txBody>
      </p:sp>
    </p:spTree>
    <p:extLst>
      <p:ext uri="{BB962C8B-B14F-4D97-AF65-F5344CB8AC3E}">
        <p14:creationId xmlns:p14="http://schemas.microsoft.com/office/powerpoint/2010/main" val="205140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F4FA25-9410-41F3-BFCD-D58B43586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1" t="24633" r="22585" b="23522"/>
          <a:stretch/>
        </p:blipFill>
        <p:spPr>
          <a:xfrm>
            <a:off x="3116450" y="261478"/>
            <a:ext cx="5959099" cy="295196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861D8F-01AE-4332-B0FB-A47DF2FCA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39" t="23396" r="35869" b="38870"/>
          <a:stretch/>
        </p:blipFill>
        <p:spPr>
          <a:xfrm>
            <a:off x="315162" y="2963928"/>
            <a:ext cx="3510366" cy="258775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810E70-C13B-4D6F-80DF-0F416764DE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6" t="31525" r="50422" b="21053"/>
          <a:stretch/>
        </p:blipFill>
        <p:spPr>
          <a:xfrm>
            <a:off x="4347275" y="3522982"/>
            <a:ext cx="3649849" cy="295196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CC17D39-6F0A-49C1-8F58-917A511A3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42" t="31638" r="22076" b="26136"/>
          <a:stretch/>
        </p:blipFill>
        <p:spPr>
          <a:xfrm>
            <a:off x="8159858" y="2807038"/>
            <a:ext cx="3649849" cy="258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4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zione Vettoriale del punto interrogativo segno astratto concetto di  disegno Immagine e Vettoriale - Alamy">
            <a:extLst>
              <a:ext uri="{FF2B5EF4-FFF2-40B4-BE49-F238E27FC236}">
                <a16:creationId xmlns:a16="http://schemas.microsoft.com/office/drawing/2014/main" id="{8FBCFC47-E777-6C78-16B5-200CB1F75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>
            <a:fillRect/>
          </a:stretch>
        </p:blipFill>
        <p:spPr bwMode="auto">
          <a:xfrm>
            <a:off x="9094993" y="1043604"/>
            <a:ext cx="2585730" cy="40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201028-F14A-D6B8-5AD9-99EE99663B43}"/>
              </a:ext>
            </a:extLst>
          </p:cNvPr>
          <p:cNvSpPr txBox="1"/>
          <p:nvPr/>
        </p:nvSpPr>
        <p:spPr>
          <a:xfrm>
            <a:off x="855406" y="1743481"/>
            <a:ext cx="79542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Qual è il senso dell’abilitazione?</a:t>
            </a:r>
          </a:p>
          <a:p>
            <a:endParaRPr lang="it-IT" sz="4400" dirty="0"/>
          </a:p>
          <a:p>
            <a:r>
              <a:rPr lang="it-IT" sz="4400" dirty="0"/>
              <a:t>Rimanere eterni studenti o avere opportunità reali?</a:t>
            </a:r>
          </a:p>
        </p:txBody>
      </p:sp>
    </p:spTree>
    <p:extLst>
      <p:ext uri="{BB962C8B-B14F-4D97-AF65-F5344CB8AC3E}">
        <p14:creationId xmlns:p14="http://schemas.microsoft.com/office/powerpoint/2010/main" val="342261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286B9B42-19D8-2193-762C-0E3C7F2573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106994"/>
              </p:ext>
            </p:extLst>
          </p:nvPr>
        </p:nvGraphicFramePr>
        <p:xfrm>
          <a:off x="838200" y="1825625"/>
          <a:ext cx="10515600" cy="4296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olo 1">
            <a:extLst>
              <a:ext uri="{FF2B5EF4-FFF2-40B4-BE49-F238E27FC236}">
                <a16:creationId xmlns:a16="http://schemas.microsoft.com/office/drawing/2014/main" id="{C6AF1DD5-8A7C-6C9A-BB8F-9FC3F1F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10461" cy="907084"/>
          </a:xfrm>
        </p:spPr>
        <p:txBody>
          <a:bodyPr>
            <a:normAutofit fontScale="90000"/>
          </a:bodyPr>
          <a:lstStyle/>
          <a:p>
            <a:r>
              <a:rPr lang="it-IT" dirty="0"/>
              <a:t>Obiettivi educativi raggiunti : opportunità reali</a:t>
            </a:r>
            <a:br>
              <a:rPr lang="it-IT" dirty="0"/>
            </a:b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3CA099-3141-1B94-4701-1AA457EF66D3}"/>
              </a:ext>
            </a:extLst>
          </p:cNvPr>
          <p:cNvSpPr txBox="1"/>
          <p:nvPr/>
        </p:nvSpPr>
        <p:spPr>
          <a:xfrm>
            <a:off x="4198288" y="5741954"/>
            <a:ext cx="438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L’abilitazione è il mezzo e non il fine</a:t>
            </a: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D5DFE7-E9C4-EDCD-698A-C101C9ED59FE}"/>
              </a:ext>
            </a:extLst>
          </p:cNvPr>
          <p:cNvSpPr txBox="1"/>
          <p:nvPr/>
        </p:nvSpPr>
        <p:spPr>
          <a:xfrm>
            <a:off x="4187686" y="902295"/>
            <a:ext cx="4015409" cy="92333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Nel 2014 nasce la </a:t>
            </a:r>
            <a:r>
              <a:rPr lang="it-IT" b="1" dirty="0"/>
              <a:t>LOCANDA TRE CHIAVI</a:t>
            </a:r>
            <a:r>
              <a:rPr lang="it-IT" dirty="0"/>
              <a:t>: lavoro, inclusione, solidarietà</a:t>
            </a:r>
          </a:p>
          <a:p>
            <a:endParaRPr lang="it-IT" dirty="0"/>
          </a:p>
        </p:txBody>
      </p:sp>
      <p:pic>
        <p:nvPicPr>
          <p:cNvPr id="11" name="Immagine 10" descr="Immagine che contiene persona, cibo, Fast food, cucinare&#10;&#10;Il contenuto generato dall'IA potrebbe non essere corretto.">
            <a:extLst>
              <a:ext uri="{FF2B5EF4-FFF2-40B4-BE49-F238E27FC236}">
                <a16:creationId xmlns:a16="http://schemas.microsoft.com/office/drawing/2014/main" id="{A4D05AC1-D35C-3E1D-D5F4-E0FB6924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409" y="1559844"/>
            <a:ext cx="2221668" cy="2276471"/>
          </a:xfrm>
          <a:prstGeom prst="rect">
            <a:avLst/>
          </a:prstGeom>
        </p:spPr>
      </p:pic>
      <p:pic>
        <p:nvPicPr>
          <p:cNvPr id="13" name="Immagine 12" descr="Immagine che contiene persona, cibo, interno, pasto&#10;&#10;Il contenuto generato dall'IA potrebbe non essere corretto.">
            <a:extLst>
              <a:ext uri="{FF2B5EF4-FFF2-40B4-BE49-F238E27FC236}">
                <a16:creationId xmlns:a16="http://schemas.microsoft.com/office/drawing/2014/main" id="{25180FEB-42C1-AE49-346C-AB8D618C9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049" y="981739"/>
            <a:ext cx="2134533" cy="2003800"/>
          </a:xfrm>
          <a:prstGeom prst="rect">
            <a:avLst/>
          </a:prstGeom>
        </p:spPr>
      </p:pic>
      <p:pic>
        <p:nvPicPr>
          <p:cNvPr id="15" name="Immagine 14" descr="Immagine che contiene persona, vestiti, tavolo, muro&#10;&#10;Il contenuto generato dall'IA potrebbe non essere corretto.">
            <a:extLst>
              <a:ext uri="{FF2B5EF4-FFF2-40B4-BE49-F238E27FC236}">
                <a16:creationId xmlns:a16="http://schemas.microsoft.com/office/drawing/2014/main" id="{E525DACB-128D-0AB3-CD7A-7474DAE352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898" y="4285141"/>
            <a:ext cx="2713734" cy="2103144"/>
          </a:xfrm>
          <a:prstGeom prst="rect">
            <a:avLst/>
          </a:prstGeom>
        </p:spPr>
      </p:pic>
      <p:pic>
        <p:nvPicPr>
          <p:cNvPr id="17" name="Immagine 16" descr="Immagine che contiene persona, vestiti, uomo, pasto&#10;&#10;Il contenuto generato dall'IA potrebbe non essere corretto.">
            <a:extLst>
              <a:ext uri="{FF2B5EF4-FFF2-40B4-BE49-F238E27FC236}">
                <a16:creationId xmlns:a16="http://schemas.microsoft.com/office/drawing/2014/main" id="{62E8F27C-14F9-52DA-2E21-0E84AC7E27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6881" y="3725075"/>
            <a:ext cx="2461254" cy="25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D3EFB-2C71-AE5C-3220-E0719136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E38222A4-4062-F7FD-1012-52C17B61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810461" cy="907084"/>
          </a:xfrm>
        </p:spPr>
        <p:txBody>
          <a:bodyPr>
            <a:normAutofit fontScale="90000"/>
          </a:bodyPr>
          <a:lstStyle/>
          <a:p>
            <a:r>
              <a:rPr lang="it-IT" dirty="0"/>
              <a:t>Obiettivi educativi raggiunti : opportunità reali</a:t>
            </a:r>
            <a:br>
              <a:rPr lang="it-IT" dirty="0"/>
            </a:b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5C87DA-E72A-6A15-908E-0B6AD61D8D68}"/>
              </a:ext>
            </a:extLst>
          </p:cNvPr>
          <p:cNvSpPr txBox="1"/>
          <p:nvPr/>
        </p:nvSpPr>
        <p:spPr>
          <a:xfrm>
            <a:off x="4381168" y="6169708"/>
            <a:ext cx="438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L’abilitazione è il mezzo e non il fine</a:t>
            </a:r>
          </a:p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BF45E5-2795-9E74-AE20-54E690DF730C}"/>
              </a:ext>
            </a:extLst>
          </p:cNvPr>
          <p:cNvSpPr txBox="1"/>
          <p:nvPr/>
        </p:nvSpPr>
        <p:spPr>
          <a:xfrm>
            <a:off x="4088295" y="1126585"/>
            <a:ext cx="4015409" cy="92333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BOMBONIERE SOLIDALI:</a:t>
            </a:r>
          </a:p>
          <a:p>
            <a:r>
              <a:rPr lang="it-IT" dirty="0"/>
              <a:t>Creazione di oggetti in ceramica e candele profumate per varie ricorrenze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06AF305-9F97-86B8-D958-BAF6187C2CAD}"/>
              </a:ext>
            </a:extLst>
          </p:cNvPr>
          <p:cNvSpPr txBox="1"/>
          <p:nvPr/>
        </p:nvSpPr>
        <p:spPr>
          <a:xfrm>
            <a:off x="137541" y="3039127"/>
            <a:ext cx="4015409" cy="147732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GREEN SALVO:</a:t>
            </a:r>
          </a:p>
          <a:p>
            <a:r>
              <a:rPr lang="it-IT" dirty="0"/>
              <a:t>cura delle aiuole della piazza principale affidateci dal Comune di Melito P.S., che attribuisce una </a:t>
            </a:r>
            <a:r>
              <a:rPr lang="it-IT" b="1" dirty="0"/>
              <a:t>valenza sociale </a:t>
            </a:r>
            <a:r>
              <a:rPr lang="it-IT" dirty="0"/>
              <a:t>ad un’attività occupazionale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FC36F35-AAE4-D49B-8863-B9915CB6053D}"/>
              </a:ext>
            </a:extLst>
          </p:cNvPr>
          <p:cNvSpPr txBox="1"/>
          <p:nvPr/>
        </p:nvSpPr>
        <p:spPr>
          <a:xfrm>
            <a:off x="4284013" y="2751530"/>
            <a:ext cx="4015409" cy="92333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Laboratori occupazionali propedeutici all’inserimento lavorativo, alla vita indipendente , all’inclusione sociale.</a:t>
            </a:r>
          </a:p>
        </p:txBody>
      </p:sp>
      <p:pic>
        <p:nvPicPr>
          <p:cNvPr id="19" name="Immagine 18" descr="Immagine che contiene testo, schermata, software, Pagina Web&#10;&#10;Il contenuto generato dall'IA potrebbe non essere corretto.">
            <a:extLst>
              <a:ext uri="{FF2B5EF4-FFF2-40B4-BE49-F238E27FC236}">
                <a16:creationId xmlns:a16="http://schemas.microsoft.com/office/drawing/2014/main" id="{AF63FBBF-1EF7-657F-C822-5167ABC36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484" t="32189" r="39546" b="36970"/>
          <a:stretch>
            <a:fillRect/>
          </a:stretch>
        </p:blipFill>
        <p:spPr>
          <a:xfrm rot="20711663">
            <a:off x="9720564" y="4167849"/>
            <a:ext cx="2068946" cy="211508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2BB4264-0C34-009C-6BFF-38F1B5367B0E}"/>
              </a:ext>
            </a:extLst>
          </p:cNvPr>
          <p:cNvSpPr txBox="1"/>
          <p:nvPr/>
        </p:nvSpPr>
        <p:spPr>
          <a:xfrm>
            <a:off x="8999052" y="3002010"/>
            <a:ext cx="3160041" cy="64633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AUTONOMIE-SOCIAL HOUSE</a:t>
            </a:r>
          </a:p>
          <a:p>
            <a:r>
              <a:rPr lang="it-IT" dirty="0"/>
              <a:t>Cura degli ambienti e della casa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CCCB1ED-B463-8344-AD4C-7275F3EF3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6" t="9787" r="3081" b="27458"/>
          <a:stretch/>
        </p:blipFill>
        <p:spPr>
          <a:xfrm rot="20350401">
            <a:off x="747918" y="4729734"/>
            <a:ext cx="1522835" cy="1758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058CB32-D83B-3305-C043-2172EBF7C3D3}"/>
              </a:ext>
            </a:extLst>
          </p:cNvPr>
          <p:cNvSpPr txBox="1"/>
          <p:nvPr/>
        </p:nvSpPr>
        <p:spPr>
          <a:xfrm>
            <a:off x="4490158" y="4518732"/>
            <a:ext cx="4015409" cy="92333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GIROVAGANDO E SOCIAL OUT: uscite e partecipazione attiva agli eventi territorio</a:t>
            </a:r>
          </a:p>
        </p:txBody>
      </p:sp>
      <p:pic>
        <p:nvPicPr>
          <p:cNvPr id="23" name="Segnaposto contenuto 4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DC05221D-4A1F-46E6-D215-23B249C72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43457" t="14692" r="38350" b="56619"/>
          <a:stretch>
            <a:fillRect/>
          </a:stretch>
        </p:blipFill>
        <p:spPr>
          <a:xfrm rot="20920016">
            <a:off x="9673076" y="861598"/>
            <a:ext cx="1805471" cy="191046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E6AA89F-88CF-001C-B4D7-C7B257257A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980">
            <a:off x="560270" y="1152125"/>
            <a:ext cx="2244716" cy="1446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070003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869</Words>
  <Application>Microsoft Office PowerPoint</Application>
  <PresentationFormat>Widescreen</PresentationFormat>
  <Paragraphs>93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Times New Roman</vt:lpstr>
      <vt:lpstr>Tema di Office</vt:lpstr>
      <vt:lpstr>Presentazione standard di PowerPoint</vt:lpstr>
      <vt:lpstr>Presentazione standard di PowerPoint</vt:lpstr>
      <vt:lpstr>Fondamenti dell’ esperienza della Fondazione Marino:  Scelte orientate alla vita delle persone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Obiettivi educativi raggiunti : opportunità reali </vt:lpstr>
      <vt:lpstr>Obiettivi educativi raggiunti : opportunità reali </vt:lpstr>
      <vt:lpstr>Obiettivi educativi raggiunti : opportunità reali </vt:lpstr>
      <vt:lpstr>Obiettivi educativi raggiunti : opportunità reali </vt:lpstr>
      <vt:lpstr>Presentazione standard di PowerPoint</vt:lpstr>
      <vt:lpstr>Presentazione standard di PowerPoint</vt:lpstr>
      <vt:lpstr>Criticità del sistema e proposte per costruire servizi di qualità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Utente</dc:creator>
  <cp:lastModifiedBy>Windows_10</cp:lastModifiedBy>
  <cp:revision>5</cp:revision>
  <dcterms:created xsi:type="dcterms:W3CDTF">2026-02-25T08:33:24Z</dcterms:created>
  <dcterms:modified xsi:type="dcterms:W3CDTF">2026-02-26T13:06:36Z</dcterms:modified>
</cp:coreProperties>
</file>