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7" r:id="rId5"/>
    <p:sldId id="1448942896" r:id="rId6"/>
    <p:sldId id="1448942997" r:id="rId7"/>
    <p:sldId id="1448942981" r:id="rId8"/>
    <p:sldId id="1448942979" r:id="rId9"/>
    <p:sldId id="1448942958" r:id="rId10"/>
    <p:sldId id="1448942996" r:id="rId11"/>
    <p:sldId id="1448942961" r:id="rId12"/>
    <p:sldId id="1448942932" r:id="rId13"/>
    <p:sldId id="1448942968" r:id="rId14"/>
    <p:sldId id="1448942962" r:id="rId15"/>
    <p:sldId id="1448942963" r:id="rId16"/>
    <p:sldId id="1448942971" r:id="rId17"/>
    <p:sldId id="1448942975" r:id="rId18"/>
    <p:sldId id="1448942970" r:id="rId19"/>
    <p:sldId id="1448942965" r:id="rId20"/>
    <p:sldId id="1448942999" r:id="rId21"/>
    <p:sldId id="1448942966" r:id="rId22"/>
    <p:sldId id="1448942969" r:id="rId23"/>
    <p:sldId id="1448942972" r:id="rId24"/>
    <p:sldId id="1448942974" r:id="rId25"/>
    <p:sldId id="1448942977" r:id="rId26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788585-5F42-75CC-161E-37353A23521A}" name="Saponaro Alessio" initials="SA" userId="S::Alessio.Saponaro@regione.emilia-romagna.it::874455b0-85ba-48a8-8f35-4429cf4aec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Bianco" initials="DB" lastIdx="2" clrIdx="0">
    <p:extLst>
      <p:ext uri="{19B8F6BF-5375-455C-9EA6-DF929625EA0E}">
        <p15:presenceInfo xmlns:p15="http://schemas.microsoft.com/office/powerpoint/2012/main" userId="S::daniela.bianco@ambrosetti.eu::2253fcfe-bc83-445a-969b-c80fbda71a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80"/>
    <a:srgbClr val="F47B20"/>
    <a:srgbClr val="F2F2F2"/>
    <a:srgbClr val="595959"/>
    <a:srgbClr val="FEF1E8"/>
    <a:srgbClr val="FDFAF2"/>
    <a:srgbClr val="F5F5F5"/>
    <a:srgbClr val="FCF7EA"/>
    <a:srgbClr val="F9E7CB"/>
    <a:srgbClr val="EA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19609-8493-4A2D-94E4-88FE33EA794D}" v="77" dt="2026-02-28T10:18:39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7" autoAdjust="0"/>
    <p:restoredTop sz="95839" autoAdjust="0"/>
  </p:normalViewPr>
  <p:slideViewPr>
    <p:cSldViewPr snapToGrid="0" showGuides="1">
      <p:cViewPr varScale="1">
        <p:scale>
          <a:sx n="59" d="100"/>
          <a:sy n="59" d="100"/>
        </p:scale>
        <p:origin x="836" y="52"/>
      </p:cViewPr>
      <p:guideLst>
        <p:guide orient="horz" pos="2183"/>
        <p:guide pos="3863"/>
        <p:guide orient="horz" pos="436"/>
        <p:guide orient="horz" pos="4247"/>
        <p:guide pos="211"/>
        <p:guide pos="7469"/>
        <p:guide pos="8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1112" y="-25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%20Report%20SISM\2025%20Report%20AUTISMO%20ADULTI%20(dati%202024)%20al%2019-11-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2025%20Stella%20F84-Autismo\2025%20Report%20Autismo%20Minori%20dati%202024%20al%2009-11-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%20Report%20SISM\2025%20Report%20AUTISMO%20ADULTI%20(dati%202024)%20al%2019-11-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%20Report%20SISM\2025%20Report%20AUTISMO%20ADULTI%20(dati%202024)%20al%2019-11-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hanikokaleci\Desktop\RER\2-Report_F84-Autismo-Pria_OK\1-%20Report%20SISM\2025%20Report%20AUTISMO%20ADULTI%20(dati%202024)%20al%2019-11-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'Autismo NPIA'!$A$22:$A$35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NPIA'!$D$22:$D$35</c:f>
              <c:numCache>
                <c:formatCode>#,##0</c:formatCode>
                <c:ptCount val="14"/>
                <c:pt idx="0">
                  <c:v>1584</c:v>
                </c:pt>
                <c:pt idx="1">
                  <c:v>1718</c:v>
                </c:pt>
                <c:pt idx="2">
                  <c:v>1879</c:v>
                </c:pt>
                <c:pt idx="3">
                  <c:v>2161</c:v>
                </c:pt>
                <c:pt idx="4">
                  <c:v>2442</c:v>
                </c:pt>
                <c:pt idx="5">
                  <c:v>2790</c:v>
                </c:pt>
                <c:pt idx="6">
                  <c:v>3276</c:v>
                </c:pt>
                <c:pt idx="7">
                  <c:v>3775</c:v>
                </c:pt>
                <c:pt idx="8">
                  <c:v>4338</c:v>
                </c:pt>
                <c:pt idx="9">
                  <c:v>4744</c:v>
                </c:pt>
                <c:pt idx="10">
                  <c:v>5467</c:v>
                </c:pt>
                <c:pt idx="11">
                  <c:v>5381</c:v>
                </c:pt>
                <c:pt idx="12">
                  <c:v>6510</c:v>
                </c:pt>
                <c:pt idx="13">
                  <c:v>7150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7-7449-A4C7-288BAAED7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2035056"/>
        <c:axId val="902035536"/>
      </c:lineChart>
      <c:catAx>
        <c:axId val="9020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2035536"/>
        <c:crosses val="autoZero"/>
        <c:auto val="1"/>
        <c:lblAlgn val="ctr"/>
        <c:lblOffset val="100"/>
        <c:noMultiLvlLbl val="0"/>
      </c:catAx>
      <c:valAx>
        <c:axId val="90203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203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Utenti con distubo dello spettro autistico per fascia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1676780442100905E-2"/>
          <c:y val="0.12382413950736161"/>
          <c:w val="0.91454245606772055"/>
          <c:h val="0.68327038328921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Foglio1!$C$141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Foglio1!$C$142:$C$148</c:f>
              <c:numCache>
                <c:formatCode>#,##0</c:formatCode>
                <c:ptCount val="7"/>
                <c:pt idx="0">
                  <c:v>11</c:v>
                </c:pt>
                <c:pt idx="1">
                  <c:v>39</c:v>
                </c:pt>
                <c:pt idx="2">
                  <c:v>39</c:v>
                </c:pt>
                <c:pt idx="3">
                  <c:v>24</c:v>
                </c:pt>
                <c:pt idx="4">
                  <c:v>10</c:v>
                </c:pt>
                <c:pt idx="5">
                  <c:v>15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B-424E-9212-4309B6BF9F98}"/>
            </c:ext>
          </c:extLst>
        </c:ser>
        <c:ser>
          <c:idx val="1"/>
          <c:order val="1"/>
          <c:tx>
            <c:strRef>
              <c:f>Foglio1!$D$141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Foglio1!$D$142:$D$148</c:f>
              <c:numCache>
                <c:formatCode>#,##0</c:formatCode>
                <c:ptCount val="7"/>
                <c:pt idx="0">
                  <c:v>8</c:v>
                </c:pt>
                <c:pt idx="1">
                  <c:v>48</c:v>
                </c:pt>
                <c:pt idx="2">
                  <c:v>52</c:v>
                </c:pt>
                <c:pt idx="3">
                  <c:v>28</c:v>
                </c:pt>
                <c:pt idx="4">
                  <c:v>11</c:v>
                </c:pt>
                <c:pt idx="5">
                  <c:v>16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B-424E-9212-4309B6BF9F98}"/>
            </c:ext>
          </c:extLst>
        </c:ser>
        <c:ser>
          <c:idx val="2"/>
          <c:order val="2"/>
          <c:tx>
            <c:strRef>
              <c:f>Foglio1!$E$141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Foglio1!$E$142:$E$148</c:f>
              <c:numCache>
                <c:formatCode>#,##0</c:formatCode>
                <c:ptCount val="7"/>
                <c:pt idx="0">
                  <c:v>15</c:v>
                </c:pt>
                <c:pt idx="1">
                  <c:v>65</c:v>
                </c:pt>
                <c:pt idx="2">
                  <c:v>71</c:v>
                </c:pt>
                <c:pt idx="3">
                  <c:v>31</c:v>
                </c:pt>
                <c:pt idx="4">
                  <c:v>16</c:v>
                </c:pt>
                <c:pt idx="5">
                  <c:v>14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5B-424E-9212-4309B6BF9F98}"/>
            </c:ext>
          </c:extLst>
        </c:ser>
        <c:ser>
          <c:idx val="3"/>
          <c:order val="3"/>
          <c:tx>
            <c:strRef>
              <c:f>Foglio1!$F$141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Foglio1!$F$142:$F$148</c:f>
              <c:numCache>
                <c:formatCode>#,##0</c:formatCode>
                <c:ptCount val="7"/>
                <c:pt idx="0">
                  <c:v>21</c:v>
                </c:pt>
                <c:pt idx="1">
                  <c:v>61</c:v>
                </c:pt>
                <c:pt idx="2">
                  <c:v>103</c:v>
                </c:pt>
                <c:pt idx="3">
                  <c:v>44</c:v>
                </c:pt>
                <c:pt idx="4">
                  <c:v>19</c:v>
                </c:pt>
                <c:pt idx="5">
                  <c:v>19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5B-424E-9212-4309B6BF9F98}"/>
            </c:ext>
          </c:extLst>
        </c:ser>
        <c:ser>
          <c:idx val="4"/>
          <c:order val="4"/>
          <c:tx>
            <c:strRef>
              <c:f>Foglio1!$G$141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Foglio1!$G$142:$G$148</c:f>
              <c:numCache>
                <c:formatCode>#,##0</c:formatCode>
                <c:ptCount val="7"/>
                <c:pt idx="0">
                  <c:v>23</c:v>
                </c:pt>
                <c:pt idx="1">
                  <c:v>76</c:v>
                </c:pt>
                <c:pt idx="2">
                  <c:v>109</c:v>
                </c:pt>
                <c:pt idx="3">
                  <c:v>58</c:v>
                </c:pt>
                <c:pt idx="4">
                  <c:v>24</c:v>
                </c:pt>
                <c:pt idx="5">
                  <c:v>19</c:v>
                </c:pt>
                <c:pt idx="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B-424E-9212-4309B6BF9F98}"/>
            </c:ext>
          </c:extLst>
        </c:ser>
        <c:ser>
          <c:idx val="5"/>
          <c:order val="5"/>
          <c:tx>
            <c:strRef>
              <c:f>Foglio1!$H$141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Foglio1!$H$142:$H$148</c:f>
              <c:numCache>
                <c:formatCode>#,##0</c:formatCode>
                <c:ptCount val="7"/>
                <c:pt idx="0">
                  <c:v>27</c:v>
                </c:pt>
                <c:pt idx="1">
                  <c:v>104</c:v>
                </c:pt>
                <c:pt idx="2">
                  <c:v>151</c:v>
                </c:pt>
                <c:pt idx="3">
                  <c:v>77</c:v>
                </c:pt>
                <c:pt idx="4">
                  <c:v>40</c:v>
                </c:pt>
                <c:pt idx="5">
                  <c:v>23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5B-424E-9212-4309B6BF9F98}"/>
            </c:ext>
          </c:extLst>
        </c:ser>
        <c:ser>
          <c:idx val="6"/>
          <c:order val="6"/>
          <c:tx>
            <c:strRef>
              <c:f>Foglio1!$I$141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Foglio1!$I$142:$I$148</c:f>
              <c:numCache>
                <c:formatCode>#,##0</c:formatCode>
                <c:ptCount val="7"/>
                <c:pt idx="0">
                  <c:v>33</c:v>
                </c:pt>
                <c:pt idx="1">
                  <c:v>129</c:v>
                </c:pt>
                <c:pt idx="2">
                  <c:v>191</c:v>
                </c:pt>
                <c:pt idx="3">
                  <c:v>97</c:v>
                </c:pt>
                <c:pt idx="4">
                  <c:v>45</c:v>
                </c:pt>
                <c:pt idx="5">
                  <c:v>34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5B-424E-9212-4309B6BF9F98}"/>
            </c:ext>
          </c:extLst>
        </c:ser>
        <c:ser>
          <c:idx val="7"/>
          <c:order val="7"/>
          <c:tx>
            <c:strRef>
              <c:f>Foglio1!$J$141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Foglio1!$J$142:$J$148</c:f>
              <c:numCache>
                <c:formatCode>#,##0</c:formatCode>
                <c:ptCount val="7"/>
                <c:pt idx="0">
                  <c:v>58</c:v>
                </c:pt>
                <c:pt idx="1">
                  <c:v>156</c:v>
                </c:pt>
                <c:pt idx="2">
                  <c:v>191</c:v>
                </c:pt>
                <c:pt idx="3">
                  <c:v>116</c:v>
                </c:pt>
                <c:pt idx="4">
                  <c:v>58</c:v>
                </c:pt>
                <c:pt idx="5">
                  <c:v>36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5B-424E-9212-4309B6BF9F98}"/>
            </c:ext>
          </c:extLst>
        </c:ser>
        <c:ser>
          <c:idx val="8"/>
          <c:order val="8"/>
          <c:tx>
            <c:strRef>
              <c:f>Foglio1!$K$141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Foglio1!$K$142:$K$148</c:f>
              <c:numCache>
                <c:formatCode>#,##0</c:formatCode>
                <c:ptCount val="7"/>
                <c:pt idx="0">
                  <c:v>65</c:v>
                </c:pt>
                <c:pt idx="1">
                  <c:v>166</c:v>
                </c:pt>
                <c:pt idx="2">
                  <c:v>209</c:v>
                </c:pt>
                <c:pt idx="3">
                  <c:v>122</c:v>
                </c:pt>
                <c:pt idx="4">
                  <c:v>62</c:v>
                </c:pt>
                <c:pt idx="5">
                  <c:v>35</c:v>
                </c:pt>
                <c:pt idx="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5B-424E-9212-4309B6BF9F98}"/>
            </c:ext>
          </c:extLst>
        </c:ser>
        <c:ser>
          <c:idx val="9"/>
          <c:order val="9"/>
          <c:tx>
            <c:strRef>
              <c:f>Foglio1!$L$141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Foglio1!$L$142:$L$148</c:f>
              <c:numCache>
                <c:formatCode>#,##0</c:formatCode>
                <c:ptCount val="7"/>
                <c:pt idx="0">
                  <c:v>19</c:v>
                </c:pt>
                <c:pt idx="1">
                  <c:v>214</c:v>
                </c:pt>
                <c:pt idx="2">
                  <c:v>275</c:v>
                </c:pt>
                <c:pt idx="3">
                  <c:v>168</c:v>
                </c:pt>
                <c:pt idx="4">
                  <c:v>94</c:v>
                </c:pt>
                <c:pt idx="5">
                  <c:v>38</c:v>
                </c:pt>
                <c:pt idx="6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5B-424E-9212-4309B6BF9F98}"/>
            </c:ext>
          </c:extLst>
        </c:ser>
        <c:ser>
          <c:idx val="10"/>
          <c:order val="10"/>
          <c:tx>
            <c:strRef>
              <c:f>Foglio1!$M$141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Foglio1!$M$142:$M$148</c:f>
              <c:numCache>
                <c:formatCode>#,##0</c:formatCode>
                <c:ptCount val="7"/>
                <c:pt idx="0">
                  <c:v>17</c:v>
                </c:pt>
                <c:pt idx="1">
                  <c:v>214</c:v>
                </c:pt>
                <c:pt idx="2">
                  <c:v>353</c:v>
                </c:pt>
                <c:pt idx="3">
                  <c:v>237</c:v>
                </c:pt>
                <c:pt idx="4">
                  <c:v>149</c:v>
                </c:pt>
                <c:pt idx="5">
                  <c:v>58</c:v>
                </c:pt>
                <c:pt idx="6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5B-424E-9212-4309B6BF9F98}"/>
            </c:ext>
          </c:extLst>
        </c:ser>
        <c:ser>
          <c:idx val="11"/>
          <c:order val="11"/>
          <c:tx>
            <c:strRef>
              <c:f>Foglio1!$N$141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Foglio1!$B$142:$B$148</c:f>
              <c:strCache>
                <c:ptCount val="7"/>
                <c:pt idx="0">
                  <c:v>&lt;18</c:v>
                </c:pt>
                <c:pt idx="1">
                  <c:v>18 - 20</c:v>
                </c:pt>
                <c:pt idx="2">
                  <c:v>21 - 25</c:v>
                </c:pt>
                <c:pt idx="3">
                  <c:v>26 - 30</c:v>
                </c:pt>
                <c:pt idx="4">
                  <c:v>31 - 35</c:v>
                </c:pt>
                <c:pt idx="5">
                  <c:v>36 - 40</c:v>
                </c:pt>
                <c:pt idx="6">
                  <c:v>Over 40</c:v>
                </c:pt>
              </c:strCache>
            </c:strRef>
          </c:cat>
          <c:val>
            <c:numRef>
              <c:f>Foglio1!$N$142:$N$148</c:f>
              <c:numCache>
                <c:formatCode>#,##0</c:formatCode>
                <c:ptCount val="7"/>
                <c:pt idx="0">
                  <c:v>38</c:v>
                </c:pt>
                <c:pt idx="1">
                  <c:v>396</c:v>
                </c:pt>
                <c:pt idx="2">
                  <c:v>449</c:v>
                </c:pt>
                <c:pt idx="3">
                  <c:v>303</c:v>
                </c:pt>
                <c:pt idx="4">
                  <c:v>190</c:v>
                </c:pt>
                <c:pt idx="5">
                  <c:v>89</c:v>
                </c:pt>
                <c:pt idx="6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5B-424E-9212-4309B6BF9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046592"/>
        <c:axId val="1835047488"/>
      </c:barChart>
      <c:catAx>
        <c:axId val="18350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5047488"/>
        <c:crosses val="autoZero"/>
        <c:auto val="1"/>
        <c:lblAlgn val="ctr"/>
        <c:lblOffset val="100"/>
        <c:noMultiLvlLbl val="0"/>
      </c:catAx>
      <c:valAx>
        <c:axId val="18350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50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r>
              <a:rPr lang="en-US" dirty="0"/>
              <a:t> Tassi </a:t>
            </a:r>
            <a:r>
              <a:rPr lang="en-US" dirty="0" err="1"/>
              <a:t>Prevalenza</a:t>
            </a:r>
            <a:r>
              <a:rPr lang="en-US" dirty="0"/>
              <a:t> </a:t>
            </a:r>
            <a:r>
              <a:rPr lang="en-US" dirty="0" err="1"/>
              <a:t>Autismo</a:t>
            </a:r>
            <a:r>
              <a:rPr lang="en-US" dirty="0"/>
              <a:t> x10.000 </a:t>
            </a:r>
            <a:br>
              <a:rPr lang="en-US" dirty="0"/>
            </a:b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97001182650764E-2"/>
          <c:y val="0.1672455202655479"/>
          <c:w val="0.95563395810363838"/>
          <c:h val="0.74873445167180186"/>
        </c:manualLayout>
      </c:layout>
      <c:scatterChart>
        <c:scatterStyle val="lineMarker"/>
        <c:varyColors val="0"/>
        <c:ser>
          <c:idx val="0"/>
          <c:order val="0"/>
          <c:tx>
            <c:v>Tasso Prevalenza - Grezzo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'[1]2. Prevalenza &amp; Incidenza'!$A$37:$A$49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xVal>
          <c:yVal>
            <c:numRef>
              <c:f>'[1]2. Prevalenza &amp; Incidenza'!$D$37:$D$49</c:f>
              <c:numCache>
                <c:formatCode>General</c:formatCode>
                <c:ptCount val="13"/>
                <c:pt idx="0">
                  <c:v>0.42600868205694031</c:v>
                </c:pt>
                <c:pt idx="1">
                  <c:v>0.50795565493663386</c:v>
                </c:pt>
                <c:pt idx="2">
                  <c:v>0.64118593751001851</c:v>
                </c:pt>
                <c:pt idx="3">
                  <c:v>0.80727035163306515</c:v>
                </c:pt>
                <c:pt idx="4">
                  <c:v>0.94245095450524929</c:v>
                </c:pt>
                <c:pt idx="5">
                  <c:v>1.2923029371247992</c:v>
                </c:pt>
                <c:pt idx="6">
                  <c:v>1.624615149376992</c:v>
                </c:pt>
                <c:pt idx="7">
                  <c:v>1.8457273794457998</c:v>
                </c:pt>
                <c:pt idx="8">
                  <c:v>1.9780772823657593</c:v>
                </c:pt>
                <c:pt idx="9">
                  <c:v>2.388126088821346</c:v>
                </c:pt>
                <c:pt idx="10">
                  <c:v>3.1110343476150413</c:v>
                </c:pt>
                <c:pt idx="11">
                  <c:v>4.3232078517439128</c:v>
                </c:pt>
                <c:pt idx="12">
                  <c:v>5.3449365938927631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CC-9E43-A069-D8BA3E9A7BD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039755215"/>
        <c:axId val="1837337007"/>
      </c:scatterChart>
      <c:valAx>
        <c:axId val="2039755215"/>
        <c:scaling>
          <c:orientation val="minMax"/>
          <c:max val="2026"/>
          <c:min val="201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1837337007"/>
        <c:crosses val="autoZero"/>
        <c:crossBetween val="midCat"/>
        <c:majorUnit val="1"/>
        <c:minorUnit val="1"/>
      </c:valAx>
      <c:valAx>
        <c:axId val="183733700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2039755215"/>
        <c:crossesAt val="2009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Palatino Linotype" panose="0204050205050503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Nuovi </a:t>
            </a:r>
            <a:r>
              <a:rPr lang="en-US" dirty="0" err="1"/>
              <a:t>assistiti</a:t>
            </a:r>
            <a:r>
              <a:rPr lang="en-US" dirty="0"/>
              <a:t> con </a:t>
            </a:r>
            <a:r>
              <a:rPr lang="en-US" dirty="0" err="1"/>
              <a:t>Disturbo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Autistico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'Autismo NPIA'!$A$298:$A$311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@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NPIA'!$C$298:$C$311</c:f>
              <c:numCache>
                <c:formatCode>General</c:formatCode>
                <c:ptCount val="14"/>
                <c:pt idx="0">
                  <c:v>93</c:v>
                </c:pt>
                <c:pt idx="1">
                  <c:v>113</c:v>
                </c:pt>
                <c:pt idx="2">
                  <c:v>124</c:v>
                </c:pt>
                <c:pt idx="3">
                  <c:v>185</c:v>
                </c:pt>
                <c:pt idx="4">
                  <c:v>207</c:v>
                </c:pt>
                <c:pt idx="5">
                  <c:v>264</c:v>
                </c:pt>
                <c:pt idx="6">
                  <c:v>328</c:v>
                </c:pt>
                <c:pt idx="7" formatCode="#,##0">
                  <c:v>271</c:v>
                </c:pt>
                <c:pt idx="8" formatCode="#,##0">
                  <c:v>300</c:v>
                </c:pt>
                <c:pt idx="9" formatCode="#,##0">
                  <c:v>250</c:v>
                </c:pt>
                <c:pt idx="10" formatCode="#,##0">
                  <c:v>439</c:v>
                </c:pt>
                <c:pt idx="11">
                  <c:v>412</c:v>
                </c:pt>
                <c:pt idx="12">
                  <c:v>411</c:v>
                </c:pt>
                <c:pt idx="13">
                  <c:v>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AF-1E47-9AEC-C707DCCE9EC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318352"/>
        <c:axId val="761307664"/>
      </c:lineChart>
      <c:catAx>
        <c:axId val="5883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1307664"/>
        <c:crosses val="autoZero"/>
        <c:auto val="1"/>
        <c:lblAlgn val="ctr"/>
        <c:lblOffset val="100"/>
        <c:noMultiLvlLbl val="0"/>
      </c:catAx>
      <c:valAx>
        <c:axId val="76130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83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baseline="0" dirty="0">
                <a:solidFill>
                  <a:sysClr val="windowText" lastClr="000000"/>
                </a:solidFill>
              </a:rPr>
              <a:t>Numero di </a:t>
            </a:r>
            <a:r>
              <a:rPr lang="it-IT" sz="1400" b="1" i="0" u="none" strike="noStrike" kern="1200" baseline="0" dirty="0" err="1">
                <a:solidFill>
                  <a:sysClr val="windowText" lastClr="000000"/>
                </a:solidFill>
              </a:rPr>
              <a:t>assititi</a:t>
            </a:r>
            <a:r>
              <a:rPr lang="it-IT" sz="1400" b="1" i="0" u="none" strike="noStrike" kern="1200" baseline="0" dirty="0">
                <a:solidFill>
                  <a:sysClr val="windowText" lastClr="000000"/>
                </a:solidFill>
              </a:rPr>
              <a:t> per fascia di età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7171296296296296"/>
          <c:w val="0.73641875129571266"/>
          <c:h val="0.716836176727909"/>
        </c:manualLayout>
      </c:layout>
      <c:lineChart>
        <c:grouping val="stacked"/>
        <c:varyColors val="0"/>
        <c:ser>
          <c:idx val="0"/>
          <c:order val="0"/>
          <c:tx>
            <c:strRef>
              <c:f>'Autismo NPIA'!$B$86</c:f>
              <c:strCache>
                <c:ptCount val="1"/>
                <c:pt idx="0">
                  <c:v>0-2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NPIA'!$B$87:$B$100</c:f>
              <c:numCache>
                <c:formatCode>#,##0</c:formatCode>
                <c:ptCount val="14"/>
                <c:pt idx="0">
                  <c:v>98</c:v>
                </c:pt>
                <c:pt idx="1">
                  <c:v>113</c:v>
                </c:pt>
                <c:pt idx="2">
                  <c:v>109</c:v>
                </c:pt>
                <c:pt idx="3">
                  <c:v>161</c:v>
                </c:pt>
                <c:pt idx="4">
                  <c:v>255</c:v>
                </c:pt>
                <c:pt idx="5">
                  <c:v>311</c:v>
                </c:pt>
                <c:pt idx="6">
                  <c:v>373</c:v>
                </c:pt>
                <c:pt idx="7">
                  <c:v>396</c:v>
                </c:pt>
                <c:pt idx="8">
                  <c:v>358</c:v>
                </c:pt>
                <c:pt idx="9">
                  <c:v>316</c:v>
                </c:pt>
                <c:pt idx="10">
                  <c:v>492</c:v>
                </c:pt>
                <c:pt idx="11">
                  <c:v>127</c:v>
                </c:pt>
                <c:pt idx="12">
                  <c:v>117</c:v>
                </c:pt>
                <c:pt idx="13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E5-1A4E-91DB-5C8202CB575C}"/>
            </c:ext>
          </c:extLst>
        </c:ser>
        <c:ser>
          <c:idx val="1"/>
          <c:order val="1"/>
          <c:tx>
            <c:strRef>
              <c:f>'Autismo NPIA'!$C$86</c:f>
              <c:strCache>
                <c:ptCount val="1"/>
                <c:pt idx="0">
                  <c:v>3-5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NPIA'!$C$87:$C$100</c:f>
              <c:numCache>
                <c:formatCode>#,##0</c:formatCode>
                <c:ptCount val="14"/>
                <c:pt idx="0">
                  <c:v>365</c:v>
                </c:pt>
                <c:pt idx="1">
                  <c:v>382</c:v>
                </c:pt>
                <c:pt idx="2">
                  <c:v>415</c:v>
                </c:pt>
                <c:pt idx="3">
                  <c:v>478</c:v>
                </c:pt>
                <c:pt idx="4">
                  <c:v>513</c:v>
                </c:pt>
                <c:pt idx="5">
                  <c:v>651</c:v>
                </c:pt>
                <c:pt idx="6">
                  <c:v>839</c:v>
                </c:pt>
                <c:pt idx="7">
                  <c:v>1075</c:v>
                </c:pt>
                <c:pt idx="8">
                  <c:v>1324</c:v>
                </c:pt>
                <c:pt idx="9">
                  <c:v>1403</c:v>
                </c:pt>
                <c:pt idx="10">
                  <c:v>1452</c:v>
                </c:pt>
                <c:pt idx="11">
                  <c:v>1324</c:v>
                </c:pt>
                <c:pt idx="12">
                  <c:v>1552</c:v>
                </c:pt>
                <c:pt idx="13">
                  <c:v>1578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E5-1A4E-91DB-5C8202CB575C}"/>
            </c:ext>
          </c:extLst>
        </c:ser>
        <c:ser>
          <c:idx val="2"/>
          <c:order val="2"/>
          <c:tx>
            <c:strRef>
              <c:f>'Autismo NPIA'!$D$86</c:f>
              <c:strCache>
                <c:ptCount val="1"/>
                <c:pt idx="0">
                  <c:v>6-10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NPIA'!$D$87:$D$100</c:f>
              <c:numCache>
                <c:formatCode>#,##0</c:formatCode>
                <c:ptCount val="14"/>
                <c:pt idx="0">
                  <c:v>548</c:v>
                </c:pt>
                <c:pt idx="1">
                  <c:v>606</c:v>
                </c:pt>
                <c:pt idx="2">
                  <c:v>694</c:v>
                </c:pt>
                <c:pt idx="3">
                  <c:v>766</c:v>
                </c:pt>
                <c:pt idx="4">
                  <c:v>848</c:v>
                </c:pt>
                <c:pt idx="5">
                  <c:v>914</c:v>
                </c:pt>
                <c:pt idx="6">
                  <c:v>1017</c:v>
                </c:pt>
                <c:pt idx="7">
                  <c:v>1130</c:v>
                </c:pt>
                <c:pt idx="8">
                  <c:v>1343</c:v>
                </c:pt>
                <c:pt idx="9">
                  <c:v>1589</c:v>
                </c:pt>
                <c:pt idx="10">
                  <c:v>1931</c:v>
                </c:pt>
                <c:pt idx="11">
                  <c:v>2185</c:v>
                </c:pt>
                <c:pt idx="12">
                  <c:v>2598</c:v>
                </c:pt>
                <c:pt idx="13">
                  <c:v>2850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E5-1A4E-91DB-5C8202CB575C}"/>
            </c:ext>
          </c:extLst>
        </c:ser>
        <c:ser>
          <c:idx val="3"/>
          <c:order val="3"/>
          <c:tx>
            <c:strRef>
              <c:f>'Autismo NPIA'!$E$86</c:f>
              <c:strCache>
                <c:ptCount val="1"/>
                <c:pt idx="0">
                  <c:v>11-13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NPIA'!$E$87:$E$100</c:f>
              <c:numCache>
                <c:formatCode>#,##0</c:formatCode>
                <c:ptCount val="14"/>
                <c:pt idx="0">
                  <c:v>247</c:v>
                </c:pt>
                <c:pt idx="1">
                  <c:v>277</c:v>
                </c:pt>
                <c:pt idx="2">
                  <c:v>292</c:v>
                </c:pt>
                <c:pt idx="3">
                  <c:v>350</c:v>
                </c:pt>
                <c:pt idx="4">
                  <c:v>368</c:v>
                </c:pt>
                <c:pt idx="5">
                  <c:v>440</c:v>
                </c:pt>
                <c:pt idx="6">
                  <c:v>485</c:v>
                </c:pt>
                <c:pt idx="7">
                  <c:v>560</c:v>
                </c:pt>
                <c:pt idx="8">
                  <c:v>591</c:v>
                </c:pt>
                <c:pt idx="9">
                  <c:v>644</c:v>
                </c:pt>
                <c:pt idx="10">
                  <c:v>701</c:v>
                </c:pt>
                <c:pt idx="11">
                  <c:v>691</c:v>
                </c:pt>
                <c:pt idx="12">
                  <c:v>920</c:v>
                </c:pt>
                <c:pt idx="13">
                  <c:v>1120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E5-1A4E-91DB-5C8202CB575C}"/>
            </c:ext>
          </c:extLst>
        </c:ser>
        <c:ser>
          <c:idx val="4"/>
          <c:order val="4"/>
          <c:tx>
            <c:strRef>
              <c:f>'Autismo NPIA'!$F$86</c:f>
              <c:strCache>
                <c:ptCount val="1"/>
                <c:pt idx="0">
                  <c:v>14-17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NPIA'!$F$87:$F$100</c:f>
              <c:numCache>
                <c:formatCode>#,##0</c:formatCode>
                <c:ptCount val="14"/>
                <c:pt idx="0">
                  <c:v>259</c:v>
                </c:pt>
                <c:pt idx="1">
                  <c:v>269</c:v>
                </c:pt>
                <c:pt idx="2">
                  <c:v>302</c:v>
                </c:pt>
                <c:pt idx="3">
                  <c:v>329</c:v>
                </c:pt>
                <c:pt idx="4">
                  <c:v>364</c:v>
                </c:pt>
                <c:pt idx="5">
                  <c:v>394</c:v>
                </c:pt>
                <c:pt idx="6">
                  <c:v>467</c:v>
                </c:pt>
                <c:pt idx="7">
                  <c:v>518</c:v>
                </c:pt>
                <c:pt idx="8">
                  <c:v>624</c:v>
                </c:pt>
                <c:pt idx="9">
                  <c:v>681</c:v>
                </c:pt>
                <c:pt idx="10">
                  <c:v>746</c:v>
                </c:pt>
                <c:pt idx="11">
                  <c:v>759</c:v>
                </c:pt>
                <c:pt idx="12">
                  <c:v>952</c:v>
                </c:pt>
                <c:pt idx="13">
                  <c:v>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E5-1A4E-91DB-5C8202CB575C}"/>
            </c:ext>
          </c:extLst>
        </c:ser>
        <c:ser>
          <c:idx val="5"/>
          <c:order val="5"/>
          <c:tx>
            <c:strRef>
              <c:f>'Autismo NPIA'!$G$86</c:f>
              <c:strCache>
                <c:ptCount val="1"/>
                <c:pt idx="0">
                  <c:v>18-25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'Autismo NPIA'!$A$87:$A$100</c:f>
              <c:strCach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'Autismo NPIA'!$G$87:$G$100</c:f>
              <c:numCache>
                <c:formatCode>#,##0</c:formatCode>
                <c:ptCount val="14"/>
                <c:pt idx="0">
                  <c:v>67</c:v>
                </c:pt>
                <c:pt idx="1">
                  <c:v>71</c:v>
                </c:pt>
                <c:pt idx="2">
                  <c:v>67</c:v>
                </c:pt>
                <c:pt idx="3">
                  <c:v>77</c:v>
                </c:pt>
                <c:pt idx="4">
                  <c:v>94</c:v>
                </c:pt>
                <c:pt idx="5">
                  <c:v>80</c:v>
                </c:pt>
                <c:pt idx="6">
                  <c:v>95</c:v>
                </c:pt>
                <c:pt idx="7">
                  <c:v>96</c:v>
                </c:pt>
                <c:pt idx="8">
                  <c:v>98</c:v>
                </c:pt>
                <c:pt idx="9">
                  <c:v>111</c:v>
                </c:pt>
                <c:pt idx="10">
                  <c:v>145</c:v>
                </c:pt>
                <c:pt idx="11">
                  <c:v>295</c:v>
                </c:pt>
                <c:pt idx="12">
                  <c:v>371</c:v>
                </c:pt>
                <c:pt idx="13">
                  <c:v>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E5-1A4E-91DB-5C8202CB5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433087"/>
        <c:axId val="319087136"/>
      </c:lineChart>
      <c:catAx>
        <c:axId val="184943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9087136"/>
        <c:crosses val="autoZero"/>
        <c:auto val="1"/>
        <c:lblAlgn val="ctr"/>
        <c:lblOffset val="100"/>
        <c:noMultiLvlLbl val="0"/>
      </c:catAx>
      <c:valAx>
        <c:axId val="31908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943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297420178937924"/>
          <c:y val="7.6336018728414487E-2"/>
          <c:w val="9.6078980032087424E-2"/>
          <c:h val="0.83995238293384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'Autismo NPIA'!$C$277</c:f>
              <c:strCache>
                <c:ptCount val="1"/>
                <c:pt idx="0">
                  <c:v>Italiana (%)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'Autismo NPIA'!$A$278:$A$291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NPIA'!$C$278:$C$291</c:f>
              <c:numCache>
                <c:formatCode>0.0</c:formatCode>
                <c:ptCount val="14"/>
                <c:pt idx="0">
                  <c:v>88.952020202020194</c:v>
                </c:pt>
                <c:pt idx="1">
                  <c:v>88.474970896391142</c:v>
                </c:pt>
                <c:pt idx="2">
                  <c:v>86.482171367748805</c:v>
                </c:pt>
                <c:pt idx="3">
                  <c:v>85.654789449329016</c:v>
                </c:pt>
                <c:pt idx="4">
                  <c:v>84.070434070434075</c:v>
                </c:pt>
                <c:pt idx="5">
                  <c:v>83.476702508960571</c:v>
                </c:pt>
                <c:pt idx="6">
                  <c:v>82.26495726495726</c:v>
                </c:pt>
                <c:pt idx="7">
                  <c:v>81.69536423841059</c:v>
                </c:pt>
                <c:pt idx="8">
                  <c:v>79.921622867680966</c:v>
                </c:pt>
                <c:pt idx="9">
                  <c:v>77.76138279932546</c:v>
                </c:pt>
                <c:pt idx="10">
                  <c:v>76.275836839217121</c:v>
                </c:pt>
                <c:pt idx="11">
                  <c:v>75.041813789258498</c:v>
                </c:pt>
                <c:pt idx="12">
                  <c:v>70.645161290322577</c:v>
                </c:pt>
                <c:pt idx="13">
                  <c:v>69.104895104895107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4-AE40-9AC3-60B460A016EF}"/>
            </c:ext>
          </c:extLst>
        </c:ser>
        <c:ser>
          <c:idx val="1"/>
          <c:order val="1"/>
          <c:tx>
            <c:strRef>
              <c:f>'Autismo NPIA'!$D$277</c:f>
              <c:strCache>
                <c:ptCount val="1"/>
                <c:pt idx="0">
                  <c:v>Non italiana (%)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'Autismo NPIA'!$A$278:$A$291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NPIA'!$D$278:$D$291</c:f>
              <c:numCache>
                <c:formatCode>0.0</c:formatCode>
                <c:ptCount val="14"/>
                <c:pt idx="0">
                  <c:v>11.047979797979798</c:v>
                </c:pt>
                <c:pt idx="1">
                  <c:v>11.525029103608848</c:v>
                </c:pt>
                <c:pt idx="2">
                  <c:v>13.517828632251197</c:v>
                </c:pt>
                <c:pt idx="3">
                  <c:v>14.345210550670986</c:v>
                </c:pt>
                <c:pt idx="4">
                  <c:v>15.92956592956593</c:v>
                </c:pt>
                <c:pt idx="5">
                  <c:v>16.523297491039425</c:v>
                </c:pt>
                <c:pt idx="6">
                  <c:v>17.735042735042736</c:v>
                </c:pt>
                <c:pt idx="7">
                  <c:v>18.304635761589406</c:v>
                </c:pt>
                <c:pt idx="8">
                  <c:v>20.078377132319041</c:v>
                </c:pt>
                <c:pt idx="9">
                  <c:v>22.238617200674536</c:v>
                </c:pt>
                <c:pt idx="10">
                  <c:v>23.724163160782879</c:v>
                </c:pt>
                <c:pt idx="11">
                  <c:v>24.382085114291023</c:v>
                </c:pt>
                <c:pt idx="12">
                  <c:v>24.608294930875577</c:v>
                </c:pt>
                <c:pt idx="13">
                  <c:v>26.11188811188811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4-AE40-9AC3-60B460A01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7629711"/>
        <c:axId val="502251824"/>
      </c:barChart>
      <c:catAx>
        <c:axId val="203762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2251824"/>
        <c:crosses val="autoZero"/>
        <c:auto val="1"/>
        <c:lblAlgn val="ctr"/>
        <c:lblOffset val="100"/>
        <c:noMultiLvlLbl val="0"/>
      </c:catAx>
      <c:valAx>
        <c:axId val="502251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762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'Autismo NPIA'!$E$198:$F$198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'Autismo NPIA'!$A$200:$A$213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NPIA'!$F$200:$F$213</c:f>
              <c:numCache>
                <c:formatCode>#,##0</c:formatCode>
                <c:ptCount val="14"/>
                <c:pt idx="0">
                  <c:v>79.545454545454547</c:v>
                </c:pt>
                <c:pt idx="1">
                  <c:v>80.38416763678697</c:v>
                </c:pt>
                <c:pt idx="2">
                  <c:v>81.213411389036722</c:v>
                </c:pt>
                <c:pt idx="3">
                  <c:v>81.58260064784821</c:v>
                </c:pt>
                <c:pt idx="4">
                  <c:v>81.408681408681403</c:v>
                </c:pt>
                <c:pt idx="5">
                  <c:v>80.645161290322577</c:v>
                </c:pt>
                <c:pt idx="6">
                  <c:v>80.98290598290599</c:v>
                </c:pt>
                <c:pt idx="7">
                  <c:v>80.768211920529794</c:v>
                </c:pt>
                <c:pt idx="8">
                  <c:v>80.497925311203318</c:v>
                </c:pt>
                <c:pt idx="9">
                  <c:v>80.164418212478921</c:v>
                </c:pt>
                <c:pt idx="10">
                  <c:v>79.769526248399487</c:v>
                </c:pt>
                <c:pt idx="11">
                  <c:v>79.167440996097383</c:v>
                </c:pt>
                <c:pt idx="12">
                  <c:v>78.525345622119815</c:v>
                </c:pt>
                <c:pt idx="13">
                  <c:v>78.027972027972027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6-AA49-A1CA-AC07F49D7D09}"/>
            </c:ext>
          </c:extLst>
        </c:ser>
        <c:ser>
          <c:idx val="1"/>
          <c:order val="1"/>
          <c:tx>
            <c:strRef>
              <c:f>'Autismo NPIA'!$C$198:$D$198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'Autismo NPIA'!$A$200:$A$213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NPIA'!$D$200:$D$213</c:f>
              <c:numCache>
                <c:formatCode>#,##0</c:formatCode>
                <c:ptCount val="14"/>
                <c:pt idx="0">
                  <c:v>20.454545454545457</c:v>
                </c:pt>
                <c:pt idx="1">
                  <c:v>19.615832363213038</c:v>
                </c:pt>
                <c:pt idx="2">
                  <c:v>18.786588610963278</c:v>
                </c:pt>
                <c:pt idx="3">
                  <c:v>18.417399352151779</c:v>
                </c:pt>
                <c:pt idx="4">
                  <c:v>18.591318591318593</c:v>
                </c:pt>
                <c:pt idx="5">
                  <c:v>19.35483870967742</c:v>
                </c:pt>
                <c:pt idx="6">
                  <c:v>19.017094017094017</c:v>
                </c:pt>
                <c:pt idx="7">
                  <c:v>19.231788079470199</c:v>
                </c:pt>
                <c:pt idx="8">
                  <c:v>19.502074688796682</c:v>
                </c:pt>
                <c:pt idx="9">
                  <c:v>19.835581787521079</c:v>
                </c:pt>
                <c:pt idx="10">
                  <c:v>20.23047375160051</c:v>
                </c:pt>
                <c:pt idx="11">
                  <c:v>20.83255900390262</c:v>
                </c:pt>
                <c:pt idx="12">
                  <c:v>21.474654377880185</c:v>
                </c:pt>
                <c:pt idx="13">
                  <c:v>21.97202797202797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6-AA49-A1CA-AC07F49D7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943209215"/>
        <c:axId val="943211135"/>
      </c:barChart>
      <c:catAx>
        <c:axId val="94320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3211135"/>
        <c:crosses val="autoZero"/>
        <c:auto val="1"/>
        <c:lblAlgn val="ctr"/>
        <c:lblOffset val="100"/>
        <c:noMultiLvlLbl val="0"/>
      </c:catAx>
      <c:valAx>
        <c:axId val="94321113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320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Assistiti</a:t>
            </a:r>
            <a:r>
              <a:rPr lang="en-US" dirty="0"/>
              <a:t> con </a:t>
            </a:r>
            <a:r>
              <a:rPr lang="en-US" dirty="0" err="1"/>
              <a:t>Disturbo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Spettro</a:t>
            </a:r>
            <a:r>
              <a:rPr lang="en-US" dirty="0"/>
              <a:t> </a:t>
            </a:r>
            <a:r>
              <a:rPr lang="en-US" dirty="0" err="1"/>
              <a:t>Autistico</a:t>
            </a:r>
            <a:r>
              <a:rPr lang="en-US" dirty="0"/>
              <a:t> x1000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'Autismo NPIA'!$D$549</c:f>
              <c:strCache>
                <c:ptCount val="1"/>
                <c:pt idx="0">
                  <c:v>Tasso grezzo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'Autismo NPIA'!$A$550:$A$563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'Autismo NPIA'!$D$550:$D$563</c:f>
              <c:numCache>
                <c:formatCode>0.0</c:formatCode>
                <c:ptCount val="14"/>
                <c:pt idx="0">
                  <c:v>2.1984251334090121</c:v>
                </c:pt>
                <c:pt idx="1">
                  <c:v>2.3513184837472383</c:v>
                </c:pt>
                <c:pt idx="2">
                  <c:v>2.5568865054618644</c:v>
                </c:pt>
                <c:pt idx="3">
                  <c:v>2.9355691016962004</c:v>
                </c:pt>
                <c:pt idx="4">
                  <c:v>3.2952828299379173</c:v>
                </c:pt>
                <c:pt idx="5">
                  <c:v>3.8043653480349486</c:v>
                </c:pt>
                <c:pt idx="6">
                  <c:v>4.4733865812452143</c:v>
                </c:pt>
                <c:pt idx="7">
                  <c:v>5.210112020230814</c:v>
                </c:pt>
                <c:pt idx="8">
                  <c:v>6.0360087956515747</c:v>
                </c:pt>
                <c:pt idx="9">
                  <c:v>6.6461032402439528</c:v>
                </c:pt>
                <c:pt idx="10">
                  <c:v>7.7905441616668627</c:v>
                </c:pt>
                <c:pt idx="11">
                  <c:v>7.5243837611933291</c:v>
                </c:pt>
                <c:pt idx="12">
                  <c:v>9.1713832649352351</c:v>
                </c:pt>
                <c:pt idx="13">
                  <c:v>10.205460123804436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31-3040-9D9E-9CDAE28DF83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9045184"/>
        <c:axId val="1868900864"/>
      </c:lineChart>
      <c:catAx>
        <c:axId val="18690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8900864"/>
        <c:crosses val="autoZero"/>
        <c:auto val="1"/>
        <c:lblAlgn val="ctr"/>
        <c:lblOffset val="100"/>
        <c:noMultiLvlLbl val="0"/>
      </c:catAx>
      <c:valAx>
        <c:axId val="18689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904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600"/>
              <a:t>Utenti con disturbo dello spettro autisrtico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6203462680269391E-2"/>
          <c:y val="0.14508987416111593"/>
          <c:w val="0.89119435466400165"/>
          <c:h val="0.66807768179376881"/>
        </c:manualLayout>
      </c:layout>
      <c:lineChart>
        <c:grouping val="standard"/>
        <c:varyColors val="0"/>
        <c:ser>
          <c:idx val="1"/>
          <c:order val="0"/>
          <c:tx>
            <c:strRef>
              <c:f>Foglio1!$B$35</c:f>
              <c:strCache>
                <c:ptCount val="1"/>
                <c:pt idx="0">
                  <c:v>Assistiti con Autismo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Foglio1!$A$36:$A$47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Foglio1!$B$36:$B$47</c:f>
              <c:numCache>
                <c:formatCode>General</c:formatCode>
                <c:ptCount val="12"/>
                <c:pt idx="0">
                  <c:v>160</c:v>
                </c:pt>
                <c:pt idx="1">
                  <c:v>190</c:v>
                </c:pt>
                <c:pt idx="2">
                  <c:v>240</c:v>
                </c:pt>
                <c:pt idx="3">
                  <c:v>302</c:v>
                </c:pt>
                <c:pt idx="4">
                  <c:v>353</c:v>
                </c:pt>
                <c:pt idx="5">
                  <c:v>485</c:v>
                </c:pt>
                <c:pt idx="6">
                  <c:v>612</c:v>
                </c:pt>
                <c:pt idx="7">
                  <c:v>697</c:v>
                </c:pt>
                <c:pt idx="8">
                  <c:v>746</c:v>
                </c:pt>
                <c:pt idx="9">
                  <c:v>902</c:v>
                </c:pt>
                <c:pt idx="10">
                  <c:v>1178</c:v>
                </c:pt>
                <c:pt idx="11">
                  <c:v>1646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13-F84C-9AC4-363190673C8F}"/>
            </c:ext>
          </c:extLst>
        </c:ser>
        <c:ser>
          <c:idx val="2"/>
          <c:order val="1"/>
          <c:tx>
            <c:strRef>
              <c:f>Foglio1!$C$35</c:f>
              <c:strCache>
                <c:ptCount val="1"/>
                <c:pt idx="0">
                  <c:v>Nuovi Assistiti con Autismo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Foglio1!$A$36:$A$47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Foglio1!$C$36:$C$47</c:f>
              <c:numCache>
                <c:formatCode>General</c:formatCode>
                <c:ptCount val="12"/>
                <c:pt idx="0">
                  <c:v>21</c:v>
                </c:pt>
                <c:pt idx="1">
                  <c:v>18</c:v>
                </c:pt>
                <c:pt idx="2">
                  <c:v>49</c:v>
                </c:pt>
                <c:pt idx="3">
                  <c:v>50</c:v>
                </c:pt>
                <c:pt idx="4">
                  <c:v>43</c:v>
                </c:pt>
                <c:pt idx="5">
                  <c:v>95</c:v>
                </c:pt>
                <c:pt idx="6">
                  <c:v>111</c:v>
                </c:pt>
                <c:pt idx="7">
                  <c:v>144</c:v>
                </c:pt>
                <c:pt idx="8">
                  <c:v>121</c:v>
                </c:pt>
                <c:pt idx="9">
                  <c:v>88</c:v>
                </c:pt>
                <c:pt idx="10">
                  <c:v>50</c:v>
                </c:pt>
                <c:pt idx="11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13-F84C-9AC4-363190673C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9463232"/>
        <c:axId val="1859461888"/>
      </c:lineChart>
      <c:catAx>
        <c:axId val="18594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9461888"/>
        <c:crosses val="autoZero"/>
        <c:auto val="1"/>
        <c:lblAlgn val="ctr"/>
        <c:lblOffset val="100"/>
        <c:noMultiLvlLbl val="0"/>
      </c:catAx>
      <c:valAx>
        <c:axId val="18594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946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Utenti con disturbo dello spettro autistico per 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Foglio1!$O$53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Foglio1!$N$54:$N$65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Foglio1!$O$54:$O$65</c:f>
              <c:numCache>
                <c:formatCode>General</c:formatCode>
                <c:ptCount val="12"/>
                <c:pt idx="0">
                  <c:v>27</c:v>
                </c:pt>
                <c:pt idx="1">
                  <c:v>30</c:v>
                </c:pt>
                <c:pt idx="2">
                  <c:v>34</c:v>
                </c:pt>
                <c:pt idx="3">
                  <c:v>51</c:v>
                </c:pt>
                <c:pt idx="4">
                  <c:v>55</c:v>
                </c:pt>
                <c:pt idx="5">
                  <c:v>82</c:v>
                </c:pt>
                <c:pt idx="6">
                  <c:v>110</c:v>
                </c:pt>
                <c:pt idx="7">
                  <c:v>158</c:v>
                </c:pt>
                <c:pt idx="8">
                  <c:v>134</c:v>
                </c:pt>
                <c:pt idx="9">
                  <c:v>181</c:v>
                </c:pt>
                <c:pt idx="10">
                  <c:v>266</c:v>
                </c:pt>
                <c:pt idx="11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8-1845-B866-BC363CC74D24}"/>
            </c:ext>
          </c:extLst>
        </c:ser>
        <c:ser>
          <c:idx val="1"/>
          <c:order val="1"/>
          <c:tx>
            <c:strRef>
              <c:f>Foglio1!$P$53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Foglio1!$N$54:$N$65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Foglio1!$P$54:$P$65</c:f>
              <c:numCache>
                <c:formatCode>General</c:formatCode>
                <c:ptCount val="12"/>
                <c:pt idx="0">
                  <c:v>133</c:v>
                </c:pt>
                <c:pt idx="1">
                  <c:v>160</c:v>
                </c:pt>
                <c:pt idx="2">
                  <c:v>206</c:v>
                </c:pt>
                <c:pt idx="3">
                  <c:v>251</c:v>
                </c:pt>
                <c:pt idx="4">
                  <c:v>298</c:v>
                </c:pt>
                <c:pt idx="5">
                  <c:v>403</c:v>
                </c:pt>
                <c:pt idx="6">
                  <c:v>502</c:v>
                </c:pt>
                <c:pt idx="7">
                  <c:v>539</c:v>
                </c:pt>
                <c:pt idx="8">
                  <c:v>612</c:v>
                </c:pt>
                <c:pt idx="9">
                  <c:v>721</c:v>
                </c:pt>
                <c:pt idx="10">
                  <c:v>912</c:v>
                </c:pt>
                <c:pt idx="11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8-1845-B866-BC363CC7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4473664"/>
        <c:axId val="1844473216"/>
      </c:barChart>
      <c:catAx>
        <c:axId val="18444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4473216"/>
        <c:crosses val="autoZero"/>
        <c:auto val="1"/>
        <c:lblAlgn val="ctr"/>
        <c:lblOffset val="100"/>
        <c:noMultiLvlLbl val="0"/>
      </c:catAx>
      <c:valAx>
        <c:axId val="18444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44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Utenti con disturbo dello spettro autistico per cittadinanza, 2013-2024 (%)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Foglio1!$B$88</c:f>
              <c:strCache>
                <c:ptCount val="1"/>
                <c:pt idx="0">
                  <c:v>Italiani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Foglio1!$C$87:$N$87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Foglio1!$C$88:$N$88</c:f>
              <c:numCache>
                <c:formatCode>#,##0</c:formatCode>
                <c:ptCount val="12"/>
                <c:pt idx="0">
                  <c:v>158</c:v>
                </c:pt>
                <c:pt idx="1">
                  <c:v>187</c:v>
                </c:pt>
                <c:pt idx="2">
                  <c:v>235</c:v>
                </c:pt>
                <c:pt idx="3">
                  <c:v>296</c:v>
                </c:pt>
                <c:pt idx="4">
                  <c:v>347</c:v>
                </c:pt>
                <c:pt idx="5">
                  <c:v>474</c:v>
                </c:pt>
                <c:pt idx="6">
                  <c:v>592</c:v>
                </c:pt>
                <c:pt idx="7">
                  <c:v>672</c:v>
                </c:pt>
                <c:pt idx="8">
                  <c:v>609</c:v>
                </c:pt>
                <c:pt idx="9">
                  <c:v>829</c:v>
                </c:pt>
                <c:pt idx="10">
                  <c:v>1092</c:v>
                </c:pt>
                <c:pt idx="11">
                  <c:v>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E-2449-AD38-A181704B4F7B}"/>
            </c:ext>
          </c:extLst>
        </c:ser>
        <c:ser>
          <c:idx val="1"/>
          <c:order val="1"/>
          <c:tx>
            <c:strRef>
              <c:f>Foglio1!$B$89</c:f>
              <c:strCache>
                <c:ptCount val="1"/>
                <c:pt idx="0">
                  <c:v>Stranieri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Foglio1!$C$87:$N$87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Foglio1!$C$89:$N$89</c:f>
              <c:numCache>
                <c:formatCode>#,##0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11</c:v>
                </c:pt>
                <c:pt idx="6">
                  <c:v>20</c:v>
                </c:pt>
                <c:pt idx="7">
                  <c:v>25</c:v>
                </c:pt>
                <c:pt idx="8">
                  <c:v>21</c:v>
                </c:pt>
                <c:pt idx="9">
                  <c:v>29</c:v>
                </c:pt>
                <c:pt idx="10">
                  <c:v>43</c:v>
                </c:pt>
                <c:pt idx="1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E-2449-AD38-A181704B4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030272"/>
        <c:axId val="1845032960"/>
      </c:barChart>
      <c:catAx>
        <c:axId val="18450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5032960"/>
        <c:crosses val="autoZero"/>
        <c:auto val="1"/>
        <c:lblAlgn val="ctr"/>
        <c:lblOffset val="100"/>
        <c:noMultiLvlLbl val="0"/>
      </c:catAx>
      <c:valAx>
        <c:axId val="1845032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503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7CBD0-CDE1-43F8-8FDC-3D7762F055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82E899-86DF-4FF0-870C-2304D11888D7}">
      <dgm:prSet phldrT="[Testo]" custT="1"/>
      <dgm:spPr/>
      <dgm:t>
        <a:bodyPr/>
        <a:lstStyle/>
        <a:p>
          <a:endParaRPr lang="it-IT" sz="900" dirty="0"/>
        </a:p>
        <a:p>
          <a:r>
            <a:rPr lang="it-IT" sz="1200" dirty="0"/>
            <a:t>DGR 1066/2004</a:t>
          </a:r>
        </a:p>
        <a:p>
          <a:r>
            <a:rPr lang="it-IT" sz="900" dirty="0"/>
            <a:t> </a:t>
          </a:r>
        </a:p>
      </dgm:t>
    </dgm:pt>
    <dgm:pt modelId="{689BA316-D70F-42AC-998D-71F403BD2338}" type="parTrans" cxnId="{A33A0F84-5BF2-4EDE-B112-5E172F446792}">
      <dgm:prSet/>
      <dgm:spPr/>
      <dgm:t>
        <a:bodyPr/>
        <a:lstStyle/>
        <a:p>
          <a:endParaRPr lang="it-IT"/>
        </a:p>
      </dgm:t>
    </dgm:pt>
    <dgm:pt modelId="{FFE515F0-D874-4E2E-BC4C-E50E33CBA432}" type="sibTrans" cxnId="{A33A0F84-5BF2-4EDE-B112-5E172F446792}">
      <dgm:prSet/>
      <dgm:spPr/>
      <dgm:t>
        <a:bodyPr/>
        <a:lstStyle/>
        <a:p>
          <a:endParaRPr lang="it-IT"/>
        </a:p>
      </dgm:t>
    </dgm:pt>
    <dgm:pt modelId="{A6F5711E-C8B5-4C9A-B46C-4D97910E7B56}">
      <dgm:prSet phldrT="[Testo]" custT="1"/>
      <dgm:spPr/>
      <dgm:t>
        <a:bodyPr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318/2008</a:t>
          </a:r>
        </a:p>
      </dgm:t>
    </dgm:pt>
    <dgm:pt modelId="{7494CAA4-AC32-4A8F-B91B-11696D8FE92F}" type="parTrans" cxnId="{93AEE3A9-0E98-4F5D-8156-C4609C4295E6}">
      <dgm:prSet/>
      <dgm:spPr/>
      <dgm:t>
        <a:bodyPr/>
        <a:lstStyle/>
        <a:p>
          <a:endParaRPr lang="it-IT"/>
        </a:p>
      </dgm:t>
    </dgm:pt>
    <dgm:pt modelId="{73E603C8-0B43-4FAD-825F-3348413B4393}" type="sibTrans" cxnId="{93AEE3A9-0E98-4F5D-8156-C4609C4295E6}">
      <dgm:prSet/>
      <dgm:spPr/>
      <dgm:t>
        <a:bodyPr/>
        <a:lstStyle/>
        <a:p>
          <a:endParaRPr lang="it-IT"/>
        </a:p>
      </dgm:t>
    </dgm:pt>
    <dgm:pt modelId="{F51D42D1-397F-42A4-BDF9-6B0F88B3F66A}">
      <dgm:prSet phldrT="[Testo]" custT="1"/>
      <dgm:spPr/>
      <dgm:t>
        <a:bodyPr/>
        <a:lstStyle/>
        <a:p>
          <a:r>
            <a:rPr lang="it-IT" sz="900" kern="1200" dirty="0"/>
            <a:t>   </a:t>
          </a: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1378/2011</a:t>
          </a:r>
        </a:p>
      </dgm:t>
    </dgm:pt>
    <dgm:pt modelId="{44273676-9C6D-4F7E-9683-3E252E2A1474}" type="parTrans" cxnId="{975C02E8-8EE2-4CED-81F3-7FC9F06B5741}">
      <dgm:prSet/>
      <dgm:spPr/>
      <dgm:t>
        <a:bodyPr/>
        <a:lstStyle/>
        <a:p>
          <a:endParaRPr lang="it-IT"/>
        </a:p>
      </dgm:t>
    </dgm:pt>
    <dgm:pt modelId="{9A4377EC-6218-467B-8E6B-D92C2FEEC9B5}" type="sibTrans" cxnId="{975C02E8-8EE2-4CED-81F3-7FC9F06B5741}">
      <dgm:prSet/>
      <dgm:spPr/>
      <dgm:t>
        <a:bodyPr/>
        <a:lstStyle/>
        <a:p>
          <a:endParaRPr lang="it-IT"/>
        </a:p>
      </dgm:t>
    </dgm:pt>
    <dgm:pt modelId="{6F9648AF-5B65-4307-90CF-32169BA60FD1}">
      <dgm:prSet phldrT="[Testo]"/>
      <dgm:spPr/>
      <dgm:t>
        <a:bodyPr/>
        <a:lstStyle/>
        <a:p>
          <a:r>
            <a:rPr lang="it-IT" dirty="0"/>
            <a:t>   Legge n.  134/2015</a:t>
          </a:r>
        </a:p>
      </dgm:t>
    </dgm:pt>
    <dgm:pt modelId="{81B30050-D37C-4070-A402-AD7AE890DFCC}" type="parTrans" cxnId="{6D84FC5D-C164-4D71-BE8E-2D2DF078C1C4}">
      <dgm:prSet/>
      <dgm:spPr/>
      <dgm:t>
        <a:bodyPr/>
        <a:lstStyle/>
        <a:p>
          <a:endParaRPr lang="it-IT"/>
        </a:p>
      </dgm:t>
    </dgm:pt>
    <dgm:pt modelId="{6352E0D9-AE0F-473A-9BF6-CCBFCBB0145E}" type="sibTrans" cxnId="{6D84FC5D-C164-4D71-BE8E-2D2DF078C1C4}">
      <dgm:prSet/>
      <dgm:spPr/>
      <dgm:t>
        <a:bodyPr/>
        <a:lstStyle/>
        <a:p>
          <a:endParaRPr lang="it-IT"/>
        </a:p>
      </dgm:t>
    </dgm:pt>
    <dgm:pt modelId="{9534559F-BDC1-46E9-B201-7F23237FA2AC}">
      <dgm:prSet phldrT="[Testo]"/>
      <dgm:spPr/>
      <dgm:t>
        <a:bodyPr/>
        <a:lstStyle/>
        <a:p>
          <a:r>
            <a:rPr lang="it-IT" dirty="0"/>
            <a:t>   DGR 212/2016</a:t>
          </a:r>
        </a:p>
      </dgm:t>
    </dgm:pt>
    <dgm:pt modelId="{1113C72C-CA14-46D0-BFA5-27C979DFA265}" type="parTrans" cxnId="{891218C9-860E-449F-AE23-8964E6EBDC6A}">
      <dgm:prSet/>
      <dgm:spPr/>
      <dgm:t>
        <a:bodyPr/>
        <a:lstStyle/>
        <a:p>
          <a:endParaRPr lang="it-IT"/>
        </a:p>
      </dgm:t>
    </dgm:pt>
    <dgm:pt modelId="{5C028C67-D9B5-4240-89FF-F90EBD6A59E3}" type="sibTrans" cxnId="{891218C9-860E-449F-AE23-8964E6EBDC6A}">
      <dgm:prSet/>
      <dgm:spPr/>
      <dgm:t>
        <a:bodyPr/>
        <a:lstStyle/>
        <a:p>
          <a:endParaRPr lang="it-IT"/>
        </a:p>
      </dgm:t>
    </dgm:pt>
    <dgm:pt modelId="{D64097E9-7227-4EB1-BA7B-122499582B4A}">
      <dgm:prSet phldrT="[Testo]"/>
      <dgm:spPr/>
      <dgm:t>
        <a:bodyPr/>
        <a:lstStyle/>
        <a:p>
          <a:r>
            <a:rPr lang="it-IT" dirty="0"/>
            <a:t>Intesa 10 maggio 2018</a:t>
          </a:r>
        </a:p>
      </dgm:t>
    </dgm:pt>
    <dgm:pt modelId="{019C53BA-E6DC-46B0-B868-6930649F9687}" type="parTrans" cxnId="{54E0366E-426A-4B74-A010-92344FEA60CD}">
      <dgm:prSet/>
      <dgm:spPr/>
      <dgm:t>
        <a:bodyPr/>
        <a:lstStyle/>
        <a:p>
          <a:endParaRPr lang="it-IT"/>
        </a:p>
      </dgm:t>
    </dgm:pt>
    <dgm:pt modelId="{D08BDC99-61B6-4811-913E-2BE5C1A52FF0}" type="sibTrans" cxnId="{54E0366E-426A-4B74-A010-92344FEA60CD}">
      <dgm:prSet/>
      <dgm:spPr/>
      <dgm:t>
        <a:bodyPr/>
        <a:lstStyle/>
        <a:p>
          <a:endParaRPr lang="it-IT"/>
        </a:p>
      </dgm:t>
    </dgm:pt>
    <dgm:pt modelId="{C479C878-585F-4F98-8CDE-BA0047FF8545}">
      <dgm:prSet phldrT="[Tes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63/2023</a:t>
          </a:r>
        </a:p>
      </dgm:t>
    </dgm:pt>
    <dgm:pt modelId="{270D0FF4-5905-4F67-BD8A-E2FD22580ADF}" type="parTrans" cxnId="{36427E2D-0FAA-4933-BA77-F94BE57B241F}">
      <dgm:prSet/>
      <dgm:spPr/>
      <dgm:t>
        <a:bodyPr/>
        <a:lstStyle/>
        <a:p>
          <a:endParaRPr lang="it-IT"/>
        </a:p>
      </dgm:t>
    </dgm:pt>
    <dgm:pt modelId="{05AB3C8D-F6C9-415F-A113-43594F32422A}" type="sibTrans" cxnId="{36427E2D-0FAA-4933-BA77-F94BE57B241F}">
      <dgm:prSet/>
      <dgm:spPr/>
      <dgm:t>
        <a:bodyPr/>
        <a:lstStyle/>
        <a:p>
          <a:endParaRPr lang="it-IT"/>
        </a:p>
      </dgm:t>
    </dgm:pt>
    <dgm:pt modelId="{C3A1F91C-0E66-48B3-92C7-4BB927EE8D02}">
      <dgm:prSet/>
      <dgm:spPr/>
      <dgm:t>
        <a:bodyPr/>
        <a:lstStyle/>
        <a:p>
          <a:r>
            <a:rPr lang="it-IT" dirty="0"/>
            <a:t>Accordo 22 novembre 2012</a:t>
          </a:r>
        </a:p>
      </dgm:t>
    </dgm:pt>
    <dgm:pt modelId="{7E1534AE-5432-4B81-A4AC-864CC03AC0EE}" type="parTrans" cxnId="{5B053BD2-7918-46B5-8F47-CF95797C42A2}">
      <dgm:prSet/>
      <dgm:spPr/>
      <dgm:t>
        <a:bodyPr/>
        <a:lstStyle/>
        <a:p>
          <a:endParaRPr lang="it-IT"/>
        </a:p>
      </dgm:t>
    </dgm:pt>
    <dgm:pt modelId="{DA9193BF-361D-493F-9482-9781CB5B4875}" type="sibTrans" cxnId="{5B053BD2-7918-46B5-8F47-CF95797C42A2}">
      <dgm:prSet/>
      <dgm:spPr/>
      <dgm:t>
        <a:bodyPr/>
        <a:lstStyle/>
        <a:p>
          <a:endParaRPr lang="it-IT"/>
        </a:p>
      </dgm:t>
    </dgm:pt>
    <dgm:pt modelId="{11F31124-A6DD-48F7-85C2-128BBDF6CBF0}">
      <dgm:prSet phldrT="[Testo]"/>
      <dgm:spPr/>
      <dgm:t>
        <a:bodyPr/>
        <a:lstStyle/>
        <a:p>
          <a:r>
            <a:rPr lang="it-IT" dirty="0"/>
            <a:t>DPCM 12 gennaio 2017 Definizione Lea</a:t>
          </a:r>
        </a:p>
      </dgm:t>
    </dgm:pt>
    <dgm:pt modelId="{68D6EB25-918A-4AC6-8710-01B6F97F01FF}" type="parTrans" cxnId="{D55B91EC-5BD9-4B86-A443-7B290E7A4AB7}">
      <dgm:prSet/>
      <dgm:spPr/>
      <dgm:t>
        <a:bodyPr/>
        <a:lstStyle/>
        <a:p>
          <a:endParaRPr lang="it-IT"/>
        </a:p>
      </dgm:t>
    </dgm:pt>
    <dgm:pt modelId="{92BD188D-8EFB-41C3-9D54-559E0F4C8CA3}" type="sibTrans" cxnId="{D55B91EC-5BD9-4B86-A443-7B290E7A4AB7}">
      <dgm:prSet/>
      <dgm:spPr/>
      <dgm:t>
        <a:bodyPr/>
        <a:lstStyle/>
        <a:p>
          <a:endParaRPr lang="it-IT"/>
        </a:p>
      </dgm:t>
    </dgm:pt>
    <dgm:pt modelId="{B374712E-AF64-4D42-AD48-0CCC0F7963CA}" type="pres">
      <dgm:prSet presAssocID="{C3E7CBD0-CDE1-43F8-8FDC-3D7762F055EA}" presName="Name0" presStyleCnt="0">
        <dgm:presLayoutVars>
          <dgm:dir/>
          <dgm:animLvl val="lvl"/>
          <dgm:resizeHandles val="exact"/>
        </dgm:presLayoutVars>
      </dgm:prSet>
      <dgm:spPr/>
    </dgm:pt>
    <dgm:pt modelId="{0375ED25-9034-47C7-BCF9-AEFEC5F4B2C7}" type="pres">
      <dgm:prSet presAssocID="{0C82E899-86DF-4FF0-870C-2304D11888D7}" presName="parTxOnly" presStyleLbl="node1" presStyleIdx="0" presStyleCnt="9" custLinFactNeighborX="-18177" custLinFactNeighborY="16618">
        <dgm:presLayoutVars>
          <dgm:chMax val="0"/>
          <dgm:chPref val="0"/>
          <dgm:bulletEnabled val="1"/>
        </dgm:presLayoutVars>
      </dgm:prSet>
      <dgm:spPr/>
    </dgm:pt>
    <dgm:pt modelId="{A565F589-AEDD-426A-A7C0-1F5FEB694FA3}" type="pres">
      <dgm:prSet presAssocID="{FFE515F0-D874-4E2E-BC4C-E50E33CBA432}" presName="parTxOnlySpace" presStyleCnt="0"/>
      <dgm:spPr/>
    </dgm:pt>
    <dgm:pt modelId="{A60EF0BA-9C1A-46CE-99B9-8C826F16AB16}" type="pres">
      <dgm:prSet presAssocID="{C3A1F91C-0E66-48B3-92C7-4BB927EE8D02}" presName="parTxOnly" presStyleLbl="node1" presStyleIdx="1" presStyleCnt="9" custScaleY="92307" custLinFactX="157511" custLinFactNeighborX="200000" custLinFactNeighborY="6087">
        <dgm:presLayoutVars>
          <dgm:chMax val="0"/>
          <dgm:chPref val="0"/>
          <dgm:bulletEnabled val="1"/>
        </dgm:presLayoutVars>
      </dgm:prSet>
      <dgm:spPr/>
    </dgm:pt>
    <dgm:pt modelId="{A447F1DC-9304-4258-A6F6-F0D2D709D6F3}" type="pres">
      <dgm:prSet presAssocID="{DA9193BF-361D-493F-9482-9781CB5B4875}" presName="parTxOnlySpace" presStyleCnt="0"/>
      <dgm:spPr/>
    </dgm:pt>
    <dgm:pt modelId="{382F1AF6-BC13-4B07-80D8-E5B23B2C605E}" type="pres">
      <dgm:prSet presAssocID="{A6F5711E-C8B5-4C9A-B46C-4D97910E7B56}" presName="parTxOnly" presStyleLbl="node1" presStyleIdx="2" presStyleCnt="9" custLinFactX="-77274" custLinFactNeighborX="-100000" custLinFactNeighborY="12650">
        <dgm:presLayoutVars>
          <dgm:chMax val="0"/>
          <dgm:chPref val="0"/>
          <dgm:bulletEnabled val="1"/>
        </dgm:presLayoutVars>
      </dgm:prSet>
      <dgm:spPr/>
    </dgm:pt>
    <dgm:pt modelId="{232C380E-6FF7-4C81-9AF3-68EEE882A774}" type="pres">
      <dgm:prSet presAssocID="{73E603C8-0B43-4FAD-825F-3348413B4393}" presName="parTxOnlySpace" presStyleCnt="0"/>
      <dgm:spPr/>
    </dgm:pt>
    <dgm:pt modelId="{8E7C3ED1-5C50-4A81-97FA-D1E85AC8FF3A}" type="pres">
      <dgm:prSet presAssocID="{F51D42D1-397F-42A4-BDF9-6B0F88B3F66A}" presName="parTxOnly" presStyleLbl="node1" presStyleIdx="3" presStyleCnt="9" custLinFactX="-78231" custLinFactNeighborX="-100000" custLinFactNeighborY="9914">
        <dgm:presLayoutVars>
          <dgm:chMax val="0"/>
          <dgm:chPref val="0"/>
          <dgm:bulletEnabled val="1"/>
        </dgm:presLayoutVars>
      </dgm:prSet>
      <dgm:spPr/>
    </dgm:pt>
    <dgm:pt modelId="{A57F4FD1-5087-4AED-9599-A0B16AE7CE62}" type="pres">
      <dgm:prSet presAssocID="{9A4377EC-6218-467B-8E6B-D92C2FEEC9B5}" presName="parTxOnlySpace" presStyleCnt="0"/>
      <dgm:spPr/>
    </dgm:pt>
    <dgm:pt modelId="{D987968B-B8C0-42D1-A73E-6153C8511759}" type="pres">
      <dgm:prSet presAssocID="{6F9648AF-5B65-4307-90CF-32169BA60FD1}" presName="parTxOnly" presStyleLbl="node1" presStyleIdx="4" presStyleCnt="9" custLinFactNeighborX="-1580" custLinFactNeighborY="2954">
        <dgm:presLayoutVars>
          <dgm:chMax val="0"/>
          <dgm:chPref val="0"/>
          <dgm:bulletEnabled val="1"/>
        </dgm:presLayoutVars>
      </dgm:prSet>
      <dgm:spPr/>
    </dgm:pt>
    <dgm:pt modelId="{04757539-7B09-4A52-84F6-97C680AA6996}" type="pres">
      <dgm:prSet presAssocID="{6352E0D9-AE0F-473A-9BF6-CCBFCBB0145E}" presName="parTxOnlySpace" presStyleCnt="0"/>
      <dgm:spPr/>
    </dgm:pt>
    <dgm:pt modelId="{F73B1F9E-9D8C-4652-B4E8-F3DC4BCAB4F3}" type="pres">
      <dgm:prSet presAssocID="{9534559F-BDC1-46E9-B201-7F23237FA2AC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4BF4014D-ED24-4E76-9882-00024C3F55B0}" type="pres">
      <dgm:prSet presAssocID="{5C028C67-D9B5-4240-89FF-F90EBD6A59E3}" presName="parTxOnlySpace" presStyleCnt="0"/>
      <dgm:spPr/>
    </dgm:pt>
    <dgm:pt modelId="{22AB59F8-FB1F-4899-9B5A-B0473D01FA50}" type="pres">
      <dgm:prSet presAssocID="{11F31124-A6DD-48F7-85C2-128BBDF6CBF0}" presName="parTxOnly" presStyleLbl="node1" presStyleIdx="6" presStyleCnt="9" custLinFactNeighborX="6147" custLinFactNeighborY="1903">
        <dgm:presLayoutVars>
          <dgm:chMax val="0"/>
          <dgm:chPref val="0"/>
          <dgm:bulletEnabled val="1"/>
        </dgm:presLayoutVars>
      </dgm:prSet>
      <dgm:spPr/>
    </dgm:pt>
    <dgm:pt modelId="{DDC97EAB-1772-428A-8E11-E6BD715066DC}" type="pres">
      <dgm:prSet presAssocID="{92BD188D-8EFB-41C3-9D54-559E0F4C8CA3}" presName="parTxOnlySpace" presStyleCnt="0"/>
      <dgm:spPr/>
    </dgm:pt>
    <dgm:pt modelId="{18F638DB-3AE5-4F08-A986-9D930950C6D4}" type="pres">
      <dgm:prSet presAssocID="{D64097E9-7227-4EB1-BA7B-122499582B4A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E8B40DB2-A6E4-496D-A89F-BD7FD2C75A2F}" type="pres">
      <dgm:prSet presAssocID="{D08BDC99-61B6-4811-913E-2BE5C1A52FF0}" presName="parTxOnlySpace" presStyleCnt="0"/>
      <dgm:spPr/>
    </dgm:pt>
    <dgm:pt modelId="{09F8F45E-6889-4812-886A-D99130CD7240}" type="pres">
      <dgm:prSet presAssocID="{C479C878-585F-4F98-8CDE-BA0047FF8545}" presName="parTxOnly" presStyleLbl="node1" presStyleIdx="8" presStyleCnt="9" custScaleX="160144" custLinFactNeighborX="-4666" custLinFactNeighborY="2120">
        <dgm:presLayoutVars>
          <dgm:chMax val="0"/>
          <dgm:chPref val="0"/>
          <dgm:bulletEnabled val="1"/>
        </dgm:presLayoutVars>
      </dgm:prSet>
      <dgm:spPr/>
    </dgm:pt>
  </dgm:ptLst>
  <dgm:cxnLst>
    <dgm:cxn modelId="{EF44F102-900C-4B44-8A15-64D5A3493543}" type="presOf" srcId="{6F9648AF-5B65-4307-90CF-32169BA60FD1}" destId="{D987968B-B8C0-42D1-A73E-6153C8511759}" srcOrd="0" destOrd="0" presId="urn:microsoft.com/office/officeart/2005/8/layout/chevron1"/>
    <dgm:cxn modelId="{BED06B2A-7821-47B0-A21C-F9AC0A8AE66E}" type="presOf" srcId="{C3A1F91C-0E66-48B3-92C7-4BB927EE8D02}" destId="{A60EF0BA-9C1A-46CE-99B9-8C826F16AB16}" srcOrd="0" destOrd="0" presId="urn:microsoft.com/office/officeart/2005/8/layout/chevron1"/>
    <dgm:cxn modelId="{36427E2D-0FAA-4933-BA77-F94BE57B241F}" srcId="{C3E7CBD0-CDE1-43F8-8FDC-3D7762F055EA}" destId="{C479C878-585F-4F98-8CDE-BA0047FF8545}" srcOrd="8" destOrd="0" parTransId="{270D0FF4-5905-4F67-BD8A-E2FD22580ADF}" sibTransId="{05AB3C8D-F6C9-415F-A113-43594F32422A}"/>
    <dgm:cxn modelId="{4B925E2F-DC27-40AA-AA1D-1F2ED5B665B5}" type="presOf" srcId="{C3E7CBD0-CDE1-43F8-8FDC-3D7762F055EA}" destId="{B374712E-AF64-4D42-AD48-0CCC0F7963CA}" srcOrd="0" destOrd="0" presId="urn:microsoft.com/office/officeart/2005/8/layout/chevron1"/>
    <dgm:cxn modelId="{6D84FC5D-C164-4D71-BE8E-2D2DF078C1C4}" srcId="{C3E7CBD0-CDE1-43F8-8FDC-3D7762F055EA}" destId="{6F9648AF-5B65-4307-90CF-32169BA60FD1}" srcOrd="4" destOrd="0" parTransId="{81B30050-D37C-4070-A402-AD7AE890DFCC}" sibTransId="{6352E0D9-AE0F-473A-9BF6-CCBFCBB0145E}"/>
    <dgm:cxn modelId="{54E0366E-426A-4B74-A010-92344FEA60CD}" srcId="{C3E7CBD0-CDE1-43F8-8FDC-3D7762F055EA}" destId="{D64097E9-7227-4EB1-BA7B-122499582B4A}" srcOrd="7" destOrd="0" parTransId="{019C53BA-E6DC-46B0-B868-6930649F9687}" sibTransId="{D08BDC99-61B6-4811-913E-2BE5C1A52FF0}"/>
    <dgm:cxn modelId="{9002586F-8A99-455B-80EE-02FF5D7BD268}" type="presOf" srcId="{F51D42D1-397F-42A4-BDF9-6B0F88B3F66A}" destId="{8E7C3ED1-5C50-4A81-97FA-D1E85AC8FF3A}" srcOrd="0" destOrd="0" presId="urn:microsoft.com/office/officeart/2005/8/layout/chevron1"/>
    <dgm:cxn modelId="{5F46225A-BD3C-429D-ABD4-9DD5868D83AF}" type="presOf" srcId="{9534559F-BDC1-46E9-B201-7F23237FA2AC}" destId="{F73B1F9E-9D8C-4652-B4E8-F3DC4BCAB4F3}" srcOrd="0" destOrd="0" presId="urn:microsoft.com/office/officeart/2005/8/layout/chevron1"/>
    <dgm:cxn modelId="{D69E717D-62C2-41ED-82B3-73505A35EBEA}" type="presOf" srcId="{11F31124-A6DD-48F7-85C2-128BBDF6CBF0}" destId="{22AB59F8-FB1F-4899-9B5A-B0473D01FA50}" srcOrd="0" destOrd="0" presId="urn:microsoft.com/office/officeart/2005/8/layout/chevron1"/>
    <dgm:cxn modelId="{7FAABC83-8C3A-49E0-B7F6-EAA3118A5479}" type="presOf" srcId="{0C82E899-86DF-4FF0-870C-2304D11888D7}" destId="{0375ED25-9034-47C7-BCF9-AEFEC5F4B2C7}" srcOrd="0" destOrd="0" presId="urn:microsoft.com/office/officeart/2005/8/layout/chevron1"/>
    <dgm:cxn modelId="{A33A0F84-5BF2-4EDE-B112-5E172F446792}" srcId="{C3E7CBD0-CDE1-43F8-8FDC-3D7762F055EA}" destId="{0C82E899-86DF-4FF0-870C-2304D11888D7}" srcOrd="0" destOrd="0" parTransId="{689BA316-D70F-42AC-998D-71F403BD2338}" sibTransId="{FFE515F0-D874-4E2E-BC4C-E50E33CBA432}"/>
    <dgm:cxn modelId="{93AEE3A9-0E98-4F5D-8156-C4609C4295E6}" srcId="{C3E7CBD0-CDE1-43F8-8FDC-3D7762F055EA}" destId="{A6F5711E-C8B5-4C9A-B46C-4D97910E7B56}" srcOrd="2" destOrd="0" parTransId="{7494CAA4-AC32-4A8F-B91B-11696D8FE92F}" sibTransId="{73E603C8-0B43-4FAD-825F-3348413B4393}"/>
    <dgm:cxn modelId="{891218C9-860E-449F-AE23-8964E6EBDC6A}" srcId="{C3E7CBD0-CDE1-43F8-8FDC-3D7762F055EA}" destId="{9534559F-BDC1-46E9-B201-7F23237FA2AC}" srcOrd="5" destOrd="0" parTransId="{1113C72C-CA14-46D0-BFA5-27C979DFA265}" sibTransId="{5C028C67-D9B5-4240-89FF-F90EBD6A59E3}"/>
    <dgm:cxn modelId="{5B053BD2-7918-46B5-8F47-CF95797C42A2}" srcId="{C3E7CBD0-CDE1-43F8-8FDC-3D7762F055EA}" destId="{C3A1F91C-0E66-48B3-92C7-4BB927EE8D02}" srcOrd="1" destOrd="0" parTransId="{7E1534AE-5432-4B81-A4AC-864CC03AC0EE}" sibTransId="{DA9193BF-361D-493F-9482-9781CB5B4875}"/>
    <dgm:cxn modelId="{4A8DD6D6-E40E-471F-9C6A-D67DB0002303}" type="presOf" srcId="{D64097E9-7227-4EB1-BA7B-122499582B4A}" destId="{18F638DB-3AE5-4F08-A986-9D930950C6D4}" srcOrd="0" destOrd="0" presId="urn:microsoft.com/office/officeart/2005/8/layout/chevron1"/>
    <dgm:cxn modelId="{DB00D3DC-2F37-47A0-BD20-3DF09FFB27CB}" type="presOf" srcId="{C479C878-585F-4F98-8CDE-BA0047FF8545}" destId="{09F8F45E-6889-4812-886A-D99130CD7240}" srcOrd="0" destOrd="0" presId="urn:microsoft.com/office/officeart/2005/8/layout/chevron1"/>
    <dgm:cxn modelId="{975C02E8-8EE2-4CED-81F3-7FC9F06B5741}" srcId="{C3E7CBD0-CDE1-43F8-8FDC-3D7762F055EA}" destId="{F51D42D1-397F-42A4-BDF9-6B0F88B3F66A}" srcOrd="3" destOrd="0" parTransId="{44273676-9C6D-4F7E-9683-3E252E2A1474}" sibTransId="{9A4377EC-6218-467B-8E6B-D92C2FEEC9B5}"/>
    <dgm:cxn modelId="{D55B91EC-5BD9-4B86-A443-7B290E7A4AB7}" srcId="{C3E7CBD0-CDE1-43F8-8FDC-3D7762F055EA}" destId="{11F31124-A6DD-48F7-85C2-128BBDF6CBF0}" srcOrd="6" destOrd="0" parTransId="{68D6EB25-918A-4AC6-8710-01B6F97F01FF}" sibTransId="{92BD188D-8EFB-41C3-9D54-559E0F4C8CA3}"/>
    <dgm:cxn modelId="{17A40BF1-C1A1-43AB-B510-C88DF8AE056C}" type="presOf" srcId="{A6F5711E-C8B5-4C9A-B46C-4D97910E7B56}" destId="{382F1AF6-BC13-4B07-80D8-E5B23B2C605E}" srcOrd="0" destOrd="0" presId="urn:microsoft.com/office/officeart/2005/8/layout/chevron1"/>
    <dgm:cxn modelId="{ACADB714-184B-46F3-9A59-88E10FD504F6}" type="presParOf" srcId="{B374712E-AF64-4D42-AD48-0CCC0F7963CA}" destId="{0375ED25-9034-47C7-BCF9-AEFEC5F4B2C7}" srcOrd="0" destOrd="0" presId="urn:microsoft.com/office/officeart/2005/8/layout/chevron1"/>
    <dgm:cxn modelId="{30643357-93AB-4197-BA7A-B3287E73D558}" type="presParOf" srcId="{B374712E-AF64-4D42-AD48-0CCC0F7963CA}" destId="{A565F589-AEDD-426A-A7C0-1F5FEB694FA3}" srcOrd="1" destOrd="0" presId="urn:microsoft.com/office/officeart/2005/8/layout/chevron1"/>
    <dgm:cxn modelId="{5B61CC90-AB42-4D23-9213-CF853899E312}" type="presParOf" srcId="{B374712E-AF64-4D42-AD48-0CCC0F7963CA}" destId="{A60EF0BA-9C1A-46CE-99B9-8C826F16AB16}" srcOrd="2" destOrd="0" presId="urn:microsoft.com/office/officeart/2005/8/layout/chevron1"/>
    <dgm:cxn modelId="{3A492DDC-F3F3-4900-8188-69B16027F7C1}" type="presParOf" srcId="{B374712E-AF64-4D42-AD48-0CCC0F7963CA}" destId="{A447F1DC-9304-4258-A6F6-F0D2D709D6F3}" srcOrd="3" destOrd="0" presId="urn:microsoft.com/office/officeart/2005/8/layout/chevron1"/>
    <dgm:cxn modelId="{E6C22E4C-DAB3-46DE-82A3-E04EE8ACB477}" type="presParOf" srcId="{B374712E-AF64-4D42-AD48-0CCC0F7963CA}" destId="{382F1AF6-BC13-4B07-80D8-E5B23B2C605E}" srcOrd="4" destOrd="0" presId="urn:microsoft.com/office/officeart/2005/8/layout/chevron1"/>
    <dgm:cxn modelId="{41D90963-E063-4CAF-A704-3BDCF837BE58}" type="presParOf" srcId="{B374712E-AF64-4D42-AD48-0CCC0F7963CA}" destId="{232C380E-6FF7-4C81-9AF3-68EEE882A774}" srcOrd="5" destOrd="0" presId="urn:microsoft.com/office/officeart/2005/8/layout/chevron1"/>
    <dgm:cxn modelId="{88F6829C-F71C-4C52-8273-E35F69BE6EFF}" type="presParOf" srcId="{B374712E-AF64-4D42-AD48-0CCC0F7963CA}" destId="{8E7C3ED1-5C50-4A81-97FA-D1E85AC8FF3A}" srcOrd="6" destOrd="0" presId="urn:microsoft.com/office/officeart/2005/8/layout/chevron1"/>
    <dgm:cxn modelId="{538A5135-1D87-48DF-807A-F521F6FCA77B}" type="presParOf" srcId="{B374712E-AF64-4D42-AD48-0CCC0F7963CA}" destId="{A57F4FD1-5087-4AED-9599-A0B16AE7CE62}" srcOrd="7" destOrd="0" presId="urn:microsoft.com/office/officeart/2005/8/layout/chevron1"/>
    <dgm:cxn modelId="{46D796C5-9EA6-4A10-A582-B99963437F9B}" type="presParOf" srcId="{B374712E-AF64-4D42-AD48-0CCC0F7963CA}" destId="{D987968B-B8C0-42D1-A73E-6153C8511759}" srcOrd="8" destOrd="0" presId="urn:microsoft.com/office/officeart/2005/8/layout/chevron1"/>
    <dgm:cxn modelId="{EAB2B23B-AE41-4F9D-A53C-997E17FC8681}" type="presParOf" srcId="{B374712E-AF64-4D42-AD48-0CCC0F7963CA}" destId="{04757539-7B09-4A52-84F6-97C680AA6996}" srcOrd="9" destOrd="0" presId="urn:microsoft.com/office/officeart/2005/8/layout/chevron1"/>
    <dgm:cxn modelId="{326C5975-8D50-4618-8DEF-8FE5835ED6DB}" type="presParOf" srcId="{B374712E-AF64-4D42-AD48-0CCC0F7963CA}" destId="{F73B1F9E-9D8C-4652-B4E8-F3DC4BCAB4F3}" srcOrd="10" destOrd="0" presId="urn:microsoft.com/office/officeart/2005/8/layout/chevron1"/>
    <dgm:cxn modelId="{7C381244-9D18-4700-9EDE-E7FA51E8A959}" type="presParOf" srcId="{B374712E-AF64-4D42-AD48-0CCC0F7963CA}" destId="{4BF4014D-ED24-4E76-9882-00024C3F55B0}" srcOrd="11" destOrd="0" presId="urn:microsoft.com/office/officeart/2005/8/layout/chevron1"/>
    <dgm:cxn modelId="{F7D11508-E17F-469A-A11E-D8A14F54C37C}" type="presParOf" srcId="{B374712E-AF64-4D42-AD48-0CCC0F7963CA}" destId="{22AB59F8-FB1F-4899-9B5A-B0473D01FA50}" srcOrd="12" destOrd="0" presId="urn:microsoft.com/office/officeart/2005/8/layout/chevron1"/>
    <dgm:cxn modelId="{7029D89A-414F-4CE5-A2D0-AC1AFBC87D8B}" type="presParOf" srcId="{B374712E-AF64-4D42-AD48-0CCC0F7963CA}" destId="{DDC97EAB-1772-428A-8E11-E6BD715066DC}" srcOrd="13" destOrd="0" presId="urn:microsoft.com/office/officeart/2005/8/layout/chevron1"/>
    <dgm:cxn modelId="{B29112DA-6A1B-49FB-ACC4-997ECD1EDFFC}" type="presParOf" srcId="{B374712E-AF64-4D42-AD48-0CCC0F7963CA}" destId="{18F638DB-3AE5-4F08-A986-9D930950C6D4}" srcOrd="14" destOrd="0" presId="urn:microsoft.com/office/officeart/2005/8/layout/chevron1"/>
    <dgm:cxn modelId="{D579ACBF-7CC1-4F3B-BBA9-10CEEB90520C}" type="presParOf" srcId="{B374712E-AF64-4D42-AD48-0CCC0F7963CA}" destId="{E8B40DB2-A6E4-496D-A89F-BD7FD2C75A2F}" srcOrd="15" destOrd="0" presId="urn:microsoft.com/office/officeart/2005/8/layout/chevron1"/>
    <dgm:cxn modelId="{B518A4EE-9019-4355-82EE-D4997E311786}" type="presParOf" srcId="{B374712E-AF64-4D42-AD48-0CCC0F7963CA}" destId="{09F8F45E-6889-4812-886A-D99130CD7240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61801-D48C-49EC-B6D0-6244EC0A83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8D484-9908-4594-A06E-AFB26D775F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1" dirty="0"/>
            <a:t>P</a:t>
          </a:r>
          <a:r>
            <a:rPr lang="it-IT" sz="2000" b="1" i="0" baseline="0" dirty="0"/>
            <a:t>resa in carico dell'intero sistema curante</a:t>
          </a:r>
          <a:r>
            <a:rPr lang="it-IT" sz="2000" b="0" i="0" baseline="0" dirty="0"/>
            <a:t> (sanità, famiglia, servizi educativi, scolastici e sociali</a:t>
          </a:r>
          <a:r>
            <a:rPr lang="it-IT" sz="2000" i="0" baseline="0" dirty="0"/>
            <a:t>) è da assicurare in tutti i contesti di vita e in tutte le età. </a:t>
          </a:r>
          <a:endParaRPr lang="en-US" sz="2000" dirty="0"/>
        </a:p>
      </dgm:t>
    </dgm:pt>
    <dgm:pt modelId="{FDD87083-5595-4EC3-BB90-19A3AE4BB501}" type="parTrans" cxnId="{62FCB086-C669-4A48-882E-3C9CE08C43C5}">
      <dgm:prSet/>
      <dgm:spPr/>
      <dgm:t>
        <a:bodyPr/>
        <a:lstStyle/>
        <a:p>
          <a:endParaRPr lang="en-US"/>
        </a:p>
      </dgm:t>
    </dgm:pt>
    <dgm:pt modelId="{DD7E936B-7C9C-4A3E-A6C7-339939BC3BA7}" type="sibTrans" cxnId="{62FCB086-C669-4A48-882E-3C9CE08C43C5}">
      <dgm:prSet/>
      <dgm:spPr/>
      <dgm:t>
        <a:bodyPr/>
        <a:lstStyle/>
        <a:p>
          <a:endParaRPr lang="en-US"/>
        </a:p>
      </dgm:t>
    </dgm:pt>
    <dgm:pt modelId="{9AE21840-27D8-4836-B73B-B3B68AB5F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A</a:t>
          </a:r>
          <a:r>
            <a:rPr lang="it-IT" sz="2000" b="0" i="0" baseline="0" dirty="0"/>
            <a:t>ttenzione alla </a:t>
          </a:r>
          <a:r>
            <a:rPr lang="it-IT" sz="2000" b="1" i="0" baseline="0" dirty="0"/>
            <a:t>precocità della diagnosi e a una tempestiva presa in carico </a:t>
          </a:r>
          <a:r>
            <a:rPr lang="it-IT" sz="2000" b="0" i="0" baseline="0" dirty="0"/>
            <a:t>(anche con interventi di </a:t>
          </a:r>
          <a:r>
            <a:rPr lang="it-IT" sz="2000" b="0" i="0" baseline="0" dirty="0" err="1"/>
            <a:t>parent</a:t>
          </a:r>
          <a:r>
            <a:rPr lang="it-IT" sz="2000" b="0" i="0" baseline="0" dirty="0"/>
            <a:t>-support con la famiglia e il raccordo con le figure educative della scuola) </a:t>
          </a:r>
          <a:endParaRPr lang="en-US" sz="2000" dirty="0"/>
        </a:p>
      </dgm:t>
    </dgm:pt>
    <dgm:pt modelId="{CCC2F0AA-9CBE-47C8-8797-68531C8BBD13}" type="parTrans" cxnId="{FEE73912-1F86-49E3-8FB3-4A5DE4E53C60}">
      <dgm:prSet/>
      <dgm:spPr/>
      <dgm:t>
        <a:bodyPr/>
        <a:lstStyle/>
        <a:p>
          <a:endParaRPr lang="en-US"/>
        </a:p>
      </dgm:t>
    </dgm:pt>
    <dgm:pt modelId="{62CFA650-880A-4EB7-9B88-ACCA32B7855D}" type="sibTrans" cxnId="{FEE73912-1F86-49E3-8FB3-4A5DE4E53C60}">
      <dgm:prSet/>
      <dgm:spPr/>
      <dgm:t>
        <a:bodyPr/>
        <a:lstStyle/>
        <a:p>
          <a:endParaRPr lang="en-US"/>
        </a:p>
      </dgm:t>
    </dgm:pt>
    <dgm:pt modelId="{19E52518-FCC8-440E-BF65-ED9D22BE70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700" b="0" i="0" baseline="0" dirty="0"/>
            <a:t>I </a:t>
          </a:r>
          <a:r>
            <a:rPr lang="it-IT" sz="2000" b="0" i="0" baseline="0" dirty="0"/>
            <a:t>Servizi sanitari assicurano da una parte la </a:t>
          </a:r>
          <a:r>
            <a:rPr lang="it-IT" sz="2000" b="1" i="0" baseline="0" dirty="0"/>
            <a:t>diagnosi e la presa in carico</a:t>
          </a:r>
          <a:r>
            <a:rPr lang="it-IT" sz="2000" b="0" i="0" baseline="0" dirty="0"/>
            <a:t>, dall'altro il </a:t>
          </a:r>
          <a:r>
            <a:rPr lang="it-IT" sz="2000" b="1" i="0" baseline="0" dirty="0"/>
            <a:t>supporto a servizi educativi e scolastici </a:t>
          </a:r>
          <a:r>
            <a:rPr lang="it-IT" sz="2000" b="0" i="0" baseline="0" dirty="0"/>
            <a:t>in termini formativi, di raccordo e monitoraggio, per costruire un sistema coerente. </a:t>
          </a:r>
          <a:endParaRPr lang="en-US" sz="2000" dirty="0"/>
        </a:p>
      </dgm:t>
    </dgm:pt>
    <dgm:pt modelId="{86D80F23-DA41-4E05-93C8-8D2E947D5B3D}" type="parTrans" cxnId="{AEB1EC60-EE80-46D6-995D-643CA3D48818}">
      <dgm:prSet/>
      <dgm:spPr/>
      <dgm:t>
        <a:bodyPr/>
        <a:lstStyle/>
        <a:p>
          <a:endParaRPr lang="en-US"/>
        </a:p>
      </dgm:t>
    </dgm:pt>
    <dgm:pt modelId="{F8C99465-6DD4-4127-9C0B-117258369347}" type="sibTrans" cxnId="{AEB1EC60-EE80-46D6-995D-643CA3D48818}">
      <dgm:prSet/>
      <dgm:spPr/>
      <dgm:t>
        <a:bodyPr/>
        <a:lstStyle/>
        <a:p>
          <a:endParaRPr lang="en-US"/>
        </a:p>
      </dgm:t>
    </dgm:pt>
    <dgm:pt modelId="{EA033DCC-68E5-4D8B-8697-12CF6AAB36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baseline="0" dirty="0"/>
            <a:t>Deve essere definito il modello di presa in carico delle persone dai 16 anni fino alla maggiore età garantendo la continuità assistenziale e l'appropriatezza degli interventi, in rete con i servizi sociali, la scuola e il mondo del lavoro </a:t>
          </a:r>
          <a:endParaRPr lang="en-US" sz="2000" dirty="0"/>
        </a:p>
      </dgm:t>
    </dgm:pt>
    <dgm:pt modelId="{187E1301-4965-408B-837E-EB687497F690}" type="parTrans" cxnId="{95CE4517-CE6A-406C-AC20-527CB5E83C7D}">
      <dgm:prSet/>
      <dgm:spPr/>
      <dgm:t>
        <a:bodyPr/>
        <a:lstStyle/>
        <a:p>
          <a:endParaRPr lang="en-US"/>
        </a:p>
      </dgm:t>
    </dgm:pt>
    <dgm:pt modelId="{12A6AA3E-614E-4A6B-8499-1DA7990E1364}" type="sibTrans" cxnId="{95CE4517-CE6A-406C-AC20-527CB5E83C7D}">
      <dgm:prSet/>
      <dgm:spPr/>
      <dgm:t>
        <a:bodyPr/>
        <a:lstStyle/>
        <a:p>
          <a:endParaRPr lang="en-US"/>
        </a:p>
      </dgm:t>
    </dgm:pt>
    <dgm:pt modelId="{E01B4394-A224-4266-AF97-BF89A1AA0602}" type="pres">
      <dgm:prSet presAssocID="{D4461801-D48C-49EC-B6D0-6244EC0A831D}" presName="root" presStyleCnt="0">
        <dgm:presLayoutVars>
          <dgm:dir/>
          <dgm:resizeHandles val="exact"/>
        </dgm:presLayoutVars>
      </dgm:prSet>
      <dgm:spPr/>
    </dgm:pt>
    <dgm:pt modelId="{87872552-CE3F-454D-9550-9954AE0B3A2F}" type="pres">
      <dgm:prSet presAssocID="{9AE21840-27D8-4836-B73B-B3B68AB5FF86}" presName="compNode" presStyleCnt="0"/>
      <dgm:spPr/>
    </dgm:pt>
    <dgm:pt modelId="{4B6FF994-225F-4B76-9A42-5A2465D3DB21}" type="pres">
      <dgm:prSet presAssocID="{9AE21840-27D8-4836-B73B-B3B68AB5FF86}" presName="bgRect" presStyleLbl="bgShp" presStyleIdx="0" presStyleCnt="4"/>
      <dgm:spPr/>
    </dgm:pt>
    <dgm:pt modelId="{139AC6C5-012F-4AF1-B40D-8EDC34BF7DA6}" type="pres">
      <dgm:prSet presAssocID="{9AE21840-27D8-4836-B73B-B3B68AB5FF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4BD4141-DFA9-4117-850D-4E98B4F556EA}" type="pres">
      <dgm:prSet presAssocID="{9AE21840-27D8-4836-B73B-B3B68AB5FF86}" presName="spaceRect" presStyleCnt="0"/>
      <dgm:spPr/>
    </dgm:pt>
    <dgm:pt modelId="{C874174E-53CA-477C-A8FC-CE24DF148438}" type="pres">
      <dgm:prSet presAssocID="{9AE21840-27D8-4836-B73B-B3B68AB5FF86}" presName="parTx" presStyleLbl="revTx" presStyleIdx="0" presStyleCnt="4">
        <dgm:presLayoutVars>
          <dgm:chMax val="0"/>
          <dgm:chPref val="0"/>
        </dgm:presLayoutVars>
      </dgm:prSet>
      <dgm:spPr/>
    </dgm:pt>
    <dgm:pt modelId="{0C50DD95-63EB-4175-A324-859D2F59194B}" type="pres">
      <dgm:prSet presAssocID="{62CFA650-880A-4EB7-9B88-ACCA32B7855D}" presName="sibTrans" presStyleCnt="0"/>
      <dgm:spPr/>
    </dgm:pt>
    <dgm:pt modelId="{A43AC5E9-1427-49BF-BF4C-9070991C0E03}" type="pres">
      <dgm:prSet presAssocID="{CAF8D484-9908-4594-A06E-AFB26D775FBD}" presName="compNode" presStyleCnt="0"/>
      <dgm:spPr/>
    </dgm:pt>
    <dgm:pt modelId="{DD420FA8-8E1F-4858-94F3-4BAF72267F98}" type="pres">
      <dgm:prSet presAssocID="{CAF8D484-9908-4594-A06E-AFB26D775FBD}" presName="bgRect" presStyleLbl="bgShp" presStyleIdx="1" presStyleCnt="4"/>
      <dgm:spPr/>
    </dgm:pt>
    <dgm:pt modelId="{87FAC6AF-5441-46A2-AFA1-9A335FE3DBF3}" type="pres">
      <dgm:prSet presAssocID="{CAF8D484-9908-4594-A06E-AFB26D775F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84A3779-EF4A-40DF-96DF-B40EF4B46634}" type="pres">
      <dgm:prSet presAssocID="{CAF8D484-9908-4594-A06E-AFB26D775FBD}" presName="spaceRect" presStyleCnt="0"/>
      <dgm:spPr/>
    </dgm:pt>
    <dgm:pt modelId="{7B34179A-A23C-4AF2-8B80-4465439867F4}" type="pres">
      <dgm:prSet presAssocID="{CAF8D484-9908-4594-A06E-AFB26D775FBD}" presName="parTx" presStyleLbl="revTx" presStyleIdx="1" presStyleCnt="4">
        <dgm:presLayoutVars>
          <dgm:chMax val="0"/>
          <dgm:chPref val="0"/>
        </dgm:presLayoutVars>
      </dgm:prSet>
      <dgm:spPr/>
    </dgm:pt>
    <dgm:pt modelId="{7144004B-34F9-4ED5-A10F-C4B2E23ADAA7}" type="pres">
      <dgm:prSet presAssocID="{DD7E936B-7C9C-4A3E-A6C7-339939BC3BA7}" presName="sibTrans" presStyleCnt="0"/>
      <dgm:spPr/>
    </dgm:pt>
    <dgm:pt modelId="{DB0C0EB1-4BB1-4409-8FC7-7957D3FD8E61}" type="pres">
      <dgm:prSet presAssocID="{19E52518-FCC8-440E-BF65-ED9D22BE70E3}" presName="compNode" presStyleCnt="0"/>
      <dgm:spPr/>
    </dgm:pt>
    <dgm:pt modelId="{F4689AD9-AF6C-4A33-BBDC-66FB9A928764}" type="pres">
      <dgm:prSet presAssocID="{19E52518-FCC8-440E-BF65-ED9D22BE70E3}" presName="bgRect" presStyleLbl="bgShp" presStyleIdx="2" presStyleCnt="4"/>
      <dgm:spPr/>
    </dgm:pt>
    <dgm:pt modelId="{0490172D-68E1-4FEA-8A99-637010DD1C53}" type="pres">
      <dgm:prSet presAssocID="{19E52518-FCC8-440E-BF65-ED9D22BE70E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45FFDB28-EFE4-4EA6-9B78-EF58D8E6F546}" type="pres">
      <dgm:prSet presAssocID="{19E52518-FCC8-440E-BF65-ED9D22BE70E3}" presName="spaceRect" presStyleCnt="0"/>
      <dgm:spPr/>
    </dgm:pt>
    <dgm:pt modelId="{A0D8E392-8756-49C7-A30C-897DC748F14F}" type="pres">
      <dgm:prSet presAssocID="{19E52518-FCC8-440E-BF65-ED9D22BE70E3}" presName="parTx" presStyleLbl="revTx" presStyleIdx="2" presStyleCnt="4">
        <dgm:presLayoutVars>
          <dgm:chMax val="0"/>
          <dgm:chPref val="0"/>
        </dgm:presLayoutVars>
      </dgm:prSet>
      <dgm:spPr/>
    </dgm:pt>
    <dgm:pt modelId="{CD55696D-D7F3-49A7-9FCD-B6DC19862668}" type="pres">
      <dgm:prSet presAssocID="{F8C99465-6DD4-4127-9C0B-117258369347}" presName="sibTrans" presStyleCnt="0"/>
      <dgm:spPr/>
    </dgm:pt>
    <dgm:pt modelId="{8F5DDDF2-D888-400C-9769-36664C837ADE}" type="pres">
      <dgm:prSet presAssocID="{EA033DCC-68E5-4D8B-8697-12CF6AAB36C4}" presName="compNode" presStyleCnt="0"/>
      <dgm:spPr/>
    </dgm:pt>
    <dgm:pt modelId="{184AC1C7-D1CD-43DE-9A4F-EAD814CB8D81}" type="pres">
      <dgm:prSet presAssocID="{EA033DCC-68E5-4D8B-8697-12CF6AAB36C4}" presName="bgRect" presStyleLbl="bgShp" presStyleIdx="3" presStyleCnt="4"/>
      <dgm:spPr/>
    </dgm:pt>
    <dgm:pt modelId="{22CA59C6-6D82-4D96-BC83-AFFD3E86D3EE}" type="pres">
      <dgm:prSet presAssocID="{EA033DCC-68E5-4D8B-8697-12CF6AAB36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7F785E3-8D89-4CA7-B6B4-D1C6925176AF}" type="pres">
      <dgm:prSet presAssocID="{EA033DCC-68E5-4D8B-8697-12CF6AAB36C4}" presName="spaceRect" presStyleCnt="0"/>
      <dgm:spPr/>
    </dgm:pt>
    <dgm:pt modelId="{59ED2F1B-CD4E-4809-939F-949D9C91E462}" type="pres">
      <dgm:prSet presAssocID="{EA033DCC-68E5-4D8B-8697-12CF6AAB36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9F8DF01-E6C1-45F0-884F-A70E5ADE44E1}" type="presOf" srcId="{EA033DCC-68E5-4D8B-8697-12CF6AAB36C4}" destId="{59ED2F1B-CD4E-4809-939F-949D9C91E462}" srcOrd="0" destOrd="0" presId="urn:microsoft.com/office/officeart/2018/2/layout/IconVerticalSolidList"/>
    <dgm:cxn modelId="{FEE73912-1F86-49E3-8FB3-4A5DE4E53C60}" srcId="{D4461801-D48C-49EC-B6D0-6244EC0A831D}" destId="{9AE21840-27D8-4836-B73B-B3B68AB5FF86}" srcOrd="0" destOrd="0" parTransId="{CCC2F0AA-9CBE-47C8-8797-68531C8BBD13}" sibTransId="{62CFA650-880A-4EB7-9B88-ACCA32B7855D}"/>
    <dgm:cxn modelId="{95CE4517-CE6A-406C-AC20-527CB5E83C7D}" srcId="{D4461801-D48C-49EC-B6D0-6244EC0A831D}" destId="{EA033DCC-68E5-4D8B-8697-12CF6AAB36C4}" srcOrd="3" destOrd="0" parTransId="{187E1301-4965-408B-837E-EB687497F690}" sibTransId="{12A6AA3E-614E-4A6B-8499-1DA7990E1364}"/>
    <dgm:cxn modelId="{AEB1EC60-EE80-46D6-995D-643CA3D48818}" srcId="{D4461801-D48C-49EC-B6D0-6244EC0A831D}" destId="{19E52518-FCC8-440E-BF65-ED9D22BE70E3}" srcOrd="2" destOrd="0" parTransId="{86D80F23-DA41-4E05-93C8-8D2E947D5B3D}" sibTransId="{F8C99465-6DD4-4127-9C0B-117258369347}"/>
    <dgm:cxn modelId="{1EA8646C-A898-4AB4-9673-E93FBADE5AD6}" type="presOf" srcId="{9AE21840-27D8-4836-B73B-B3B68AB5FF86}" destId="{C874174E-53CA-477C-A8FC-CE24DF148438}" srcOrd="0" destOrd="0" presId="urn:microsoft.com/office/officeart/2018/2/layout/IconVerticalSolidList"/>
    <dgm:cxn modelId="{F00D085A-BD3D-4028-B9BE-5801D1C0A981}" type="presOf" srcId="{CAF8D484-9908-4594-A06E-AFB26D775FBD}" destId="{7B34179A-A23C-4AF2-8B80-4465439867F4}" srcOrd="0" destOrd="0" presId="urn:microsoft.com/office/officeart/2018/2/layout/IconVerticalSolidList"/>
    <dgm:cxn modelId="{62FCB086-C669-4A48-882E-3C9CE08C43C5}" srcId="{D4461801-D48C-49EC-B6D0-6244EC0A831D}" destId="{CAF8D484-9908-4594-A06E-AFB26D775FBD}" srcOrd="1" destOrd="0" parTransId="{FDD87083-5595-4EC3-BB90-19A3AE4BB501}" sibTransId="{DD7E936B-7C9C-4A3E-A6C7-339939BC3BA7}"/>
    <dgm:cxn modelId="{13F822C5-A061-4D21-BF43-6FD183948E5D}" type="presOf" srcId="{D4461801-D48C-49EC-B6D0-6244EC0A831D}" destId="{E01B4394-A224-4266-AF97-BF89A1AA0602}" srcOrd="0" destOrd="0" presId="urn:microsoft.com/office/officeart/2018/2/layout/IconVerticalSolidList"/>
    <dgm:cxn modelId="{EE8B6FF8-BF6F-4318-8C34-93A04F75CEDE}" type="presOf" srcId="{19E52518-FCC8-440E-BF65-ED9D22BE70E3}" destId="{A0D8E392-8756-49C7-A30C-897DC748F14F}" srcOrd="0" destOrd="0" presId="urn:microsoft.com/office/officeart/2018/2/layout/IconVerticalSolidList"/>
    <dgm:cxn modelId="{58230A0F-A49C-45C1-A019-1DE9C7F7AB12}" type="presParOf" srcId="{E01B4394-A224-4266-AF97-BF89A1AA0602}" destId="{87872552-CE3F-454D-9550-9954AE0B3A2F}" srcOrd="0" destOrd="0" presId="urn:microsoft.com/office/officeart/2018/2/layout/IconVerticalSolidList"/>
    <dgm:cxn modelId="{76BD3EFD-30E0-4522-8A2C-EACB7CA0467F}" type="presParOf" srcId="{87872552-CE3F-454D-9550-9954AE0B3A2F}" destId="{4B6FF994-225F-4B76-9A42-5A2465D3DB21}" srcOrd="0" destOrd="0" presId="urn:microsoft.com/office/officeart/2018/2/layout/IconVerticalSolidList"/>
    <dgm:cxn modelId="{F6F35ACF-10EB-4F1D-8544-33BC1C98238C}" type="presParOf" srcId="{87872552-CE3F-454D-9550-9954AE0B3A2F}" destId="{139AC6C5-012F-4AF1-B40D-8EDC34BF7DA6}" srcOrd="1" destOrd="0" presId="urn:microsoft.com/office/officeart/2018/2/layout/IconVerticalSolidList"/>
    <dgm:cxn modelId="{8E8AD18F-23D6-4B2E-9B77-68E860DB18B1}" type="presParOf" srcId="{87872552-CE3F-454D-9550-9954AE0B3A2F}" destId="{54BD4141-DFA9-4117-850D-4E98B4F556EA}" srcOrd="2" destOrd="0" presId="urn:microsoft.com/office/officeart/2018/2/layout/IconVerticalSolidList"/>
    <dgm:cxn modelId="{089422C0-8E1B-44D5-8007-3595353E97D1}" type="presParOf" srcId="{87872552-CE3F-454D-9550-9954AE0B3A2F}" destId="{C874174E-53CA-477C-A8FC-CE24DF148438}" srcOrd="3" destOrd="0" presId="urn:microsoft.com/office/officeart/2018/2/layout/IconVerticalSolidList"/>
    <dgm:cxn modelId="{1B8B4C3B-071D-4D7E-A3D3-68930196560E}" type="presParOf" srcId="{E01B4394-A224-4266-AF97-BF89A1AA0602}" destId="{0C50DD95-63EB-4175-A324-859D2F59194B}" srcOrd="1" destOrd="0" presId="urn:microsoft.com/office/officeart/2018/2/layout/IconVerticalSolidList"/>
    <dgm:cxn modelId="{F138BE57-A9B5-451F-97B2-894C491BE423}" type="presParOf" srcId="{E01B4394-A224-4266-AF97-BF89A1AA0602}" destId="{A43AC5E9-1427-49BF-BF4C-9070991C0E03}" srcOrd="2" destOrd="0" presId="urn:microsoft.com/office/officeart/2018/2/layout/IconVerticalSolidList"/>
    <dgm:cxn modelId="{E2F80B9F-50E9-4814-A271-9900C7A805EE}" type="presParOf" srcId="{A43AC5E9-1427-49BF-BF4C-9070991C0E03}" destId="{DD420FA8-8E1F-4858-94F3-4BAF72267F98}" srcOrd="0" destOrd="0" presId="urn:microsoft.com/office/officeart/2018/2/layout/IconVerticalSolidList"/>
    <dgm:cxn modelId="{B2D8B782-3EC2-4303-9AC8-3318702950D4}" type="presParOf" srcId="{A43AC5E9-1427-49BF-BF4C-9070991C0E03}" destId="{87FAC6AF-5441-46A2-AFA1-9A335FE3DBF3}" srcOrd="1" destOrd="0" presId="urn:microsoft.com/office/officeart/2018/2/layout/IconVerticalSolidList"/>
    <dgm:cxn modelId="{6EFD4519-E914-4E56-83DF-C7161785ED27}" type="presParOf" srcId="{A43AC5E9-1427-49BF-BF4C-9070991C0E03}" destId="{584A3779-EF4A-40DF-96DF-B40EF4B46634}" srcOrd="2" destOrd="0" presId="urn:microsoft.com/office/officeart/2018/2/layout/IconVerticalSolidList"/>
    <dgm:cxn modelId="{AA2ADFCB-8485-4E97-880E-F768C175CC8A}" type="presParOf" srcId="{A43AC5E9-1427-49BF-BF4C-9070991C0E03}" destId="{7B34179A-A23C-4AF2-8B80-4465439867F4}" srcOrd="3" destOrd="0" presId="urn:microsoft.com/office/officeart/2018/2/layout/IconVerticalSolidList"/>
    <dgm:cxn modelId="{678E23F0-394A-4F01-8D50-BB8113592B41}" type="presParOf" srcId="{E01B4394-A224-4266-AF97-BF89A1AA0602}" destId="{7144004B-34F9-4ED5-A10F-C4B2E23ADAA7}" srcOrd="3" destOrd="0" presId="urn:microsoft.com/office/officeart/2018/2/layout/IconVerticalSolidList"/>
    <dgm:cxn modelId="{68EA4797-A7DA-4F6E-8803-74E1826605E5}" type="presParOf" srcId="{E01B4394-A224-4266-AF97-BF89A1AA0602}" destId="{DB0C0EB1-4BB1-4409-8FC7-7957D3FD8E61}" srcOrd="4" destOrd="0" presId="urn:microsoft.com/office/officeart/2018/2/layout/IconVerticalSolidList"/>
    <dgm:cxn modelId="{264732C9-1F7C-4DD1-9903-CFA59BA9F9A3}" type="presParOf" srcId="{DB0C0EB1-4BB1-4409-8FC7-7957D3FD8E61}" destId="{F4689AD9-AF6C-4A33-BBDC-66FB9A928764}" srcOrd="0" destOrd="0" presId="urn:microsoft.com/office/officeart/2018/2/layout/IconVerticalSolidList"/>
    <dgm:cxn modelId="{0DC8161A-9109-461F-A3D5-7CD487FC8B01}" type="presParOf" srcId="{DB0C0EB1-4BB1-4409-8FC7-7957D3FD8E61}" destId="{0490172D-68E1-4FEA-8A99-637010DD1C53}" srcOrd="1" destOrd="0" presId="urn:microsoft.com/office/officeart/2018/2/layout/IconVerticalSolidList"/>
    <dgm:cxn modelId="{3BFDDC16-4AD9-4DEF-B093-35D156834543}" type="presParOf" srcId="{DB0C0EB1-4BB1-4409-8FC7-7957D3FD8E61}" destId="{45FFDB28-EFE4-4EA6-9B78-EF58D8E6F546}" srcOrd="2" destOrd="0" presId="urn:microsoft.com/office/officeart/2018/2/layout/IconVerticalSolidList"/>
    <dgm:cxn modelId="{313DB337-A798-4D9B-B4FA-1CDECE58353A}" type="presParOf" srcId="{DB0C0EB1-4BB1-4409-8FC7-7957D3FD8E61}" destId="{A0D8E392-8756-49C7-A30C-897DC748F14F}" srcOrd="3" destOrd="0" presId="urn:microsoft.com/office/officeart/2018/2/layout/IconVerticalSolidList"/>
    <dgm:cxn modelId="{8DE4319A-DA2B-4BF5-ACA1-9411BC533C28}" type="presParOf" srcId="{E01B4394-A224-4266-AF97-BF89A1AA0602}" destId="{CD55696D-D7F3-49A7-9FCD-B6DC19862668}" srcOrd="5" destOrd="0" presId="urn:microsoft.com/office/officeart/2018/2/layout/IconVerticalSolidList"/>
    <dgm:cxn modelId="{FE0EEB7C-19AF-4FC6-B008-0071E7B374B7}" type="presParOf" srcId="{E01B4394-A224-4266-AF97-BF89A1AA0602}" destId="{8F5DDDF2-D888-400C-9769-36664C837ADE}" srcOrd="6" destOrd="0" presId="urn:microsoft.com/office/officeart/2018/2/layout/IconVerticalSolidList"/>
    <dgm:cxn modelId="{55A9946C-CE4F-43DE-9F6F-7597DA7B7EFE}" type="presParOf" srcId="{8F5DDDF2-D888-400C-9769-36664C837ADE}" destId="{184AC1C7-D1CD-43DE-9A4F-EAD814CB8D81}" srcOrd="0" destOrd="0" presId="urn:microsoft.com/office/officeart/2018/2/layout/IconVerticalSolidList"/>
    <dgm:cxn modelId="{EF5EDAAA-5E0C-40E5-BA48-BC74DDC6C771}" type="presParOf" srcId="{8F5DDDF2-D888-400C-9769-36664C837ADE}" destId="{22CA59C6-6D82-4D96-BC83-AFFD3E86D3EE}" srcOrd="1" destOrd="0" presId="urn:microsoft.com/office/officeart/2018/2/layout/IconVerticalSolidList"/>
    <dgm:cxn modelId="{87BC7580-ABE1-46F1-B5C8-ABA0E2187859}" type="presParOf" srcId="{8F5DDDF2-D888-400C-9769-36664C837ADE}" destId="{F7F785E3-8D89-4CA7-B6B4-D1C6925176AF}" srcOrd="2" destOrd="0" presId="urn:microsoft.com/office/officeart/2018/2/layout/IconVerticalSolidList"/>
    <dgm:cxn modelId="{E0AF06D4-8E62-4ECC-8524-3FD9D6E73402}" type="presParOf" srcId="{8F5DDDF2-D888-400C-9769-36664C837ADE}" destId="{59ED2F1B-CD4E-4809-939F-949D9C91E4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61801-D48C-49EC-B6D0-6244EC0A83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8D484-9908-4594-A06E-AFB26D775FB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Deve essere dedicata particolare attenzione alla </a:t>
          </a:r>
          <a:r>
            <a:rPr lang="it-IT" b="1"/>
            <a:t>presa in carico delle persone maggiorenni per tutto l'arco della vita </a:t>
          </a:r>
          <a:r>
            <a:rPr lang="it-IT"/>
            <a:t>garantendo la continuità assistenziale e l'appropriatezza degli interventi, in rete con i servizi sociali e il mondo del lavoro. </a:t>
          </a:r>
          <a:endParaRPr lang="en-US"/>
        </a:p>
      </dgm:t>
    </dgm:pt>
    <dgm:pt modelId="{FDD87083-5595-4EC3-BB90-19A3AE4BB501}" type="parTrans" cxnId="{62FCB086-C669-4A48-882E-3C9CE08C43C5}">
      <dgm:prSet/>
      <dgm:spPr/>
      <dgm:t>
        <a:bodyPr/>
        <a:lstStyle/>
        <a:p>
          <a:endParaRPr lang="en-US"/>
        </a:p>
      </dgm:t>
    </dgm:pt>
    <dgm:pt modelId="{DD7E936B-7C9C-4A3E-A6C7-339939BC3BA7}" type="sibTrans" cxnId="{62FCB086-C669-4A48-882E-3C9CE08C43C5}">
      <dgm:prSet/>
      <dgm:spPr/>
      <dgm:t>
        <a:bodyPr/>
        <a:lstStyle/>
        <a:p>
          <a:endParaRPr lang="en-US"/>
        </a:p>
      </dgm:t>
    </dgm:pt>
    <dgm:pt modelId="{9AE21840-27D8-4836-B73B-B3B68AB5FF8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Va </a:t>
          </a:r>
          <a:r>
            <a:rPr lang="it-IT" b="1"/>
            <a:t>garantita la comunicazione trasparente sui processi e sui risultati </a:t>
          </a:r>
          <a:r>
            <a:rPr lang="it-IT"/>
            <a:t>e la partecipazione delle Associazioni per garantire la coerenza delle azioni con i bisogni espressi </a:t>
          </a:r>
          <a:endParaRPr lang="en-US"/>
        </a:p>
      </dgm:t>
    </dgm:pt>
    <dgm:pt modelId="{CCC2F0AA-9CBE-47C8-8797-68531C8BBD13}" type="parTrans" cxnId="{FEE73912-1F86-49E3-8FB3-4A5DE4E53C60}">
      <dgm:prSet/>
      <dgm:spPr/>
      <dgm:t>
        <a:bodyPr/>
        <a:lstStyle/>
        <a:p>
          <a:endParaRPr lang="en-US"/>
        </a:p>
      </dgm:t>
    </dgm:pt>
    <dgm:pt modelId="{62CFA650-880A-4EB7-9B88-ACCA32B7855D}" type="sibTrans" cxnId="{FEE73912-1F86-49E3-8FB3-4A5DE4E53C60}">
      <dgm:prSet/>
      <dgm:spPr/>
      <dgm:t>
        <a:bodyPr/>
        <a:lstStyle/>
        <a:p>
          <a:endParaRPr lang="en-US"/>
        </a:p>
      </dgm:t>
    </dgm:pt>
    <dgm:pt modelId="{19E52518-FCC8-440E-BF65-ED9D22BE70E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Nella programmazione sanitaria e sociale </a:t>
          </a:r>
          <a:r>
            <a:rPr lang="it-IT" b="1" dirty="0"/>
            <a:t>vanno esplicitati i finanziamenti sanitari e socio-sanitari regionali e nazionali dedicati ai minori e agli adulti con ASD</a:t>
          </a:r>
          <a:r>
            <a:rPr lang="it-IT" dirty="0"/>
            <a:t>. I DSM DP dovranno specificare la quota di risorse dedicate alle persone adulte con ASD. </a:t>
          </a:r>
          <a:endParaRPr lang="en-US" dirty="0"/>
        </a:p>
      </dgm:t>
    </dgm:pt>
    <dgm:pt modelId="{86D80F23-DA41-4E05-93C8-8D2E947D5B3D}" type="parTrans" cxnId="{AEB1EC60-EE80-46D6-995D-643CA3D48818}">
      <dgm:prSet/>
      <dgm:spPr/>
      <dgm:t>
        <a:bodyPr/>
        <a:lstStyle/>
        <a:p>
          <a:endParaRPr lang="en-US"/>
        </a:p>
      </dgm:t>
    </dgm:pt>
    <dgm:pt modelId="{F8C99465-6DD4-4127-9C0B-117258369347}" type="sibTrans" cxnId="{AEB1EC60-EE80-46D6-995D-643CA3D48818}">
      <dgm:prSet/>
      <dgm:spPr/>
      <dgm:t>
        <a:bodyPr/>
        <a:lstStyle/>
        <a:p>
          <a:endParaRPr lang="en-US"/>
        </a:p>
      </dgm:t>
    </dgm:pt>
    <dgm:pt modelId="{E01B4394-A224-4266-AF97-BF89A1AA0602}" type="pres">
      <dgm:prSet presAssocID="{D4461801-D48C-49EC-B6D0-6244EC0A831D}" presName="root" presStyleCnt="0">
        <dgm:presLayoutVars>
          <dgm:dir/>
          <dgm:resizeHandles val="exact"/>
        </dgm:presLayoutVars>
      </dgm:prSet>
      <dgm:spPr/>
    </dgm:pt>
    <dgm:pt modelId="{A43AC5E9-1427-49BF-BF4C-9070991C0E03}" type="pres">
      <dgm:prSet presAssocID="{CAF8D484-9908-4594-A06E-AFB26D775FBD}" presName="compNode" presStyleCnt="0"/>
      <dgm:spPr/>
    </dgm:pt>
    <dgm:pt modelId="{DD420FA8-8E1F-4858-94F3-4BAF72267F98}" type="pres">
      <dgm:prSet presAssocID="{CAF8D484-9908-4594-A06E-AFB26D775FBD}" presName="bgRect" presStyleLbl="bgShp" presStyleIdx="0" presStyleCnt="3"/>
      <dgm:spPr/>
    </dgm:pt>
    <dgm:pt modelId="{87FAC6AF-5441-46A2-AFA1-9A335FE3DBF3}" type="pres">
      <dgm:prSet presAssocID="{CAF8D484-9908-4594-A06E-AFB26D775F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84A3779-EF4A-40DF-96DF-B40EF4B46634}" type="pres">
      <dgm:prSet presAssocID="{CAF8D484-9908-4594-A06E-AFB26D775FBD}" presName="spaceRect" presStyleCnt="0"/>
      <dgm:spPr/>
    </dgm:pt>
    <dgm:pt modelId="{7B34179A-A23C-4AF2-8B80-4465439867F4}" type="pres">
      <dgm:prSet presAssocID="{CAF8D484-9908-4594-A06E-AFB26D775FBD}" presName="parTx" presStyleLbl="revTx" presStyleIdx="0" presStyleCnt="3">
        <dgm:presLayoutVars>
          <dgm:chMax val="0"/>
          <dgm:chPref val="0"/>
        </dgm:presLayoutVars>
      </dgm:prSet>
      <dgm:spPr/>
    </dgm:pt>
    <dgm:pt modelId="{7144004B-34F9-4ED5-A10F-C4B2E23ADAA7}" type="pres">
      <dgm:prSet presAssocID="{DD7E936B-7C9C-4A3E-A6C7-339939BC3BA7}" presName="sibTrans" presStyleCnt="0"/>
      <dgm:spPr/>
    </dgm:pt>
    <dgm:pt modelId="{87872552-CE3F-454D-9550-9954AE0B3A2F}" type="pres">
      <dgm:prSet presAssocID="{9AE21840-27D8-4836-B73B-B3B68AB5FF86}" presName="compNode" presStyleCnt="0"/>
      <dgm:spPr/>
    </dgm:pt>
    <dgm:pt modelId="{4B6FF994-225F-4B76-9A42-5A2465D3DB21}" type="pres">
      <dgm:prSet presAssocID="{9AE21840-27D8-4836-B73B-B3B68AB5FF86}" presName="bgRect" presStyleLbl="bgShp" presStyleIdx="1" presStyleCnt="3"/>
      <dgm:spPr/>
    </dgm:pt>
    <dgm:pt modelId="{139AC6C5-012F-4AF1-B40D-8EDC34BF7DA6}" type="pres">
      <dgm:prSet presAssocID="{9AE21840-27D8-4836-B73B-B3B68AB5FF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4BD4141-DFA9-4117-850D-4E98B4F556EA}" type="pres">
      <dgm:prSet presAssocID="{9AE21840-27D8-4836-B73B-B3B68AB5FF86}" presName="spaceRect" presStyleCnt="0"/>
      <dgm:spPr/>
    </dgm:pt>
    <dgm:pt modelId="{C874174E-53CA-477C-A8FC-CE24DF148438}" type="pres">
      <dgm:prSet presAssocID="{9AE21840-27D8-4836-B73B-B3B68AB5FF86}" presName="parTx" presStyleLbl="revTx" presStyleIdx="1" presStyleCnt="3">
        <dgm:presLayoutVars>
          <dgm:chMax val="0"/>
          <dgm:chPref val="0"/>
        </dgm:presLayoutVars>
      </dgm:prSet>
      <dgm:spPr/>
    </dgm:pt>
    <dgm:pt modelId="{0C50DD95-63EB-4175-A324-859D2F59194B}" type="pres">
      <dgm:prSet presAssocID="{62CFA650-880A-4EB7-9B88-ACCA32B7855D}" presName="sibTrans" presStyleCnt="0"/>
      <dgm:spPr/>
    </dgm:pt>
    <dgm:pt modelId="{DB0C0EB1-4BB1-4409-8FC7-7957D3FD8E61}" type="pres">
      <dgm:prSet presAssocID="{19E52518-FCC8-440E-BF65-ED9D22BE70E3}" presName="compNode" presStyleCnt="0"/>
      <dgm:spPr/>
    </dgm:pt>
    <dgm:pt modelId="{F4689AD9-AF6C-4A33-BBDC-66FB9A928764}" type="pres">
      <dgm:prSet presAssocID="{19E52518-FCC8-440E-BF65-ED9D22BE70E3}" presName="bgRect" presStyleLbl="bgShp" presStyleIdx="2" presStyleCnt="3"/>
      <dgm:spPr/>
    </dgm:pt>
    <dgm:pt modelId="{0490172D-68E1-4FEA-8A99-637010DD1C53}" type="pres">
      <dgm:prSet presAssocID="{19E52518-FCC8-440E-BF65-ED9D22BE70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45FFDB28-EFE4-4EA6-9B78-EF58D8E6F546}" type="pres">
      <dgm:prSet presAssocID="{19E52518-FCC8-440E-BF65-ED9D22BE70E3}" presName="spaceRect" presStyleCnt="0"/>
      <dgm:spPr/>
    </dgm:pt>
    <dgm:pt modelId="{A0D8E392-8756-49C7-A30C-897DC748F14F}" type="pres">
      <dgm:prSet presAssocID="{19E52518-FCC8-440E-BF65-ED9D22BE70E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EE73912-1F86-49E3-8FB3-4A5DE4E53C60}" srcId="{D4461801-D48C-49EC-B6D0-6244EC0A831D}" destId="{9AE21840-27D8-4836-B73B-B3B68AB5FF86}" srcOrd="1" destOrd="0" parTransId="{CCC2F0AA-9CBE-47C8-8797-68531C8BBD13}" sibTransId="{62CFA650-880A-4EB7-9B88-ACCA32B7855D}"/>
    <dgm:cxn modelId="{AEB1EC60-EE80-46D6-995D-643CA3D48818}" srcId="{D4461801-D48C-49EC-B6D0-6244EC0A831D}" destId="{19E52518-FCC8-440E-BF65-ED9D22BE70E3}" srcOrd="2" destOrd="0" parTransId="{86D80F23-DA41-4E05-93C8-8D2E947D5B3D}" sibTransId="{F8C99465-6DD4-4127-9C0B-117258369347}"/>
    <dgm:cxn modelId="{CECCAB54-BD82-449D-AD2D-AC6DC37DC930}" type="presOf" srcId="{19E52518-FCC8-440E-BF65-ED9D22BE70E3}" destId="{A0D8E392-8756-49C7-A30C-897DC748F14F}" srcOrd="0" destOrd="0" presId="urn:microsoft.com/office/officeart/2018/2/layout/IconVerticalSolidList"/>
    <dgm:cxn modelId="{62FCB086-C669-4A48-882E-3C9CE08C43C5}" srcId="{D4461801-D48C-49EC-B6D0-6244EC0A831D}" destId="{CAF8D484-9908-4594-A06E-AFB26D775FBD}" srcOrd="0" destOrd="0" parTransId="{FDD87083-5595-4EC3-BB90-19A3AE4BB501}" sibTransId="{DD7E936B-7C9C-4A3E-A6C7-339939BC3BA7}"/>
    <dgm:cxn modelId="{1FACA9B6-9F38-4AED-9B27-1425FBDCEC3D}" type="presOf" srcId="{CAF8D484-9908-4594-A06E-AFB26D775FBD}" destId="{7B34179A-A23C-4AF2-8B80-4465439867F4}" srcOrd="0" destOrd="0" presId="urn:microsoft.com/office/officeart/2018/2/layout/IconVerticalSolidList"/>
    <dgm:cxn modelId="{13F822C5-A061-4D21-BF43-6FD183948E5D}" type="presOf" srcId="{D4461801-D48C-49EC-B6D0-6244EC0A831D}" destId="{E01B4394-A224-4266-AF97-BF89A1AA0602}" srcOrd="0" destOrd="0" presId="urn:microsoft.com/office/officeart/2018/2/layout/IconVerticalSolidList"/>
    <dgm:cxn modelId="{0D2FFBC9-7B8B-4A9A-8DD3-4071F28202DB}" type="presOf" srcId="{9AE21840-27D8-4836-B73B-B3B68AB5FF86}" destId="{C874174E-53CA-477C-A8FC-CE24DF148438}" srcOrd="0" destOrd="0" presId="urn:microsoft.com/office/officeart/2018/2/layout/IconVerticalSolidList"/>
    <dgm:cxn modelId="{86E0791F-E06C-48D7-89E2-065B008D6666}" type="presParOf" srcId="{E01B4394-A224-4266-AF97-BF89A1AA0602}" destId="{A43AC5E9-1427-49BF-BF4C-9070991C0E03}" srcOrd="0" destOrd="0" presId="urn:microsoft.com/office/officeart/2018/2/layout/IconVerticalSolidList"/>
    <dgm:cxn modelId="{FECA1734-01A9-41D6-9353-13C207D44BD4}" type="presParOf" srcId="{A43AC5E9-1427-49BF-BF4C-9070991C0E03}" destId="{DD420FA8-8E1F-4858-94F3-4BAF72267F98}" srcOrd="0" destOrd="0" presId="urn:microsoft.com/office/officeart/2018/2/layout/IconVerticalSolidList"/>
    <dgm:cxn modelId="{6E45F1F9-E9B0-49D5-999E-36D6945A222D}" type="presParOf" srcId="{A43AC5E9-1427-49BF-BF4C-9070991C0E03}" destId="{87FAC6AF-5441-46A2-AFA1-9A335FE3DBF3}" srcOrd="1" destOrd="0" presId="urn:microsoft.com/office/officeart/2018/2/layout/IconVerticalSolidList"/>
    <dgm:cxn modelId="{0F7640D1-EF06-4A27-9E54-3367A27D0ECB}" type="presParOf" srcId="{A43AC5E9-1427-49BF-BF4C-9070991C0E03}" destId="{584A3779-EF4A-40DF-96DF-B40EF4B46634}" srcOrd="2" destOrd="0" presId="urn:microsoft.com/office/officeart/2018/2/layout/IconVerticalSolidList"/>
    <dgm:cxn modelId="{287713C6-C483-44E5-8AF4-0A27560D2814}" type="presParOf" srcId="{A43AC5E9-1427-49BF-BF4C-9070991C0E03}" destId="{7B34179A-A23C-4AF2-8B80-4465439867F4}" srcOrd="3" destOrd="0" presId="urn:microsoft.com/office/officeart/2018/2/layout/IconVerticalSolidList"/>
    <dgm:cxn modelId="{17F0F07B-972F-4ACB-9450-4CCF5674C1A4}" type="presParOf" srcId="{E01B4394-A224-4266-AF97-BF89A1AA0602}" destId="{7144004B-34F9-4ED5-A10F-C4B2E23ADAA7}" srcOrd="1" destOrd="0" presId="urn:microsoft.com/office/officeart/2018/2/layout/IconVerticalSolidList"/>
    <dgm:cxn modelId="{957CC6C6-578C-41E3-8B19-DE78700B98A0}" type="presParOf" srcId="{E01B4394-A224-4266-AF97-BF89A1AA0602}" destId="{87872552-CE3F-454D-9550-9954AE0B3A2F}" srcOrd="2" destOrd="0" presId="urn:microsoft.com/office/officeart/2018/2/layout/IconVerticalSolidList"/>
    <dgm:cxn modelId="{9D4B3060-4CCA-4615-90AB-C3B3D03C58CD}" type="presParOf" srcId="{87872552-CE3F-454D-9550-9954AE0B3A2F}" destId="{4B6FF994-225F-4B76-9A42-5A2465D3DB21}" srcOrd="0" destOrd="0" presId="urn:microsoft.com/office/officeart/2018/2/layout/IconVerticalSolidList"/>
    <dgm:cxn modelId="{B018238A-7872-4998-87DC-6DA459446F78}" type="presParOf" srcId="{87872552-CE3F-454D-9550-9954AE0B3A2F}" destId="{139AC6C5-012F-4AF1-B40D-8EDC34BF7DA6}" srcOrd="1" destOrd="0" presId="urn:microsoft.com/office/officeart/2018/2/layout/IconVerticalSolidList"/>
    <dgm:cxn modelId="{CA5449EB-4C05-4251-A0A3-E925ABA15A6E}" type="presParOf" srcId="{87872552-CE3F-454D-9550-9954AE0B3A2F}" destId="{54BD4141-DFA9-4117-850D-4E98B4F556EA}" srcOrd="2" destOrd="0" presId="urn:microsoft.com/office/officeart/2018/2/layout/IconVerticalSolidList"/>
    <dgm:cxn modelId="{35F0494A-1F77-456E-9125-ECB8265E02E1}" type="presParOf" srcId="{87872552-CE3F-454D-9550-9954AE0B3A2F}" destId="{C874174E-53CA-477C-A8FC-CE24DF148438}" srcOrd="3" destOrd="0" presId="urn:microsoft.com/office/officeart/2018/2/layout/IconVerticalSolidList"/>
    <dgm:cxn modelId="{8A67301A-E4CF-43E6-A59D-8720088319DF}" type="presParOf" srcId="{E01B4394-A224-4266-AF97-BF89A1AA0602}" destId="{0C50DD95-63EB-4175-A324-859D2F59194B}" srcOrd="3" destOrd="0" presId="urn:microsoft.com/office/officeart/2018/2/layout/IconVerticalSolidList"/>
    <dgm:cxn modelId="{EEAB5EAA-F64D-478F-AD5F-D67591C8D573}" type="presParOf" srcId="{E01B4394-A224-4266-AF97-BF89A1AA0602}" destId="{DB0C0EB1-4BB1-4409-8FC7-7957D3FD8E61}" srcOrd="4" destOrd="0" presId="urn:microsoft.com/office/officeart/2018/2/layout/IconVerticalSolidList"/>
    <dgm:cxn modelId="{7D2E44C3-6158-41E2-94C0-3702830BBD36}" type="presParOf" srcId="{DB0C0EB1-4BB1-4409-8FC7-7957D3FD8E61}" destId="{F4689AD9-AF6C-4A33-BBDC-66FB9A928764}" srcOrd="0" destOrd="0" presId="urn:microsoft.com/office/officeart/2018/2/layout/IconVerticalSolidList"/>
    <dgm:cxn modelId="{B41494D6-6189-4792-9B70-58A58F85D091}" type="presParOf" srcId="{DB0C0EB1-4BB1-4409-8FC7-7957D3FD8E61}" destId="{0490172D-68E1-4FEA-8A99-637010DD1C53}" srcOrd="1" destOrd="0" presId="urn:microsoft.com/office/officeart/2018/2/layout/IconVerticalSolidList"/>
    <dgm:cxn modelId="{C6D6AD13-E3F2-4117-9AB0-F0802EE304A1}" type="presParOf" srcId="{DB0C0EB1-4BB1-4409-8FC7-7957D3FD8E61}" destId="{45FFDB28-EFE4-4EA6-9B78-EF58D8E6F546}" srcOrd="2" destOrd="0" presId="urn:microsoft.com/office/officeart/2018/2/layout/IconVerticalSolidList"/>
    <dgm:cxn modelId="{AB2E7952-DBB9-4C22-8081-EA43F3F21838}" type="presParOf" srcId="{DB0C0EB1-4BB1-4409-8FC7-7957D3FD8E61}" destId="{A0D8E392-8756-49C7-A30C-897DC748F1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E0E28-7A4A-4173-A019-29BC7DC2E8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684652-5DA7-497F-B503-89EAFDD69B71}">
      <dgm:prSet/>
      <dgm:spPr/>
      <dgm:t>
        <a:bodyPr/>
        <a:lstStyle/>
        <a:p>
          <a:r>
            <a:rPr lang="it-IT" b="1" dirty="0"/>
            <a:t>Il Servizio sanitario e sociale (sistema socio-sanitario) di riferimento </a:t>
          </a:r>
          <a:r>
            <a:rPr lang="it-IT" dirty="0"/>
            <a:t>garantiscono in modo integrato gli interventi sanitari e socio sanitari necessari alla presa in carico delle persone adulte con disturbi dello spettro autistico;  i servizi deputati devono garantire la continuità del percorso di presa in carico della persona anche nel passaggio dall’età evolutiva all’età adulta, per tutto l’arco di vita.</a:t>
          </a:r>
          <a:endParaRPr lang="en-US" dirty="0"/>
        </a:p>
      </dgm:t>
    </dgm:pt>
    <dgm:pt modelId="{BC1BB46C-34B5-482F-9A91-A844A8DD8D0F}" type="parTrans" cxnId="{7D3852B5-8056-44D1-B82A-062930C49AC3}">
      <dgm:prSet/>
      <dgm:spPr/>
      <dgm:t>
        <a:bodyPr/>
        <a:lstStyle/>
        <a:p>
          <a:endParaRPr lang="en-US"/>
        </a:p>
      </dgm:t>
    </dgm:pt>
    <dgm:pt modelId="{3E94ED38-BCD9-4068-B1F7-593C9F29E86F}" type="sibTrans" cxnId="{7D3852B5-8056-44D1-B82A-062930C49AC3}">
      <dgm:prSet/>
      <dgm:spPr/>
      <dgm:t>
        <a:bodyPr/>
        <a:lstStyle/>
        <a:p>
          <a:endParaRPr lang="en-US"/>
        </a:p>
      </dgm:t>
    </dgm:pt>
    <dgm:pt modelId="{A0F162B5-549C-40EE-BDF1-7EDD2391D53D}">
      <dgm:prSet/>
      <dgm:spPr/>
      <dgm:t>
        <a:bodyPr/>
        <a:lstStyle/>
        <a:p>
          <a:r>
            <a:rPr lang="it-IT" dirty="0"/>
            <a:t>E’ necessario che la elaborazione e definizione del progetto di presa in carico sia definito congiuntamente tra i servizi sanitari e i servizi sociali di riferimento con la garanzia </a:t>
          </a:r>
          <a:r>
            <a:rPr lang="it-IT" b="1" dirty="0"/>
            <a:t>della governance clinica da parte dei DSM-DP</a:t>
          </a:r>
          <a:r>
            <a:rPr lang="it-IT" dirty="0"/>
            <a:t>, così come previso dalle LI 2018.</a:t>
          </a:r>
          <a:endParaRPr lang="en-US" dirty="0"/>
        </a:p>
      </dgm:t>
    </dgm:pt>
    <dgm:pt modelId="{CAB34339-F7C7-4B38-A13F-9631BE99BDA7}" type="parTrans" cxnId="{7048CDFD-948D-46AC-A4B8-9AC340806D66}">
      <dgm:prSet/>
      <dgm:spPr/>
      <dgm:t>
        <a:bodyPr/>
        <a:lstStyle/>
        <a:p>
          <a:endParaRPr lang="en-US"/>
        </a:p>
      </dgm:t>
    </dgm:pt>
    <dgm:pt modelId="{F0E5F6E1-9C81-4FFC-959B-CBB8C24D2EE7}" type="sibTrans" cxnId="{7048CDFD-948D-46AC-A4B8-9AC340806D66}">
      <dgm:prSet/>
      <dgm:spPr/>
      <dgm:t>
        <a:bodyPr/>
        <a:lstStyle/>
        <a:p>
          <a:endParaRPr lang="en-US"/>
        </a:p>
      </dgm:t>
    </dgm:pt>
    <dgm:pt modelId="{CDD1E5AC-DE93-4801-AA5F-F848ECB4771B}">
      <dgm:prSet/>
      <dgm:spPr/>
      <dgm:t>
        <a:bodyPr/>
        <a:lstStyle/>
        <a:p>
          <a:r>
            <a:rPr lang="it-IT" dirty="0"/>
            <a:t>In ogni ASL vanno definite </a:t>
          </a:r>
          <a:r>
            <a:rPr lang="it-IT" b="1" dirty="0"/>
            <a:t>EQUIPE TERRITORIALI INTEGRATI </a:t>
          </a:r>
          <a:r>
            <a:rPr lang="it-IT" dirty="0"/>
            <a:t>per i disturbi dello spettro autistico in età adulta (SPOKE adulti) di riferimento, sanitarie e sociali (DSM-DP e Disabili adulti). </a:t>
          </a:r>
        </a:p>
        <a:p>
          <a:r>
            <a:rPr lang="en-US" dirty="0"/>
            <a:t>Progetto di cura</a:t>
          </a:r>
        </a:p>
        <a:p>
          <a:r>
            <a:rPr lang="en-US" dirty="0"/>
            <a:t>Progetto di vita (</a:t>
          </a:r>
          <a:r>
            <a:rPr lang="en-US" dirty="0" err="1"/>
            <a:t>Lavoro,Socializzazione</a:t>
          </a:r>
          <a:r>
            <a:rPr lang="en-US" dirty="0"/>
            <a:t>, </a:t>
          </a:r>
          <a:r>
            <a:rPr lang="en-US" dirty="0" err="1"/>
            <a:t>inserimento</a:t>
          </a:r>
          <a:r>
            <a:rPr lang="en-US" dirty="0"/>
            <a:t> </a:t>
          </a:r>
          <a:r>
            <a:rPr lang="en-US" dirty="0" err="1"/>
            <a:t>residenziali</a:t>
          </a:r>
          <a:r>
            <a:rPr lang="en-US" dirty="0"/>
            <a:t> e </a:t>
          </a:r>
          <a:r>
            <a:rPr lang="en-US" dirty="0" err="1"/>
            <a:t>semiresidenziali</a:t>
          </a:r>
          <a:r>
            <a:rPr lang="en-US" dirty="0"/>
            <a:t>, </a:t>
          </a:r>
          <a:r>
            <a:rPr lang="en-US" dirty="0" err="1"/>
            <a:t>esperienze</a:t>
          </a:r>
          <a:r>
            <a:rPr lang="en-US" dirty="0"/>
            <a:t> di </a:t>
          </a:r>
          <a:r>
            <a:rPr lang="en-US" dirty="0" err="1"/>
            <a:t>autonomia</a:t>
          </a:r>
          <a:r>
            <a:rPr lang="en-US" dirty="0"/>
            <a:t> </a:t>
          </a:r>
          <a:r>
            <a:rPr lang="en-US" dirty="0" err="1"/>
            <a:t>abitativa</a:t>
          </a:r>
          <a:r>
            <a:rPr lang="en-US" dirty="0"/>
            <a:t>)</a:t>
          </a:r>
        </a:p>
      </dgm:t>
    </dgm:pt>
    <dgm:pt modelId="{E319DDE7-4E6A-4BC8-B76F-62E95F4FAC70}" type="parTrans" cxnId="{22FC437E-0B4D-4529-91BE-930A2EE1D646}">
      <dgm:prSet/>
      <dgm:spPr/>
      <dgm:t>
        <a:bodyPr/>
        <a:lstStyle/>
        <a:p>
          <a:endParaRPr lang="en-US"/>
        </a:p>
      </dgm:t>
    </dgm:pt>
    <dgm:pt modelId="{7599643A-D208-4709-AD6F-7BC87787EB0C}" type="sibTrans" cxnId="{22FC437E-0B4D-4529-91BE-930A2EE1D646}">
      <dgm:prSet/>
      <dgm:spPr/>
      <dgm:t>
        <a:bodyPr/>
        <a:lstStyle/>
        <a:p>
          <a:endParaRPr lang="en-US"/>
        </a:p>
      </dgm:t>
    </dgm:pt>
    <dgm:pt modelId="{1B49D73F-C780-4F51-8984-964AF9585AF2}">
      <dgm:prSet/>
      <dgm:spPr/>
      <dgm:t>
        <a:bodyPr/>
        <a:lstStyle/>
        <a:p>
          <a:r>
            <a:rPr lang="it-IT" dirty="0"/>
            <a:t>Gli </a:t>
          </a:r>
          <a:r>
            <a:rPr lang="it-IT" dirty="0" err="1"/>
            <a:t>Spoke</a:t>
          </a:r>
          <a:r>
            <a:rPr lang="it-IT" dirty="0"/>
            <a:t> autismo adulti costituiscono una </a:t>
          </a:r>
          <a:r>
            <a:rPr lang="it-IT" b="1" dirty="0"/>
            <a:t>equipe multidisciplinare </a:t>
          </a:r>
          <a:r>
            <a:rPr lang="it-IT" dirty="0"/>
            <a:t>con la presenza delle seguenti figure professionali: Psichiatra dedicato, Psicologo, Assistente Sociale, Infermiere, Educatore o tecnico della riabilitazione.</a:t>
          </a:r>
          <a:endParaRPr lang="en-US" dirty="0"/>
        </a:p>
      </dgm:t>
    </dgm:pt>
    <dgm:pt modelId="{5E915593-68AA-4D78-936B-65FDCCC12973}" type="parTrans" cxnId="{A3D78468-527A-46F9-9E73-6E731E6FA1C5}">
      <dgm:prSet/>
      <dgm:spPr/>
      <dgm:t>
        <a:bodyPr/>
        <a:lstStyle/>
        <a:p>
          <a:endParaRPr lang="en-US"/>
        </a:p>
      </dgm:t>
    </dgm:pt>
    <dgm:pt modelId="{7B08036D-058F-4702-844A-059819EF7E64}" type="sibTrans" cxnId="{A3D78468-527A-46F9-9E73-6E731E6FA1C5}">
      <dgm:prSet/>
      <dgm:spPr/>
      <dgm:t>
        <a:bodyPr/>
        <a:lstStyle/>
        <a:p>
          <a:endParaRPr lang="en-US"/>
        </a:p>
      </dgm:t>
    </dgm:pt>
    <dgm:pt modelId="{CB0B093B-48DC-4200-B68A-0677A5E660AB}" type="pres">
      <dgm:prSet presAssocID="{B8CE0E28-7A4A-4173-A019-29BC7DC2E87D}" presName="vert0" presStyleCnt="0">
        <dgm:presLayoutVars>
          <dgm:dir/>
          <dgm:animOne val="branch"/>
          <dgm:animLvl val="lvl"/>
        </dgm:presLayoutVars>
      </dgm:prSet>
      <dgm:spPr/>
    </dgm:pt>
    <dgm:pt modelId="{EDFF8702-F0DD-488D-AB52-2E84B56A90A2}" type="pres">
      <dgm:prSet presAssocID="{24684652-5DA7-497F-B503-89EAFDD69B71}" presName="thickLine" presStyleLbl="alignNode1" presStyleIdx="0" presStyleCnt="4"/>
      <dgm:spPr/>
    </dgm:pt>
    <dgm:pt modelId="{938E65A4-9431-41CF-B919-A93AA15B8B3A}" type="pres">
      <dgm:prSet presAssocID="{24684652-5DA7-497F-B503-89EAFDD69B71}" presName="horz1" presStyleCnt="0"/>
      <dgm:spPr/>
    </dgm:pt>
    <dgm:pt modelId="{5797B421-8402-4A12-95C9-430F44E27BC4}" type="pres">
      <dgm:prSet presAssocID="{24684652-5DA7-497F-B503-89EAFDD69B71}" presName="tx1" presStyleLbl="revTx" presStyleIdx="0" presStyleCnt="4"/>
      <dgm:spPr/>
    </dgm:pt>
    <dgm:pt modelId="{0366468D-9B14-4522-B662-0BCA5C7998DB}" type="pres">
      <dgm:prSet presAssocID="{24684652-5DA7-497F-B503-89EAFDD69B71}" presName="vert1" presStyleCnt="0"/>
      <dgm:spPr/>
    </dgm:pt>
    <dgm:pt modelId="{2620AF37-CDC9-40CE-8D3A-17BE13471B02}" type="pres">
      <dgm:prSet presAssocID="{A0F162B5-549C-40EE-BDF1-7EDD2391D53D}" presName="thickLine" presStyleLbl="alignNode1" presStyleIdx="1" presStyleCnt="4"/>
      <dgm:spPr/>
    </dgm:pt>
    <dgm:pt modelId="{4135191C-4379-4C4C-AF4A-31ADA9F820B8}" type="pres">
      <dgm:prSet presAssocID="{A0F162B5-549C-40EE-BDF1-7EDD2391D53D}" presName="horz1" presStyleCnt="0"/>
      <dgm:spPr/>
    </dgm:pt>
    <dgm:pt modelId="{0E2A8E06-9200-4135-8BCA-9381FE3CEF66}" type="pres">
      <dgm:prSet presAssocID="{A0F162B5-549C-40EE-BDF1-7EDD2391D53D}" presName="tx1" presStyleLbl="revTx" presStyleIdx="1" presStyleCnt="4"/>
      <dgm:spPr/>
    </dgm:pt>
    <dgm:pt modelId="{8A525966-0CF2-49F0-8853-3F111422B57A}" type="pres">
      <dgm:prSet presAssocID="{A0F162B5-549C-40EE-BDF1-7EDD2391D53D}" presName="vert1" presStyleCnt="0"/>
      <dgm:spPr/>
    </dgm:pt>
    <dgm:pt modelId="{EDACD138-9C7E-4395-8DDA-D94E5BEB0C21}" type="pres">
      <dgm:prSet presAssocID="{CDD1E5AC-DE93-4801-AA5F-F848ECB4771B}" presName="thickLine" presStyleLbl="alignNode1" presStyleIdx="2" presStyleCnt="4"/>
      <dgm:spPr/>
    </dgm:pt>
    <dgm:pt modelId="{E9BAB79F-E584-4A81-926C-BD29AEDC52F5}" type="pres">
      <dgm:prSet presAssocID="{CDD1E5AC-DE93-4801-AA5F-F848ECB4771B}" presName="horz1" presStyleCnt="0"/>
      <dgm:spPr/>
    </dgm:pt>
    <dgm:pt modelId="{1BDA03CC-CB63-40F5-B0F6-711621366EC6}" type="pres">
      <dgm:prSet presAssocID="{CDD1E5AC-DE93-4801-AA5F-F848ECB4771B}" presName="tx1" presStyleLbl="revTx" presStyleIdx="2" presStyleCnt="4"/>
      <dgm:spPr/>
    </dgm:pt>
    <dgm:pt modelId="{9F48F457-36E6-44F8-BC40-0AEB4EFDD764}" type="pres">
      <dgm:prSet presAssocID="{CDD1E5AC-DE93-4801-AA5F-F848ECB4771B}" presName="vert1" presStyleCnt="0"/>
      <dgm:spPr/>
    </dgm:pt>
    <dgm:pt modelId="{8F53D035-21B9-46FE-8D6E-6644DBE15A5D}" type="pres">
      <dgm:prSet presAssocID="{1B49D73F-C780-4F51-8984-964AF9585AF2}" presName="thickLine" presStyleLbl="alignNode1" presStyleIdx="3" presStyleCnt="4"/>
      <dgm:spPr/>
    </dgm:pt>
    <dgm:pt modelId="{F9B6E045-7BA5-419E-BDC3-182272F7A18D}" type="pres">
      <dgm:prSet presAssocID="{1B49D73F-C780-4F51-8984-964AF9585AF2}" presName="horz1" presStyleCnt="0"/>
      <dgm:spPr/>
    </dgm:pt>
    <dgm:pt modelId="{3466FDB4-506A-42BE-A7F2-4E0A5BC1B369}" type="pres">
      <dgm:prSet presAssocID="{1B49D73F-C780-4F51-8984-964AF9585AF2}" presName="tx1" presStyleLbl="revTx" presStyleIdx="3" presStyleCnt="4"/>
      <dgm:spPr/>
    </dgm:pt>
    <dgm:pt modelId="{0AD2A88A-673F-4966-BB1D-73A0D4EC9B95}" type="pres">
      <dgm:prSet presAssocID="{1B49D73F-C780-4F51-8984-964AF9585AF2}" presName="vert1" presStyleCnt="0"/>
      <dgm:spPr/>
    </dgm:pt>
  </dgm:ptLst>
  <dgm:cxnLst>
    <dgm:cxn modelId="{0F18CF36-4535-4722-833F-2C50B4358C3D}" type="presOf" srcId="{B8CE0E28-7A4A-4173-A019-29BC7DC2E87D}" destId="{CB0B093B-48DC-4200-B68A-0677A5E660AB}" srcOrd="0" destOrd="0" presId="urn:microsoft.com/office/officeart/2008/layout/LinedList"/>
    <dgm:cxn modelId="{A3D78468-527A-46F9-9E73-6E731E6FA1C5}" srcId="{B8CE0E28-7A4A-4173-A019-29BC7DC2E87D}" destId="{1B49D73F-C780-4F51-8984-964AF9585AF2}" srcOrd="3" destOrd="0" parTransId="{5E915593-68AA-4D78-936B-65FDCCC12973}" sibTransId="{7B08036D-058F-4702-844A-059819EF7E64}"/>
    <dgm:cxn modelId="{F63FDF6E-F6B3-4682-8249-1A98636E2C62}" type="presOf" srcId="{1B49D73F-C780-4F51-8984-964AF9585AF2}" destId="{3466FDB4-506A-42BE-A7F2-4E0A5BC1B369}" srcOrd="0" destOrd="0" presId="urn:microsoft.com/office/officeart/2008/layout/LinedList"/>
    <dgm:cxn modelId="{9796A951-F2C5-4A23-83AF-3A47A117FA71}" type="presOf" srcId="{A0F162B5-549C-40EE-BDF1-7EDD2391D53D}" destId="{0E2A8E06-9200-4135-8BCA-9381FE3CEF66}" srcOrd="0" destOrd="0" presId="urn:microsoft.com/office/officeart/2008/layout/LinedList"/>
    <dgm:cxn modelId="{22FC437E-0B4D-4529-91BE-930A2EE1D646}" srcId="{B8CE0E28-7A4A-4173-A019-29BC7DC2E87D}" destId="{CDD1E5AC-DE93-4801-AA5F-F848ECB4771B}" srcOrd="2" destOrd="0" parTransId="{E319DDE7-4E6A-4BC8-B76F-62E95F4FAC70}" sibTransId="{7599643A-D208-4709-AD6F-7BC87787EB0C}"/>
    <dgm:cxn modelId="{7D3852B5-8056-44D1-B82A-062930C49AC3}" srcId="{B8CE0E28-7A4A-4173-A019-29BC7DC2E87D}" destId="{24684652-5DA7-497F-B503-89EAFDD69B71}" srcOrd="0" destOrd="0" parTransId="{BC1BB46C-34B5-482F-9A91-A844A8DD8D0F}" sibTransId="{3E94ED38-BCD9-4068-B1F7-593C9F29E86F}"/>
    <dgm:cxn modelId="{44D3EBDC-4F3E-4DC5-9D65-68293387AFEF}" type="presOf" srcId="{24684652-5DA7-497F-B503-89EAFDD69B71}" destId="{5797B421-8402-4A12-95C9-430F44E27BC4}" srcOrd="0" destOrd="0" presId="urn:microsoft.com/office/officeart/2008/layout/LinedList"/>
    <dgm:cxn modelId="{C11632FD-9617-4B97-8A1B-C256A4E14ED6}" type="presOf" srcId="{CDD1E5AC-DE93-4801-AA5F-F848ECB4771B}" destId="{1BDA03CC-CB63-40F5-B0F6-711621366EC6}" srcOrd="0" destOrd="0" presId="urn:microsoft.com/office/officeart/2008/layout/LinedList"/>
    <dgm:cxn modelId="{7048CDFD-948D-46AC-A4B8-9AC340806D66}" srcId="{B8CE0E28-7A4A-4173-A019-29BC7DC2E87D}" destId="{A0F162B5-549C-40EE-BDF1-7EDD2391D53D}" srcOrd="1" destOrd="0" parTransId="{CAB34339-F7C7-4B38-A13F-9631BE99BDA7}" sibTransId="{F0E5F6E1-9C81-4FFC-959B-CBB8C24D2EE7}"/>
    <dgm:cxn modelId="{4FF01BF8-AA89-4265-8EF7-E348F86353FE}" type="presParOf" srcId="{CB0B093B-48DC-4200-B68A-0677A5E660AB}" destId="{EDFF8702-F0DD-488D-AB52-2E84B56A90A2}" srcOrd="0" destOrd="0" presId="urn:microsoft.com/office/officeart/2008/layout/LinedList"/>
    <dgm:cxn modelId="{DB62F532-D1A6-4ABA-9DD3-CEF281A0CC99}" type="presParOf" srcId="{CB0B093B-48DC-4200-B68A-0677A5E660AB}" destId="{938E65A4-9431-41CF-B919-A93AA15B8B3A}" srcOrd="1" destOrd="0" presId="urn:microsoft.com/office/officeart/2008/layout/LinedList"/>
    <dgm:cxn modelId="{920A3A6E-1C0C-4F5D-AF29-B7C04E07116B}" type="presParOf" srcId="{938E65A4-9431-41CF-B919-A93AA15B8B3A}" destId="{5797B421-8402-4A12-95C9-430F44E27BC4}" srcOrd="0" destOrd="0" presId="urn:microsoft.com/office/officeart/2008/layout/LinedList"/>
    <dgm:cxn modelId="{3B2F021D-84DD-4DF7-8628-C1FA437341F8}" type="presParOf" srcId="{938E65A4-9431-41CF-B919-A93AA15B8B3A}" destId="{0366468D-9B14-4522-B662-0BCA5C7998DB}" srcOrd="1" destOrd="0" presId="urn:microsoft.com/office/officeart/2008/layout/LinedList"/>
    <dgm:cxn modelId="{6BA142A5-02C2-4BF6-8A66-FEEAB3C54108}" type="presParOf" srcId="{CB0B093B-48DC-4200-B68A-0677A5E660AB}" destId="{2620AF37-CDC9-40CE-8D3A-17BE13471B02}" srcOrd="2" destOrd="0" presId="urn:microsoft.com/office/officeart/2008/layout/LinedList"/>
    <dgm:cxn modelId="{AA97D910-85A5-4700-870A-123CADAC03E7}" type="presParOf" srcId="{CB0B093B-48DC-4200-B68A-0677A5E660AB}" destId="{4135191C-4379-4C4C-AF4A-31ADA9F820B8}" srcOrd="3" destOrd="0" presId="urn:microsoft.com/office/officeart/2008/layout/LinedList"/>
    <dgm:cxn modelId="{7402B645-A314-4173-9F28-8E416142ED25}" type="presParOf" srcId="{4135191C-4379-4C4C-AF4A-31ADA9F820B8}" destId="{0E2A8E06-9200-4135-8BCA-9381FE3CEF66}" srcOrd="0" destOrd="0" presId="urn:microsoft.com/office/officeart/2008/layout/LinedList"/>
    <dgm:cxn modelId="{4847ECA4-CAA3-41B8-89DB-61A37306D958}" type="presParOf" srcId="{4135191C-4379-4C4C-AF4A-31ADA9F820B8}" destId="{8A525966-0CF2-49F0-8853-3F111422B57A}" srcOrd="1" destOrd="0" presId="urn:microsoft.com/office/officeart/2008/layout/LinedList"/>
    <dgm:cxn modelId="{CF7B702B-163C-4E68-BB25-36C83E957205}" type="presParOf" srcId="{CB0B093B-48DC-4200-B68A-0677A5E660AB}" destId="{EDACD138-9C7E-4395-8DDA-D94E5BEB0C21}" srcOrd="4" destOrd="0" presId="urn:microsoft.com/office/officeart/2008/layout/LinedList"/>
    <dgm:cxn modelId="{480B20A5-CDF2-4F37-BFAC-F544C94E2362}" type="presParOf" srcId="{CB0B093B-48DC-4200-B68A-0677A5E660AB}" destId="{E9BAB79F-E584-4A81-926C-BD29AEDC52F5}" srcOrd="5" destOrd="0" presId="urn:microsoft.com/office/officeart/2008/layout/LinedList"/>
    <dgm:cxn modelId="{28AF7801-7E02-4C5C-9F60-812254C14946}" type="presParOf" srcId="{E9BAB79F-E584-4A81-926C-BD29AEDC52F5}" destId="{1BDA03CC-CB63-40F5-B0F6-711621366EC6}" srcOrd="0" destOrd="0" presId="urn:microsoft.com/office/officeart/2008/layout/LinedList"/>
    <dgm:cxn modelId="{9ABC8496-D370-4932-89A0-20BAC77C47CC}" type="presParOf" srcId="{E9BAB79F-E584-4A81-926C-BD29AEDC52F5}" destId="{9F48F457-36E6-44F8-BC40-0AEB4EFDD764}" srcOrd="1" destOrd="0" presId="urn:microsoft.com/office/officeart/2008/layout/LinedList"/>
    <dgm:cxn modelId="{FBE27A7A-18F0-43B6-A0C2-749BEE1F7B14}" type="presParOf" srcId="{CB0B093B-48DC-4200-B68A-0677A5E660AB}" destId="{8F53D035-21B9-46FE-8D6E-6644DBE15A5D}" srcOrd="6" destOrd="0" presId="urn:microsoft.com/office/officeart/2008/layout/LinedList"/>
    <dgm:cxn modelId="{26F3EFA3-F6CB-4611-961C-95875844B93C}" type="presParOf" srcId="{CB0B093B-48DC-4200-B68A-0677A5E660AB}" destId="{F9B6E045-7BA5-419E-BDC3-182272F7A18D}" srcOrd="7" destOrd="0" presId="urn:microsoft.com/office/officeart/2008/layout/LinedList"/>
    <dgm:cxn modelId="{C64FA567-91AF-448C-BF2E-89037366C6B9}" type="presParOf" srcId="{F9B6E045-7BA5-419E-BDC3-182272F7A18D}" destId="{3466FDB4-506A-42BE-A7F2-4E0A5BC1B369}" srcOrd="0" destOrd="0" presId="urn:microsoft.com/office/officeart/2008/layout/LinedList"/>
    <dgm:cxn modelId="{9F75C6EE-6069-4389-8A24-1001E8B5625E}" type="presParOf" srcId="{F9B6E045-7BA5-419E-BDC3-182272F7A18D}" destId="{0AD2A88A-673F-4966-BB1D-73A0D4EC9B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5ED25-9034-47C7-BCF9-AEFEC5F4B2C7}">
      <dsp:nvSpPr>
        <dsp:cNvPr id="0" name=""/>
        <dsp:cNvSpPr/>
      </dsp:nvSpPr>
      <dsp:spPr>
        <a:xfrm>
          <a:off x="0" y="501255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DGR 1066/2004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 </a:t>
          </a:r>
        </a:p>
      </dsp:txBody>
      <dsp:txXfrm>
        <a:off x="256207" y="501255"/>
        <a:ext cx="768622" cy="512414"/>
      </dsp:txXfrm>
    </dsp:sp>
    <dsp:sp modelId="{A60EF0BA-9C1A-46CE-99B9-8C826F16AB16}">
      <dsp:nvSpPr>
        <dsp:cNvPr id="0" name=""/>
        <dsp:cNvSpPr/>
      </dsp:nvSpPr>
      <dsp:spPr>
        <a:xfrm>
          <a:off x="3431501" y="467002"/>
          <a:ext cx="1281036" cy="472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Accordo 22 novembre 2012</a:t>
          </a:r>
        </a:p>
      </dsp:txBody>
      <dsp:txXfrm>
        <a:off x="3667998" y="467002"/>
        <a:ext cx="808042" cy="472994"/>
      </dsp:txXfrm>
    </dsp:sp>
    <dsp:sp modelId="{382F1AF6-BC13-4B07-80D8-E5B23B2C605E}">
      <dsp:nvSpPr>
        <dsp:cNvPr id="0" name=""/>
        <dsp:cNvSpPr/>
      </dsp:nvSpPr>
      <dsp:spPr>
        <a:xfrm>
          <a:off x="1192441" y="480922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318/2008</a:t>
          </a:r>
        </a:p>
      </dsp:txBody>
      <dsp:txXfrm>
        <a:off x="1448648" y="480922"/>
        <a:ext cx="768622" cy="512414"/>
      </dsp:txXfrm>
    </dsp:sp>
    <dsp:sp modelId="{8E7C3ED1-5C50-4A81-97FA-D1E85AC8FF3A}">
      <dsp:nvSpPr>
        <dsp:cNvPr id="0" name=""/>
        <dsp:cNvSpPr/>
      </dsp:nvSpPr>
      <dsp:spPr>
        <a:xfrm>
          <a:off x="2333114" y="466902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   </a:t>
          </a: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1378/2011</a:t>
          </a:r>
        </a:p>
      </dsp:txBody>
      <dsp:txXfrm>
        <a:off x="2589321" y="466902"/>
        <a:ext cx="768622" cy="512414"/>
      </dsp:txXfrm>
    </dsp:sp>
    <dsp:sp modelId="{D987968B-B8C0-42D1-A73E-6153C8511759}">
      <dsp:nvSpPr>
        <dsp:cNvPr id="0" name=""/>
        <dsp:cNvSpPr/>
      </dsp:nvSpPr>
      <dsp:spPr>
        <a:xfrm>
          <a:off x="4614294" y="431238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   Legge n.  134/2015</a:t>
          </a:r>
        </a:p>
      </dsp:txBody>
      <dsp:txXfrm>
        <a:off x="4870501" y="431238"/>
        <a:ext cx="768622" cy="512414"/>
      </dsp:txXfrm>
    </dsp:sp>
    <dsp:sp modelId="{F73B1F9E-9D8C-4652-B4E8-F3DC4BCAB4F3}">
      <dsp:nvSpPr>
        <dsp:cNvPr id="0" name=""/>
        <dsp:cNvSpPr/>
      </dsp:nvSpPr>
      <dsp:spPr>
        <a:xfrm>
          <a:off x="5769251" y="416102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   DGR 212/2016</a:t>
          </a:r>
        </a:p>
      </dsp:txBody>
      <dsp:txXfrm>
        <a:off x="6025458" y="416102"/>
        <a:ext cx="768622" cy="512414"/>
      </dsp:txXfrm>
    </dsp:sp>
    <dsp:sp modelId="{22AB59F8-FB1F-4899-9B5A-B0473D01FA50}">
      <dsp:nvSpPr>
        <dsp:cNvPr id="0" name=""/>
        <dsp:cNvSpPr/>
      </dsp:nvSpPr>
      <dsp:spPr>
        <a:xfrm>
          <a:off x="6930059" y="425853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DPCM 12 gennaio 2017 Definizione Lea</a:t>
          </a:r>
        </a:p>
      </dsp:txBody>
      <dsp:txXfrm>
        <a:off x="7186266" y="425853"/>
        <a:ext cx="768622" cy="512414"/>
      </dsp:txXfrm>
    </dsp:sp>
    <dsp:sp modelId="{18F638DB-3AE5-4F08-A986-9D930950C6D4}">
      <dsp:nvSpPr>
        <dsp:cNvPr id="0" name=""/>
        <dsp:cNvSpPr/>
      </dsp:nvSpPr>
      <dsp:spPr>
        <a:xfrm>
          <a:off x="8075117" y="416102"/>
          <a:ext cx="1281036" cy="5124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Intesa 10 maggio 2018</a:t>
          </a:r>
        </a:p>
      </dsp:txBody>
      <dsp:txXfrm>
        <a:off x="8331324" y="416102"/>
        <a:ext cx="768622" cy="512414"/>
      </dsp:txXfrm>
    </dsp:sp>
    <dsp:sp modelId="{09F8F45E-6889-4812-886A-D99130CD7240}">
      <dsp:nvSpPr>
        <dsp:cNvPr id="0" name=""/>
        <dsp:cNvSpPr/>
      </dsp:nvSpPr>
      <dsp:spPr>
        <a:xfrm>
          <a:off x="9222073" y="426965"/>
          <a:ext cx="2051503" cy="51241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DGR 63/2023</a:t>
          </a:r>
        </a:p>
      </dsp:txBody>
      <dsp:txXfrm>
        <a:off x="9478280" y="426965"/>
        <a:ext cx="1539089" cy="512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FF994-225F-4B76-9A42-5A2465D3DB21}">
      <dsp:nvSpPr>
        <dsp:cNvPr id="0" name=""/>
        <dsp:cNvSpPr/>
      </dsp:nvSpPr>
      <dsp:spPr>
        <a:xfrm>
          <a:off x="0" y="4440"/>
          <a:ext cx="11520000" cy="893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C6C5-012F-4AF1-B40D-8EDC34BF7DA6}">
      <dsp:nvSpPr>
        <dsp:cNvPr id="0" name=""/>
        <dsp:cNvSpPr/>
      </dsp:nvSpPr>
      <dsp:spPr>
        <a:xfrm>
          <a:off x="270369" y="205541"/>
          <a:ext cx="492060" cy="491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4174E-53CA-477C-A8FC-CE24DF148438}">
      <dsp:nvSpPr>
        <dsp:cNvPr id="0" name=""/>
        <dsp:cNvSpPr/>
      </dsp:nvSpPr>
      <dsp:spPr>
        <a:xfrm>
          <a:off x="1032799" y="4440"/>
          <a:ext cx="10409787" cy="103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2" tIns="109372" rIns="109372" bIns="1093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</a:t>
          </a:r>
          <a:r>
            <a:rPr lang="it-IT" sz="2000" b="0" i="0" kern="1200" baseline="0" dirty="0"/>
            <a:t>ttenzione alla </a:t>
          </a:r>
          <a:r>
            <a:rPr lang="it-IT" sz="2000" b="1" i="0" kern="1200" baseline="0" dirty="0"/>
            <a:t>precocità della diagnosi e a una tempestiva presa in carico </a:t>
          </a:r>
          <a:r>
            <a:rPr lang="it-IT" sz="2000" b="0" i="0" kern="1200" baseline="0" dirty="0"/>
            <a:t>(anche con interventi di </a:t>
          </a:r>
          <a:r>
            <a:rPr lang="it-IT" sz="2000" b="0" i="0" kern="1200" baseline="0" dirty="0" err="1"/>
            <a:t>parent</a:t>
          </a:r>
          <a:r>
            <a:rPr lang="it-IT" sz="2000" b="0" i="0" kern="1200" baseline="0" dirty="0"/>
            <a:t>-support con la famiglia e il raccordo con le figure educative della scuola) </a:t>
          </a:r>
          <a:endParaRPr lang="en-US" sz="2000" kern="1200" dirty="0"/>
        </a:p>
      </dsp:txBody>
      <dsp:txXfrm>
        <a:off x="1032799" y="4440"/>
        <a:ext cx="10409787" cy="1033435"/>
      </dsp:txXfrm>
    </dsp:sp>
    <dsp:sp modelId="{DD420FA8-8E1F-4858-94F3-4BAF72267F98}">
      <dsp:nvSpPr>
        <dsp:cNvPr id="0" name=""/>
        <dsp:cNvSpPr/>
      </dsp:nvSpPr>
      <dsp:spPr>
        <a:xfrm>
          <a:off x="0" y="1296235"/>
          <a:ext cx="11520000" cy="893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AC6AF-5441-46A2-AFA1-9A335FE3DBF3}">
      <dsp:nvSpPr>
        <dsp:cNvPr id="0" name=""/>
        <dsp:cNvSpPr/>
      </dsp:nvSpPr>
      <dsp:spPr>
        <a:xfrm>
          <a:off x="270369" y="1497336"/>
          <a:ext cx="492060" cy="4915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4179A-A23C-4AF2-8B80-4465439867F4}">
      <dsp:nvSpPr>
        <dsp:cNvPr id="0" name=""/>
        <dsp:cNvSpPr/>
      </dsp:nvSpPr>
      <dsp:spPr>
        <a:xfrm>
          <a:off x="1032799" y="1296235"/>
          <a:ext cx="10409787" cy="103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2" tIns="109372" rIns="109372" bIns="1093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</a:t>
          </a:r>
          <a:r>
            <a:rPr lang="it-IT" sz="2000" b="1" i="0" kern="1200" baseline="0" dirty="0"/>
            <a:t>resa in carico dell'intero sistema curante</a:t>
          </a:r>
          <a:r>
            <a:rPr lang="it-IT" sz="2000" b="0" i="0" kern="1200" baseline="0" dirty="0"/>
            <a:t> (sanità, famiglia, servizi educativi, scolastici e sociali</a:t>
          </a:r>
          <a:r>
            <a:rPr lang="it-IT" sz="2000" i="0" kern="1200" baseline="0" dirty="0"/>
            <a:t>) è da assicurare in tutti i contesti di vita e in tutte le età. </a:t>
          </a:r>
          <a:endParaRPr lang="en-US" sz="2000" kern="1200" dirty="0"/>
        </a:p>
      </dsp:txBody>
      <dsp:txXfrm>
        <a:off x="1032799" y="1296235"/>
        <a:ext cx="10409787" cy="1033435"/>
      </dsp:txXfrm>
    </dsp:sp>
    <dsp:sp modelId="{F4689AD9-AF6C-4A33-BBDC-66FB9A928764}">
      <dsp:nvSpPr>
        <dsp:cNvPr id="0" name=""/>
        <dsp:cNvSpPr/>
      </dsp:nvSpPr>
      <dsp:spPr>
        <a:xfrm>
          <a:off x="0" y="2588029"/>
          <a:ext cx="11520000" cy="893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0172D-68E1-4FEA-8A99-637010DD1C53}">
      <dsp:nvSpPr>
        <dsp:cNvPr id="0" name=""/>
        <dsp:cNvSpPr/>
      </dsp:nvSpPr>
      <dsp:spPr>
        <a:xfrm>
          <a:off x="270369" y="2789131"/>
          <a:ext cx="492060" cy="4915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8E392-8756-49C7-A30C-897DC748F14F}">
      <dsp:nvSpPr>
        <dsp:cNvPr id="0" name=""/>
        <dsp:cNvSpPr/>
      </dsp:nvSpPr>
      <dsp:spPr>
        <a:xfrm>
          <a:off x="1032799" y="2588029"/>
          <a:ext cx="10409787" cy="103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2" tIns="109372" rIns="109372" bIns="10937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i="0" kern="1200" baseline="0" dirty="0"/>
            <a:t>I </a:t>
          </a:r>
          <a:r>
            <a:rPr lang="it-IT" sz="2000" b="0" i="0" kern="1200" baseline="0" dirty="0"/>
            <a:t>Servizi sanitari assicurano da una parte la </a:t>
          </a:r>
          <a:r>
            <a:rPr lang="it-IT" sz="2000" b="1" i="0" kern="1200" baseline="0" dirty="0"/>
            <a:t>diagnosi e la presa in carico</a:t>
          </a:r>
          <a:r>
            <a:rPr lang="it-IT" sz="2000" b="0" i="0" kern="1200" baseline="0" dirty="0"/>
            <a:t>, dall'altro il </a:t>
          </a:r>
          <a:r>
            <a:rPr lang="it-IT" sz="2000" b="1" i="0" kern="1200" baseline="0" dirty="0"/>
            <a:t>supporto a servizi educativi e scolastici </a:t>
          </a:r>
          <a:r>
            <a:rPr lang="it-IT" sz="2000" b="0" i="0" kern="1200" baseline="0" dirty="0"/>
            <a:t>in termini formativi, di raccordo e monitoraggio, per costruire un sistema coerente. </a:t>
          </a:r>
          <a:endParaRPr lang="en-US" sz="2000" kern="1200" dirty="0"/>
        </a:p>
      </dsp:txBody>
      <dsp:txXfrm>
        <a:off x="1032799" y="2588029"/>
        <a:ext cx="10409787" cy="1033435"/>
      </dsp:txXfrm>
    </dsp:sp>
    <dsp:sp modelId="{184AC1C7-D1CD-43DE-9A4F-EAD814CB8D81}">
      <dsp:nvSpPr>
        <dsp:cNvPr id="0" name=""/>
        <dsp:cNvSpPr/>
      </dsp:nvSpPr>
      <dsp:spPr>
        <a:xfrm>
          <a:off x="0" y="3879824"/>
          <a:ext cx="11520000" cy="893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59C6-6D82-4D96-BC83-AFFD3E86D3EE}">
      <dsp:nvSpPr>
        <dsp:cNvPr id="0" name=""/>
        <dsp:cNvSpPr/>
      </dsp:nvSpPr>
      <dsp:spPr>
        <a:xfrm>
          <a:off x="270369" y="4080925"/>
          <a:ext cx="492060" cy="4915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D2F1B-CD4E-4809-939F-949D9C91E462}">
      <dsp:nvSpPr>
        <dsp:cNvPr id="0" name=""/>
        <dsp:cNvSpPr/>
      </dsp:nvSpPr>
      <dsp:spPr>
        <a:xfrm>
          <a:off x="1032799" y="3879824"/>
          <a:ext cx="10409787" cy="1033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2" tIns="109372" rIns="109372" bIns="1093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baseline="0" dirty="0"/>
            <a:t>Deve essere definito il modello di presa in carico delle persone dai 16 anni fino alla maggiore età garantendo la continuità assistenziale e l'appropriatezza degli interventi, in rete con i servizi sociali, la scuola e il mondo del lavoro </a:t>
          </a:r>
          <a:endParaRPr lang="en-US" sz="2000" kern="1200" dirty="0"/>
        </a:p>
      </dsp:txBody>
      <dsp:txXfrm>
        <a:off x="1032799" y="3879824"/>
        <a:ext cx="10409787" cy="1033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20FA8-8E1F-4858-94F3-4BAF72267F98}">
      <dsp:nvSpPr>
        <dsp:cNvPr id="0" name=""/>
        <dsp:cNvSpPr/>
      </dsp:nvSpPr>
      <dsp:spPr>
        <a:xfrm>
          <a:off x="0" y="638"/>
          <a:ext cx="11520000" cy="1494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AC6AF-5441-46A2-AFA1-9A335FE3DBF3}">
      <dsp:nvSpPr>
        <dsp:cNvPr id="0" name=""/>
        <dsp:cNvSpPr/>
      </dsp:nvSpPr>
      <dsp:spPr>
        <a:xfrm>
          <a:off x="452203" y="336988"/>
          <a:ext cx="822188" cy="822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4179A-A23C-4AF2-8B80-4465439867F4}">
      <dsp:nvSpPr>
        <dsp:cNvPr id="0" name=""/>
        <dsp:cNvSpPr/>
      </dsp:nvSpPr>
      <dsp:spPr>
        <a:xfrm>
          <a:off x="1726596" y="638"/>
          <a:ext cx="9793403" cy="149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09" tIns="158209" rIns="158209" bIns="1582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Deve essere dedicata particolare attenzione alla </a:t>
          </a:r>
          <a:r>
            <a:rPr lang="it-IT" sz="2100" b="1" kern="1200"/>
            <a:t>presa in carico delle persone maggiorenni per tutto l'arco della vita </a:t>
          </a:r>
          <a:r>
            <a:rPr lang="it-IT" sz="2100" kern="1200"/>
            <a:t>garantendo la continuità assistenziale e l'appropriatezza degli interventi, in rete con i servizi sociali e il mondo del lavoro. </a:t>
          </a:r>
          <a:endParaRPr lang="en-US" sz="2100" kern="1200"/>
        </a:p>
      </dsp:txBody>
      <dsp:txXfrm>
        <a:off x="1726596" y="638"/>
        <a:ext cx="9793403" cy="1494888"/>
      </dsp:txXfrm>
    </dsp:sp>
    <dsp:sp modelId="{4B6FF994-225F-4B76-9A42-5A2465D3DB21}">
      <dsp:nvSpPr>
        <dsp:cNvPr id="0" name=""/>
        <dsp:cNvSpPr/>
      </dsp:nvSpPr>
      <dsp:spPr>
        <a:xfrm>
          <a:off x="0" y="1869249"/>
          <a:ext cx="11520000" cy="1494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AC6C5-012F-4AF1-B40D-8EDC34BF7DA6}">
      <dsp:nvSpPr>
        <dsp:cNvPr id="0" name=""/>
        <dsp:cNvSpPr/>
      </dsp:nvSpPr>
      <dsp:spPr>
        <a:xfrm>
          <a:off x="452203" y="2205599"/>
          <a:ext cx="822188" cy="822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4174E-53CA-477C-A8FC-CE24DF148438}">
      <dsp:nvSpPr>
        <dsp:cNvPr id="0" name=""/>
        <dsp:cNvSpPr/>
      </dsp:nvSpPr>
      <dsp:spPr>
        <a:xfrm>
          <a:off x="1726596" y="1869249"/>
          <a:ext cx="9793403" cy="149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09" tIns="158209" rIns="158209" bIns="1582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Va </a:t>
          </a:r>
          <a:r>
            <a:rPr lang="it-IT" sz="2100" b="1" kern="1200"/>
            <a:t>garantita la comunicazione trasparente sui processi e sui risultati </a:t>
          </a:r>
          <a:r>
            <a:rPr lang="it-IT" sz="2100" kern="1200"/>
            <a:t>e la partecipazione delle Associazioni per garantire la coerenza delle azioni con i bisogni espressi </a:t>
          </a:r>
          <a:endParaRPr lang="en-US" sz="2100" kern="1200"/>
        </a:p>
      </dsp:txBody>
      <dsp:txXfrm>
        <a:off x="1726596" y="1869249"/>
        <a:ext cx="9793403" cy="1494888"/>
      </dsp:txXfrm>
    </dsp:sp>
    <dsp:sp modelId="{F4689AD9-AF6C-4A33-BBDC-66FB9A928764}">
      <dsp:nvSpPr>
        <dsp:cNvPr id="0" name=""/>
        <dsp:cNvSpPr/>
      </dsp:nvSpPr>
      <dsp:spPr>
        <a:xfrm>
          <a:off x="0" y="3737859"/>
          <a:ext cx="11520000" cy="14948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0172D-68E1-4FEA-8A99-637010DD1C53}">
      <dsp:nvSpPr>
        <dsp:cNvPr id="0" name=""/>
        <dsp:cNvSpPr/>
      </dsp:nvSpPr>
      <dsp:spPr>
        <a:xfrm>
          <a:off x="452203" y="4074209"/>
          <a:ext cx="822188" cy="822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8E392-8756-49C7-A30C-897DC748F14F}">
      <dsp:nvSpPr>
        <dsp:cNvPr id="0" name=""/>
        <dsp:cNvSpPr/>
      </dsp:nvSpPr>
      <dsp:spPr>
        <a:xfrm>
          <a:off x="1726596" y="3737859"/>
          <a:ext cx="9793403" cy="149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09" tIns="158209" rIns="158209" bIns="15820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Nella programmazione sanitaria e sociale </a:t>
          </a:r>
          <a:r>
            <a:rPr lang="it-IT" sz="2100" b="1" kern="1200" dirty="0"/>
            <a:t>vanno esplicitati i finanziamenti sanitari e socio-sanitari regionali e nazionali dedicati ai minori e agli adulti con ASD</a:t>
          </a:r>
          <a:r>
            <a:rPr lang="it-IT" sz="2100" kern="1200" dirty="0"/>
            <a:t>. I DSM DP dovranno specificare la quota di risorse dedicate alle persone adulte con ASD. </a:t>
          </a:r>
          <a:endParaRPr lang="en-US" sz="2100" kern="1200" dirty="0"/>
        </a:p>
      </dsp:txBody>
      <dsp:txXfrm>
        <a:off x="1726596" y="3737859"/>
        <a:ext cx="9793403" cy="1494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8702-F0DD-488D-AB52-2E84B56A90A2}">
      <dsp:nvSpPr>
        <dsp:cNvPr id="0" name=""/>
        <dsp:cNvSpPr/>
      </dsp:nvSpPr>
      <dsp:spPr>
        <a:xfrm>
          <a:off x="0" y="0"/>
          <a:ext cx="115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7B421-8402-4A12-95C9-430F44E27BC4}">
      <dsp:nvSpPr>
        <dsp:cNvPr id="0" name=""/>
        <dsp:cNvSpPr/>
      </dsp:nvSpPr>
      <dsp:spPr>
        <a:xfrm>
          <a:off x="0" y="0"/>
          <a:ext cx="11520000" cy="120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Il Servizio sanitario e sociale (sistema socio-sanitario) di riferimento </a:t>
          </a:r>
          <a:r>
            <a:rPr lang="it-IT" sz="1600" kern="1200" dirty="0"/>
            <a:t>garantiscono in modo integrato gli interventi sanitari e socio sanitari necessari alla presa in carico delle persone adulte con disturbi dello spettro autistico;  i servizi deputati devono garantire la continuità del percorso di presa in carico della persona anche nel passaggio dall’età evolutiva all’età adulta, per tutto l’arco di vita.</a:t>
          </a:r>
          <a:endParaRPr lang="en-US" sz="1600" kern="1200" dirty="0"/>
        </a:p>
      </dsp:txBody>
      <dsp:txXfrm>
        <a:off x="0" y="0"/>
        <a:ext cx="11520000" cy="1204804"/>
      </dsp:txXfrm>
    </dsp:sp>
    <dsp:sp modelId="{2620AF37-CDC9-40CE-8D3A-17BE13471B02}">
      <dsp:nvSpPr>
        <dsp:cNvPr id="0" name=""/>
        <dsp:cNvSpPr/>
      </dsp:nvSpPr>
      <dsp:spPr>
        <a:xfrm>
          <a:off x="0" y="1204804"/>
          <a:ext cx="115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A8E06-9200-4135-8BCA-9381FE3CEF66}">
      <dsp:nvSpPr>
        <dsp:cNvPr id="0" name=""/>
        <dsp:cNvSpPr/>
      </dsp:nvSpPr>
      <dsp:spPr>
        <a:xfrm>
          <a:off x="0" y="1204804"/>
          <a:ext cx="11520000" cy="120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E’ necessario che la elaborazione e definizione del progetto di presa in carico sia definito congiuntamente tra i servizi sanitari e i servizi sociali di riferimento con la garanzia </a:t>
          </a:r>
          <a:r>
            <a:rPr lang="it-IT" sz="1600" b="1" kern="1200" dirty="0"/>
            <a:t>della governance clinica da parte dei DSM-DP</a:t>
          </a:r>
          <a:r>
            <a:rPr lang="it-IT" sz="1600" kern="1200" dirty="0"/>
            <a:t>, così come previso dalle LI 2018.</a:t>
          </a:r>
          <a:endParaRPr lang="en-US" sz="1600" kern="1200" dirty="0"/>
        </a:p>
      </dsp:txBody>
      <dsp:txXfrm>
        <a:off x="0" y="1204804"/>
        <a:ext cx="11520000" cy="1204804"/>
      </dsp:txXfrm>
    </dsp:sp>
    <dsp:sp modelId="{EDACD138-9C7E-4395-8DDA-D94E5BEB0C21}">
      <dsp:nvSpPr>
        <dsp:cNvPr id="0" name=""/>
        <dsp:cNvSpPr/>
      </dsp:nvSpPr>
      <dsp:spPr>
        <a:xfrm>
          <a:off x="0" y="2409609"/>
          <a:ext cx="115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A03CC-CB63-40F5-B0F6-711621366EC6}">
      <dsp:nvSpPr>
        <dsp:cNvPr id="0" name=""/>
        <dsp:cNvSpPr/>
      </dsp:nvSpPr>
      <dsp:spPr>
        <a:xfrm>
          <a:off x="0" y="2409609"/>
          <a:ext cx="11520000" cy="120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 ogni ASL vanno definite </a:t>
          </a:r>
          <a:r>
            <a:rPr lang="it-IT" sz="1600" b="1" kern="1200" dirty="0"/>
            <a:t>EQUIPE TERRITORIALI INTEGRATI </a:t>
          </a:r>
          <a:r>
            <a:rPr lang="it-IT" sz="1600" kern="1200" dirty="0"/>
            <a:t>per i disturbi dello spettro autistico in età adulta (SPOKE adulti) di riferimento, sanitarie e sociali (DSM-DP e Disabili adulti).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Progetto di cura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Progetto di vita (</a:t>
          </a:r>
          <a:r>
            <a:rPr lang="en-US" sz="1600" kern="1200" dirty="0" err="1"/>
            <a:t>Lavoro,Socializzazione</a:t>
          </a:r>
          <a:r>
            <a:rPr lang="en-US" sz="1600" kern="1200" dirty="0"/>
            <a:t>, </a:t>
          </a:r>
          <a:r>
            <a:rPr lang="en-US" sz="1600" kern="1200" dirty="0" err="1"/>
            <a:t>inserimento</a:t>
          </a:r>
          <a:r>
            <a:rPr lang="en-US" sz="1600" kern="1200" dirty="0"/>
            <a:t> </a:t>
          </a:r>
          <a:r>
            <a:rPr lang="en-US" sz="1600" kern="1200" dirty="0" err="1"/>
            <a:t>residenziali</a:t>
          </a:r>
          <a:r>
            <a:rPr lang="en-US" sz="1600" kern="1200" dirty="0"/>
            <a:t> e </a:t>
          </a:r>
          <a:r>
            <a:rPr lang="en-US" sz="1600" kern="1200" dirty="0" err="1"/>
            <a:t>semiresidenziali</a:t>
          </a:r>
          <a:r>
            <a:rPr lang="en-US" sz="1600" kern="1200" dirty="0"/>
            <a:t>, </a:t>
          </a:r>
          <a:r>
            <a:rPr lang="en-US" sz="1600" kern="1200" dirty="0" err="1"/>
            <a:t>esperienze</a:t>
          </a:r>
          <a:r>
            <a:rPr lang="en-US" sz="1600" kern="1200" dirty="0"/>
            <a:t> di </a:t>
          </a:r>
          <a:r>
            <a:rPr lang="en-US" sz="1600" kern="1200" dirty="0" err="1"/>
            <a:t>autonomia</a:t>
          </a:r>
          <a:r>
            <a:rPr lang="en-US" sz="1600" kern="1200" dirty="0"/>
            <a:t> </a:t>
          </a:r>
          <a:r>
            <a:rPr lang="en-US" sz="1600" kern="1200" dirty="0" err="1"/>
            <a:t>abitativa</a:t>
          </a:r>
          <a:r>
            <a:rPr lang="en-US" sz="1600" kern="1200" dirty="0"/>
            <a:t>)</a:t>
          </a:r>
        </a:p>
      </dsp:txBody>
      <dsp:txXfrm>
        <a:off x="0" y="2409609"/>
        <a:ext cx="11520000" cy="1204804"/>
      </dsp:txXfrm>
    </dsp:sp>
    <dsp:sp modelId="{8F53D035-21B9-46FE-8D6E-6644DBE15A5D}">
      <dsp:nvSpPr>
        <dsp:cNvPr id="0" name=""/>
        <dsp:cNvSpPr/>
      </dsp:nvSpPr>
      <dsp:spPr>
        <a:xfrm>
          <a:off x="0" y="3614413"/>
          <a:ext cx="115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6FDB4-506A-42BE-A7F2-4E0A5BC1B369}">
      <dsp:nvSpPr>
        <dsp:cNvPr id="0" name=""/>
        <dsp:cNvSpPr/>
      </dsp:nvSpPr>
      <dsp:spPr>
        <a:xfrm>
          <a:off x="0" y="3614413"/>
          <a:ext cx="11520000" cy="120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Gli </a:t>
          </a:r>
          <a:r>
            <a:rPr lang="it-IT" sz="1600" kern="1200" dirty="0" err="1"/>
            <a:t>Spoke</a:t>
          </a:r>
          <a:r>
            <a:rPr lang="it-IT" sz="1600" kern="1200" dirty="0"/>
            <a:t> autismo adulti costituiscono una </a:t>
          </a:r>
          <a:r>
            <a:rPr lang="it-IT" sz="1600" b="1" kern="1200" dirty="0"/>
            <a:t>equipe multidisciplinare </a:t>
          </a:r>
          <a:r>
            <a:rPr lang="it-IT" sz="1600" kern="1200" dirty="0"/>
            <a:t>con la presenza delle seguenti figure professionali: Psichiatra dedicato, Psicologo, Assistente Sociale, Infermiere, Educatore o tecnico della riabilitazione.</a:t>
          </a:r>
          <a:endParaRPr lang="en-US" sz="1600" kern="1200" dirty="0"/>
        </a:p>
      </dsp:txBody>
      <dsp:txXfrm>
        <a:off x="0" y="3614413"/>
        <a:ext cx="11520000" cy="1204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1"/>
          </a:xfrm>
          <a:prstGeom prst="rect">
            <a:avLst/>
          </a:prstGeom>
        </p:spPr>
        <p:txBody>
          <a:bodyPr vert="horz" lIns="95419" tIns="47709" rIns="95419" bIns="47709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5419" tIns="47709" rIns="95419" bIns="47709" rtlCol="0"/>
          <a:lstStyle>
            <a:lvl1pPr algn="r">
              <a:defRPr sz="1300"/>
            </a:lvl1pPr>
          </a:lstStyle>
          <a:p>
            <a:fld id="{F10B6E14-F14F-4312-8024-0D88A0FF9AA8}" type="datetimeFigureOut">
              <a:rPr lang="it-IT" smtClean="0"/>
              <a:t>28/02/2026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9" tIns="47709" rIns="95419" bIns="47709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5419" tIns="47709" rIns="95419" bIns="4770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08983"/>
            <a:ext cx="2944283" cy="497020"/>
          </a:xfrm>
          <a:prstGeom prst="rect">
            <a:avLst/>
          </a:prstGeom>
        </p:spPr>
        <p:txBody>
          <a:bodyPr vert="horz" lIns="95419" tIns="47709" rIns="95419" bIns="47709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7020"/>
          </a:xfrm>
          <a:prstGeom prst="rect">
            <a:avLst/>
          </a:prstGeom>
        </p:spPr>
        <p:txBody>
          <a:bodyPr vert="horz" lIns="95419" tIns="47709" rIns="95419" bIns="47709" rtlCol="0" anchor="b"/>
          <a:lstStyle>
            <a:lvl1pPr algn="r">
              <a:defRPr sz="1300"/>
            </a:lvl1pPr>
          </a:lstStyle>
          <a:p>
            <a:fld id="{ADADA53B-A9EA-4508-BFAF-364E2AA2AD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09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Linee di indirizzo: rappresentano il documento di riferimento per la promozione e il miglioramento della qualità degli interventi assistenziali nei disturbi dello spettro autistico</a:t>
            </a:r>
          </a:p>
          <a:p>
            <a:r>
              <a:rPr lang="it-IT" dirty="0"/>
              <a:t>FINALITA: Integrazione tra servizi sanitari, sociali ed educativi; continuità della presa in carico dall’infanzia all’età adulta; promozione di progetti di vita individualizzati</a:t>
            </a:r>
          </a:p>
          <a:p>
            <a:r>
              <a:rPr lang="it-IT" dirty="0"/>
              <a:t>Monitoraggio; il Ministero della Salute effettua una verifica annuale sull’effettivo recepimento di queste linee da parte delle regioni</a:t>
            </a:r>
          </a:p>
          <a:p>
            <a:r>
              <a:rPr lang="it-IT" dirty="0"/>
              <a:t>Le regioni recepiscono queste linee attraverso proprie delibere per allocare i fondi nazionali e organizzare i centri di riferimento territoriali</a:t>
            </a:r>
          </a:p>
          <a:p>
            <a:r>
              <a:rPr lang="it-IT" dirty="0"/>
              <a:t>Linee Guida ISS definiscono quali trattamenti sono raccomandati in base alle evidenze scientifiche</a:t>
            </a:r>
          </a:p>
          <a:p>
            <a:r>
              <a:rPr lang="it-IT" dirty="0"/>
              <a:t>AMBITO GOVERNANCE: Linee di indirizzo</a:t>
            </a:r>
          </a:p>
          <a:p>
            <a:r>
              <a:rPr lang="it-IT" dirty="0"/>
              <a:t>AMBITO CLINICA Linee Guida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EAD6-AAA9-4734-BFFF-606EC3514C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43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AFFAE-9B9C-27B2-39F4-3A6DE641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0F4C20-4B50-70ED-CA0B-C5C2D4E3F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1A55D2C-CE49-418A-3C65-9310E46A3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C85A2F-EC68-B74F-D188-AFA09FA97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35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EAD6-AAA9-4734-BFFF-606EC3514C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03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188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7DDA-A92F-8DAC-D1F0-AE7C6E50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AE38833-181C-4D67-BC5A-FCA89B257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826847-1F37-A6A5-21B6-94D9AC5FA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5C3BB7-03B7-9585-316B-FA5AA2585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55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9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2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Chiedere a </a:t>
            </a:r>
            <a:r>
              <a:rPr lang="it-IT" dirty="0" err="1"/>
              <a:t>GIanp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DA53B-A9EA-4508-BFAF-364E2AA2ADAD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4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alphaModFix amt="16000"/>
            <a:lum/>
          </a:blip>
          <a:srcRect/>
          <a:stretch>
            <a:fillRect l="6000" t="17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61F1FCB3-363E-4196-AE3B-01BDCA74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314" y="3262184"/>
            <a:ext cx="9251372" cy="13027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A80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3C1ACCF0-AFF3-4B02-BE53-9167E266C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313" y="4794409"/>
            <a:ext cx="9251372" cy="107546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F47B2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5189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6F2BC8-62C3-4F24-BB42-59F27655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AA1E96-3ACD-440D-A18C-A0948269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5BD15-6777-4476-8C91-F44A75D1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265385"/>
            <a:ext cx="11520000" cy="4819218"/>
          </a:xfrm>
        </p:spPr>
        <p:txBody>
          <a:bodyPr>
            <a:noAutofit/>
          </a:bodyPr>
          <a:lstStyle>
            <a:lvl1pPr>
              <a:defRPr sz="1700">
                <a:latin typeface="Arial Nova Cond" panose="020B0506020202020204" pitchFamily="34" charset="0"/>
              </a:defRPr>
            </a:lvl1pPr>
            <a:lvl2pPr>
              <a:defRPr sz="1700">
                <a:latin typeface="Arial Nova Cond" panose="020B0506020202020204" pitchFamily="34" charset="0"/>
              </a:defRPr>
            </a:lvl2pPr>
            <a:lvl3pPr>
              <a:defRPr sz="1700">
                <a:latin typeface="Arial Nova Cond" panose="020B0506020202020204" pitchFamily="34" charset="0"/>
              </a:defRPr>
            </a:lvl3pPr>
            <a:lvl4pPr>
              <a:defRPr sz="1700">
                <a:latin typeface="Arial Nova Cond" panose="020B0506020202020204" pitchFamily="34" charset="0"/>
              </a:defRPr>
            </a:lvl4pPr>
            <a:lvl5pPr>
              <a:defRPr sz="1700"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156231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332BC-FB19-4584-A95C-658A52BE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3D3DC-592C-48A1-AE9B-86380DC4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F3B8AE-DB88-4BA7-B087-327A3710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0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3126A-1867-464F-9CB4-8C4FB452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F69B3-7FE9-4836-B660-C2F532CD4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CCDB6C-5097-41D5-866C-771556359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0D008-22EC-4043-80E6-A0883A8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5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E1BAD-32C0-4E69-AB77-32F6E0D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5B247E-787E-48A6-82D7-8343AE2A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329590-A820-41B6-9C97-8173D1FBF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ED34C6-B14C-4F62-870A-AD254DCC1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0FA39F-C4A4-4E86-A2BF-EF1EB7B72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3180E41-BF58-4324-9519-27ADF24B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01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9DC0A-F7DA-4D1D-BD71-6736BE6A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5D60C3-5D53-49FD-94A8-347CB2F9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24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3CE0-A1AC-4BC1-9AAB-08F5F987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CE6751-768E-4D3D-9438-4468E9FB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CF49B8-81F3-46E3-B661-DC86A593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286436-A278-44FB-9D89-29B4C4CC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74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F3CC2-A0EF-4492-B9D3-33A8E0B0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44149E-CED5-4DE0-A9EB-5F19A120D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BE8449-A671-49E2-A6A3-3192B1EB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54DBC5-C6CC-4FED-BAFF-F9076A90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4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9770DB0-D3BB-0A53-5F16-2677B619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0445-DD47-AB40-865A-E33A73F27456}" type="datetimeFigureOut">
              <a:rPr lang="it-IT"/>
              <a:pPr>
                <a:defRPr/>
              </a:pPr>
              <a:t>28/02/2026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2791B9E-E283-C25A-195B-745396A5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0839AF0-7C74-3D91-7B0C-60513B1F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30C4-019B-ED40-A2CC-C8C10D7ACE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64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6ED4CF-B9EF-4F63-99FF-836C8618B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1868" y="6356350"/>
            <a:ext cx="59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093042CA-34C0-4A72-BC0B-573E3CBB6EF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526360F-1BC3-4098-8CCE-8E44720EFFFC}"/>
              </a:ext>
            </a:extLst>
          </p:cNvPr>
          <p:cNvSpPr/>
          <p:nvPr userDrawn="1"/>
        </p:nvSpPr>
        <p:spPr>
          <a:xfrm>
            <a:off x="0" y="-27709"/>
            <a:ext cx="12192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3102BA-6A91-40E4-84E9-BBBD333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9638"/>
            <a:ext cx="11520000" cy="78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CEFBD8-11DC-4A5A-8995-7859B82E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00" y="1283858"/>
            <a:ext cx="11520000" cy="4828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309CA84-74A3-49B7-9669-2B21C25DB007}"/>
              </a:ext>
            </a:extLst>
          </p:cNvPr>
          <p:cNvCxnSpPr/>
          <p:nvPr userDrawn="1"/>
        </p:nvCxnSpPr>
        <p:spPr>
          <a:xfrm>
            <a:off x="3493" y="979054"/>
            <a:ext cx="12204000" cy="0"/>
          </a:xfrm>
          <a:prstGeom prst="line">
            <a:avLst/>
          </a:prstGeom>
          <a:ln w="12700">
            <a:solidFill>
              <a:srgbClr val="F4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91729215-66EE-44C0-81B7-99B5897FC9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93919" y="76851"/>
            <a:ext cx="769828" cy="78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5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3A80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F47B20"/>
        </a:buClr>
        <a:buFont typeface="Arial" panose="020B0604020202020204" pitchFamily="34" charset="0"/>
        <a:buChar char="•"/>
        <a:defRPr sz="1700" kern="1200">
          <a:solidFill>
            <a:schemeClr val="tx1">
              <a:lumMod val="65000"/>
              <a:lumOff val="35000"/>
            </a:schemeClr>
          </a:solidFill>
          <a:latin typeface="Arial Nova Con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F47B20"/>
        </a:buClr>
        <a:buSzPct val="50000"/>
        <a:buFont typeface="Courier New" panose="02070309020205020404" pitchFamily="49" charset="0"/>
        <a:buChar char="o"/>
        <a:defRPr sz="1700" kern="1200">
          <a:solidFill>
            <a:schemeClr val="tx1">
              <a:lumMod val="65000"/>
              <a:lumOff val="35000"/>
            </a:schemeClr>
          </a:solidFill>
          <a:latin typeface="Arial Nova Cond" panose="020B0506020202020204" pitchFamily="34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300"/>
        </a:spcBef>
        <a:buClr>
          <a:srgbClr val="F47B20"/>
        </a:buClr>
        <a:buFont typeface="Arial Nova" panose="020B0504020202020204" pitchFamily="34" charset="0"/>
        <a:buChar char="-"/>
        <a:defRPr sz="1700" kern="1200">
          <a:solidFill>
            <a:schemeClr val="tx1">
              <a:lumMod val="65000"/>
              <a:lumOff val="35000"/>
            </a:schemeClr>
          </a:solidFill>
          <a:latin typeface="Arial Nova Con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306" y="5622154"/>
            <a:ext cx="3648941" cy="5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27857" y="1318872"/>
            <a:ext cx="6451083" cy="4945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+mn-cs"/>
            </a:endParaRPr>
          </a:p>
          <a:p>
            <a:pPr algn="ctr"/>
            <a:r>
              <a:rPr lang="it-IT" sz="4600" b="1" i="1" dirty="0">
                <a:solidFill>
                  <a:srgbClr val="07142F"/>
                </a:solidFill>
              </a:rPr>
              <a:t>Convegno</a:t>
            </a:r>
          </a:p>
          <a:p>
            <a:pPr algn="ctr"/>
            <a:r>
              <a:rPr lang="it-IT" sz="4600" b="1" i="1" dirty="0">
                <a:solidFill>
                  <a:srgbClr val="07142F"/>
                </a:solidFill>
              </a:rPr>
              <a:t>Linee Guida sull’autismo adulti</a:t>
            </a:r>
          </a:p>
          <a:p>
            <a:pPr algn="ctr"/>
            <a:r>
              <a:rPr lang="it-IT" sz="4600" b="1" i="1" dirty="0">
                <a:solidFill>
                  <a:srgbClr val="07142F"/>
                </a:solidFill>
              </a:rPr>
              <a:t>Bologna 28 febbraio 2026</a:t>
            </a:r>
          </a:p>
          <a:p>
            <a:pPr algn="ctr"/>
            <a:endParaRPr lang="it-IT" sz="4600" b="1" i="1" dirty="0">
              <a:solidFill>
                <a:srgbClr val="07142F"/>
              </a:solidFill>
            </a:endParaRPr>
          </a:p>
          <a:p>
            <a:pPr algn="ctr"/>
            <a:endParaRPr lang="it-IT" sz="4600" b="1" i="1" dirty="0">
              <a:solidFill>
                <a:srgbClr val="07142F"/>
              </a:solidFill>
            </a:endParaRPr>
          </a:p>
          <a:p>
            <a:pPr algn="ctr"/>
            <a:r>
              <a:rPr lang="en-US" sz="4600" b="1" i="1" dirty="0"/>
              <a:t>Dati </a:t>
            </a:r>
            <a:r>
              <a:rPr lang="en-US" sz="4600" b="1" i="1" dirty="0" err="1"/>
              <a:t>epidemiologici</a:t>
            </a:r>
            <a:r>
              <a:rPr lang="en-US" sz="4600" b="1" i="1" dirty="0"/>
              <a:t> e </a:t>
            </a:r>
            <a:r>
              <a:rPr lang="en-US" sz="4600" b="1" i="1" dirty="0" err="1"/>
              <a:t>progetti</a:t>
            </a:r>
            <a:r>
              <a:rPr lang="en-US" sz="4600" b="1" i="1" dirty="0"/>
              <a:t> </a:t>
            </a:r>
            <a:r>
              <a:rPr lang="en-US" sz="4600" b="1" i="1" dirty="0" err="1"/>
              <a:t>innovativi</a:t>
            </a:r>
            <a:r>
              <a:rPr lang="en-US" sz="4600" b="1" i="1" dirty="0"/>
              <a:t> in Emilia-Romagna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900" b="1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1900" b="1" dirty="0">
              <a:cs typeface="+mn-cs"/>
            </a:endParaRP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07142F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it-IT" sz="2800" b="1" i="1" dirty="0">
                <a:solidFill>
                  <a:srgbClr val="07142F"/>
                </a:solidFill>
              </a:rPr>
              <a:t>Michela Cappai e Rita Di Sarro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it-IT" sz="2800" b="1" i="1" dirty="0">
                <a:solidFill>
                  <a:srgbClr val="07142F"/>
                </a:solidFill>
              </a:rPr>
              <a:t>Direzione Generale Cura della Persona, Salute e Welfare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07142F"/>
              </a:solidFill>
              <a:latin typeface="Titillium Web" panose="00000500000000000000" pitchFamily="2" charset="0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it-IT" sz="1900" b="1" dirty="0">
              <a:latin typeface="+mn-lt"/>
              <a:cs typeface="+mn-cs"/>
            </a:endParaRPr>
          </a:p>
        </p:txBody>
      </p:sp>
      <p:sp>
        <p:nvSpPr>
          <p:cNvPr id="2051" name="CasellaDiTesto 4"/>
          <p:cNvSpPr txBox="1">
            <a:spLocks noChangeArrowheads="1"/>
          </p:cNvSpPr>
          <p:nvPr/>
        </p:nvSpPr>
        <p:spPr bwMode="auto">
          <a:xfrm>
            <a:off x="838199" y="5384878"/>
            <a:ext cx="7315200" cy="7754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eaLnBrk="1" fontAlgn="base" hangingPunct="1"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3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BD2D10-E9CA-9A0F-0A6A-CFD14349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F64CB9-B694-AFF4-A7A5-66B04BF4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 Nova Cond"/>
              </a:rPr>
              <a:t>Nuovi assistiti con </a:t>
            </a:r>
            <a:r>
              <a:rPr lang="it-IT" dirty="0"/>
              <a:t>Disturbo dello Spettro Autistico </a:t>
            </a:r>
            <a:r>
              <a:rPr lang="it-IT" dirty="0">
                <a:latin typeface="Arial Nova Cond"/>
              </a:rPr>
              <a:t>- NPIA</a:t>
            </a:r>
            <a:endParaRPr lang="it-IT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78D332E-713C-357A-2165-67EFADA9C73D}"/>
              </a:ext>
              <a:ext uri="{147F2762-F138-4A5C-976F-8EAC2B608ADB}">
                <a16:predDERef xmlns:a16="http://schemas.microsoft.com/office/drawing/2014/main" pred="{64F74AAB-A71C-9339-F429-46123CCA0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414245"/>
              </p:ext>
            </p:extLst>
          </p:nvPr>
        </p:nvGraphicFramePr>
        <p:xfrm>
          <a:off x="445477" y="1758462"/>
          <a:ext cx="6037385" cy="418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9E5DE20-C8DB-1250-9670-7E8E7E8F8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24585"/>
              </p:ext>
            </p:extLst>
          </p:nvPr>
        </p:nvGraphicFramePr>
        <p:xfrm>
          <a:off x="6605933" y="1770186"/>
          <a:ext cx="5140590" cy="4185134"/>
        </p:xfrm>
        <a:graphic>
          <a:graphicData uri="http://schemas.openxmlformats.org/drawingml/2006/table">
            <a:tbl>
              <a:tblPr/>
              <a:tblGrid>
                <a:gridCol w="856765">
                  <a:extLst>
                    <a:ext uri="{9D8B030D-6E8A-4147-A177-3AD203B41FA5}">
                      <a16:colId xmlns:a16="http://schemas.microsoft.com/office/drawing/2014/main" val="4190545685"/>
                    </a:ext>
                  </a:extLst>
                </a:gridCol>
                <a:gridCol w="856765">
                  <a:extLst>
                    <a:ext uri="{9D8B030D-6E8A-4147-A177-3AD203B41FA5}">
                      <a16:colId xmlns:a16="http://schemas.microsoft.com/office/drawing/2014/main" val="2928457606"/>
                    </a:ext>
                  </a:extLst>
                </a:gridCol>
                <a:gridCol w="856765">
                  <a:extLst>
                    <a:ext uri="{9D8B030D-6E8A-4147-A177-3AD203B41FA5}">
                      <a16:colId xmlns:a16="http://schemas.microsoft.com/office/drawing/2014/main" val="2306720668"/>
                    </a:ext>
                  </a:extLst>
                </a:gridCol>
                <a:gridCol w="856765">
                  <a:extLst>
                    <a:ext uri="{9D8B030D-6E8A-4147-A177-3AD203B41FA5}">
                      <a16:colId xmlns:a16="http://schemas.microsoft.com/office/drawing/2014/main" val="2784115126"/>
                    </a:ext>
                  </a:extLst>
                </a:gridCol>
                <a:gridCol w="856765">
                  <a:extLst>
                    <a:ext uri="{9D8B030D-6E8A-4147-A177-3AD203B41FA5}">
                      <a16:colId xmlns:a16="http://schemas.microsoft.com/office/drawing/2014/main" val="1540038853"/>
                    </a:ext>
                  </a:extLst>
                </a:gridCol>
                <a:gridCol w="856765">
                  <a:extLst>
                    <a:ext uri="{9D8B030D-6E8A-4147-A177-3AD203B41FA5}">
                      <a16:colId xmlns:a16="http://schemas.microsoft.com/office/drawing/2014/main" val="2463998740"/>
                    </a:ext>
                  </a:extLst>
                </a:gridCol>
              </a:tblGrid>
              <a:tr h="109723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Utenti con Disturbo dello Spettro Autistico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Nuovi utenti con Disturbo dello Spettro Autistico  nell'anno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nuovi sul totale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Variazioni annue nuovi utenti con Disturbo dello Spettro Autistico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Variazioni  nuovi utenti con Disturbo dello Spettro Autistico (%) anno 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13942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133074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88186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20857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69585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140978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66561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88786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18368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16920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18774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64713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94160"/>
                  </a:ext>
                </a:extLst>
              </a:tr>
              <a:tr h="2195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00818"/>
                  </a:ext>
                </a:extLst>
              </a:tr>
              <a:tr h="23330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0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4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63E5E0-09C0-7C8B-535A-A6FD7A0A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11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3A0BBBF-FEA9-7CF8-8245-76092C3A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9" y="204291"/>
            <a:ext cx="11520000" cy="817129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 Nova Cond"/>
              </a:rPr>
              <a:t>Assistiti con </a:t>
            </a:r>
            <a:r>
              <a:rPr lang="it-IT" dirty="0"/>
              <a:t>Disturbo dello Spettro Autistico </a:t>
            </a:r>
            <a:r>
              <a:rPr lang="it-IT" dirty="0">
                <a:latin typeface="Arial Nova Cond"/>
              </a:rPr>
              <a:t>per età, genere e cittadinanza - NPIA</a:t>
            </a:r>
            <a:endParaRPr lang="it-IT" b="0" dirty="0">
              <a:latin typeface="Arial Nova Cond"/>
            </a:endParaRP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99A76C-75E5-82F3-040A-76F03640F48D}"/>
              </a:ext>
            </a:extLst>
          </p:cNvPr>
          <p:cNvSpPr txBox="1"/>
          <p:nvPr/>
        </p:nvSpPr>
        <p:spPr>
          <a:xfrm>
            <a:off x="7497058" y="3587451"/>
            <a:ext cx="44991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Circa </a:t>
            </a:r>
            <a:r>
              <a:rPr lang="en-US" sz="1600" dirty="0" err="1">
                <a:latin typeface="Arial"/>
                <a:cs typeface="Arial"/>
              </a:rPr>
              <a:t>su</a:t>
            </a:r>
            <a:r>
              <a:rPr lang="en-US" sz="1600" dirty="0">
                <a:latin typeface="Arial"/>
                <a:cs typeface="Arial"/>
              </a:rPr>
              <a:t> 4 bambini </a:t>
            </a:r>
            <a:r>
              <a:rPr lang="en-US" sz="1600" dirty="0" err="1">
                <a:latin typeface="Arial"/>
                <a:cs typeface="Arial"/>
              </a:rPr>
              <a:t>maschi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risulta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una</a:t>
            </a:r>
            <a:r>
              <a:rPr lang="en-US" sz="1600" dirty="0">
                <a:latin typeface="Arial"/>
                <a:cs typeface="Arial"/>
              </a:rPr>
              <a:t> bambina </a:t>
            </a:r>
            <a:r>
              <a:rPr lang="en-US" sz="1600" dirty="0" err="1">
                <a:latin typeface="Arial"/>
                <a:cs typeface="Arial"/>
              </a:rPr>
              <a:t>affetta</a:t>
            </a:r>
            <a:r>
              <a:rPr lang="en-US" sz="1600" dirty="0">
                <a:latin typeface="Arial"/>
                <a:cs typeface="Arial"/>
              </a:rPr>
              <a:t> da ASD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E17494-C6CE-07A7-290B-3C95CD5BF964}"/>
              </a:ext>
            </a:extLst>
          </p:cNvPr>
          <p:cNvSpPr txBox="1"/>
          <p:nvPr/>
        </p:nvSpPr>
        <p:spPr>
          <a:xfrm>
            <a:off x="539843" y="4914356"/>
            <a:ext cx="64234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L’andamento</a:t>
            </a:r>
            <a:r>
              <a:rPr lang="en-US" dirty="0">
                <a:latin typeface="Arial"/>
                <a:cs typeface="Arial"/>
              </a:rPr>
              <a:t> delle curve </a:t>
            </a:r>
            <a:r>
              <a:rPr lang="en-US" dirty="0" err="1">
                <a:latin typeface="Arial"/>
                <a:cs typeface="Arial"/>
              </a:rPr>
              <a:t>dell’età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segnala</a:t>
            </a:r>
            <a:r>
              <a:rPr lang="en-US" dirty="0">
                <a:latin typeface="Arial"/>
                <a:cs typeface="Arial"/>
              </a:rPr>
              <a:t>, un </a:t>
            </a:r>
            <a:r>
              <a:rPr lang="en-US" dirty="0" err="1">
                <a:latin typeface="Arial"/>
                <a:cs typeface="Arial"/>
              </a:rPr>
              <a:t>crescita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costante</a:t>
            </a:r>
            <a:r>
              <a:rPr lang="en-US" dirty="0">
                <a:latin typeface="Arial"/>
                <a:cs typeface="Arial"/>
              </a:rPr>
              <a:t> di tutte le </a:t>
            </a:r>
            <a:r>
              <a:rPr lang="en-US" dirty="0" err="1">
                <a:latin typeface="Arial"/>
                <a:cs typeface="Arial"/>
              </a:rPr>
              <a:t>fasce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età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84E5CE-2D50-0481-DFA6-DF3DD939DBC0}"/>
              </a:ext>
            </a:extLst>
          </p:cNvPr>
          <p:cNvSpPr txBox="1"/>
          <p:nvPr/>
        </p:nvSpPr>
        <p:spPr>
          <a:xfrm>
            <a:off x="3753201" y="6248059"/>
            <a:ext cx="44991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Arial"/>
                <a:cs typeface="Arial"/>
              </a:rPr>
              <a:t>L'utenza</a:t>
            </a:r>
            <a:r>
              <a:rPr lang="en-US" sz="1600" dirty="0">
                <a:latin typeface="Arial"/>
                <a:cs typeface="Arial"/>
              </a:rPr>
              <a:t> con </a:t>
            </a:r>
            <a:r>
              <a:rPr lang="en-US" sz="1600" dirty="0" err="1">
                <a:latin typeface="Arial"/>
                <a:cs typeface="Arial"/>
              </a:rPr>
              <a:t>cittadinanza</a:t>
            </a:r>
            <a:r>
              <a:rPr lang="en-US" sz="1600" dirty="0">
                <a:latin typeface="Arial"/>
                <a:cs typeface="Arial"/>
              </a:rPr>
              <a:t> non </a:t>
            </a:r>
            <a:r>
              <a:rPr lang="en-US" sz="1600" dirty="0" err="1">
                <a:latin typeface="Arial"/>
                <a:cs typeface="Arial"/>
              </a:rPr>
              <a:t>italiana</a:t>
            </a:r>
            <a:r>
              <a:rPr lang="en-US" sz="1600" dirty="0">
                <a:latin typeface="Arial"/>
                <a:cs typeface="Arial"/>
              </a:rPr>
              <a:t> è passata da 11.0% a 26.1% 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A709FEF-496C-CE3F-CC24-2352BBB253E9}"/>
              </a:ext>
              <a:ext uri="{147F2762-F138-4A5C-976F-8EAC2B608ADB}">
                <a16:predDERef xmlns:a16="http://schemas.microsoft.com/office/drawing/2014/main" pred="{21E174F9-F8A4-9A97-E801-E14C665FB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388043"/>
              </p:ext>
            </p:extLst>
          </p:nvPr>
        </p:nvGraphicFramePr>
        <p:xfrm>
          <a:off x="195829" y="1862291"/>
          <a:ext cx="6767511" cy="301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64F74AAB-A71C-9339-F429-46123CCA0EFA}"/>
              </a:ext>
              <a:ext uri="{147F2762-F138-4A5C-976F-8EAC2B608ADB}">
                <a16:predDERef xmlns:a16="http://schemas.microsoft.com/office/drawing/2014/main" pred="{E2C1E36E-4847-4F29-74E9-7CD68BC29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136335"/>
              </p:ext>
            </p:extLst>
          </p:nvPr>
        </p:nvGraphicFramePr>
        <p:xfrm>
          <a:off x="7241981" y="4155744"/>
          <a:ext cx="4855929" cy="260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4EDDF99-C749-CF94-5AE1-C5D21C05114D}"/>
              </a:ext>
              <a:ext uri="{147F2762-F138-4A5C-976F-8EAC2B608ADB}">
                <a16:predDERef xmlns:a16="http://schemas.microsoft.com/office/drawing/2014/main" pred="{69B52424-F193-3962-D8BF-D05E813AB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560304"/>
              </p:ext>
            </p:extLst>
          </p:nvPr>
        </p:nvGraphicFramePr>
        <p:xfrm>
          <a:off x="7241981" y="1166209"/>
          <a:ext cx="4754190" cy="247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58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75EF2B-C177-48D7-8D68-43F34D84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12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1505903-4C0A-00C1-F256-EA59B53B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Nova Cond"/>
              </a:rPr>
              <a:t>Assistiti con </a:t>
            </a:r>
            <a:r>
              <a:rPr lang="it-IT" dirty="0"/>
              <a:t>Disturbo dello Spettro Autistico </a:t>
            </a:r>
            <a:r>
              <a:rPr lang="it-IT" dirty="0">
                <a:latin typeface="Arial Nova Cond"/>
              </a:rPr>
              <a:t>tassi di prevalenza - NPIA</a:t>
            </a:r>
            <a:endParaRPr lang="it-IT" b="0" dirty="0">
              <a:latin typeface="Arial Nova Cond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390C9E-DBAC-016F-5DE5-3C62E4A96F91}"/>
              </a:ext>
            </a:extLst>
          </p:cNvPr>
          <p:cNvSpPr txBox="1"/>
          <p:nvPr/>
        </p:nvSpPr>
        <p:spPr>
          <a:xfrm>
            <a:off x="1328112" y="5417532"/>
            <a:ext cx="9209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Il </a:t>
            </a:r>
            <a:r>
              <a:rPr lang="en-US" dirty="0" err="1">
                <a:latin typeface="Arial"/>
                <a:cs typeface="Arial"/>
              </a:rPr>
              <a:t>tasso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prevalenza</a:t>
            </a:r>
            <a:r>
              <a:rPr lang="en-US" dirty="0">
                <a:latin typeface="Arial"/>
                <a:cs typeface="Arial"/>
              </a:rPr>
              <a:t> era del 2.2‰ </a:t>
            </a:r>
            <a:r>
              <a:rPr lang="en-US" dirty="0" err="1">
                <a:latin typeface="Arial"/>
                <a:cs typeface="Arial"/>
              </a:rPr>
              <a:t>nel</a:t>
            </a:r>
            <a:r>
              <a:rPr lang="en-US" dirty="0">
                <a:latin typeface="Arial"/>
                <a:cs typeface="Arial"/>
              </a:rPr>
              <a:t> 2011 e </a:t>
            </a:r>
            <a:r>
              <a:rPr lang="en-US" dirty="0" err="1">
                <a:latin typeface="Arial"/>
                <a:cs typeface="Arial"/>
              </a:rPr>
              <a:t>l’incremento</a:t>
            </a:r>
            <a:r>
              <a:rPr lang="en-US" dirty="0">
                <a:latin typeface="Arial"/>
                <a:cs typeface="Arial"/>
              </a:rPr>
              <a:t> è </a:t>
            </a:r>
            <a:r>
              <a:rPr lang="en-US" dirty="0" err="1">
                <a:latin typeface="Arial"/>
                <a:cs typeface="Arial"/>
              </a:rPr>
              <a:t>proseguito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fino</a:t>
            </a:r>
            <a:r>
              <a:rPr lang="en-US" dirty="0">
                <a:latin typeface="Arial"/>
                <a:cs typeface="Arial"/>
              </a:rPr>
              <a:t> ad </a:t>
            </a:r>
            <a:r>
              <a:rPr lang="en-US" dirty="0" err="1">
                <a:latin typeface="Arial"/>
                <a:cs typeface="Arial"/>
              </a:rPr>
              <a:t>arrivare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nel</a:t>
            </a:r>
            <a:r>
              <a:rPr lang="en-US" dirty="0">
                <a:latin typeface="Arial"/>
                <a:cs typeface="Arial"/>
              </a:rPr>
              <a:t> 2024 ad un </a:t>
            </a:r>
            <a:r>
              <a:rPr lang="en-US" dirty="0" err="1">
                <a:latin typeface="Arial"/>
                <a:cs typeface="Arial"/>
              </a:rPr>
              <a:t>tasso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prevalenza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totale</a:t>
            </a:r>
            <a:r>
              <a:rPr lang="en-US" dirty="0">
                <a:latin typeface="Arial"/>
                <a:cs typeface="Arial"/>
              </a:rPr>
              <a:t>, pari al 10.2‰ (1X100)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AB49CE5-8345-C946-1AD9-24BF26C5D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065338"/>
              </p:ext>
            </p:extLst>
          </p:nvPr>
        </p:nvGraphicFramePr>
        <p:xfrm>
          <a:off x="817123" y="1223682"/>
          <a:ext cx="10074995" cy="395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8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A8A2087-6F96-8AF2-0A3C-277FCBDF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13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716A74A-32CC-A42E-59E9-3D1DAD35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Rapporto prestazioni e assistiti con Disturbo dello Spettro Autistico - NPIA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2083A76-470E-76B9-A16C-52DCF4AC6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129249"/>
              </p:ext>
            </p:extLst>
          </p:nvPr>
        </p:nvGraphicFramePr>
        <p:xfrm>
          <a:off x="337105" y="1684361"/>
          <a:ext cx="11518895" cy="1934758"/>
        </p:xfrm>
        <a:graphic>
          <a:graphicData uri="http://schemas.openxmlformats.org/drawingml/2006/table">
            <a:tbl>
              <a:tblPr/>
              <a:tblGrid>
                <a:gridCol w="2161393">
                  <a:extLst>
                    <a:ext uri="{9D8B030D-6E8A-4147-A177-3AD203B41FA5}">
                      <a16:colId xmlns:a16="http://schemas.microsoft.com/office/drawing/2014/main" val="2961479713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223959346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919376043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744112446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059117606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800480388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701865639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936004783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016552043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40966144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854389084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241262250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457431205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641842797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60166829"/>
                    </a:ext>
                  </a:extLst>
                </a:gridCol>
              </a:tblGrid>
              <a:tr h="269213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Prestazioni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11227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90042"/>
                  </a:ext>
                </a:extLst>
              </a:tr>
              <a:tr h="26921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458670"/>
                  </a:ext>
                </a:extLst>
              </a:tr>
              <a:tr h="50932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prestazioni erogate a assistiti con diagnosi di autismo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81.741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92.195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98.327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103.154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115.618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123.008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141.541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153.347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186.627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181.089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220.768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136.933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159.011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165.756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28385"/>
                  </a:ext>
                </a:extLst>
              </a:tr>
              <a:tr h="3306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prestazioni erogate in NPIA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631.995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657.915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706.322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742.628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760.190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764.081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777.878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799.180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844.773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750.246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885.128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638.332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667.950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774.046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572716"/>
                  </a:ext>
                </a:extLst>
              </a:tr>
              <a:tr h="5035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 prestazioni erogate su assistiti con diagnosi di autismo sul totale delle prestazioni NPIA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88182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4ACE5EB-F4E4-1283-E194-0877A8733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89734"/>
              </p:ext>
            </p:extLst>
          </p:nvPr>
        </p:nvGraphicFramePr>
        <p:xfrm>
          <a:off x="336000" y="4175079"/>
          <a:ext cx="11518895" cy="1569227"/>
        </p:xfrm>
        <a:graphic>
          <a:graphicData uri="http://schemas.openxmlformats.org/drawingml/2006/table">
            <a:tbl>
              <a:tblPr/>
              <a:tblGrid>
                <a:gridCol w="2161393">
                  <a:extLst>
                    <a:ext uri="{9D8B030D-6E8A-4147-A177-3AD203B41FA5}">
                      <a16:colId xmlns:a16="http://schemas.microsoft.com/office/drawing/2014/main" val="3489738836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4125501880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35389779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895818309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239844958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66798798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658158306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816143815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2521045523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411850194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1997089609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4096122680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730823797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485056500"/>
                    </a:ext>
                  </a:extLst>
                </a:gridCol>
                <a:gridCol w="668393">
                  <a:extLst>
                    <a:ext uri="{9D8B030D-6E8A-4147-A177-3AD203B41FA5}">
                      <a16:colId xmlns:a16="http://schemas.microsoft.com/office/drawing/2014/main" val="3696192763"/>
                    </a:ext>
                  </a:extLst>
                </a:gridCol>
              </a:tblGrid>
              <a:tr h="230216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Prestazioni dirette o indirette AUTISMO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92026"/>
                  </a:ext>
                </a:extLst>
              </a:tr>
              <a:tr h="2612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707" marR="7707" marT="77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707" marR="7707" marT="7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93187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Dirette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57.602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64.198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70.795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73.925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82.652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88.567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99.975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110.214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131.892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116.438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148.434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95.164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111.530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112.781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350157"/>
                  </a:ext>
                </a:extLst>
              </a:tr>
              <a:tr h="2612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Indirette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24.139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27.997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27.532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29.229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32.966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34.441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41.566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43.133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64.651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72.334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41.769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47.481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52.975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462073"/>
                  </a:ext>
                </a:extLst>
              </a:tr>
              <a:tr h="2775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81.741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92.195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98.327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103.154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115.618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123.008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141.541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153.347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181.089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220.768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136.933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159.011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165.756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278104"/>
                  </a:ext>
                </a:extLst>
              </a:tr>
              <a:tr h="2775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dirette sul totale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7707" marR="7707" marT="7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7707" marR="7707" marT="77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86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5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317F6D-08F7-F717-7942-9FF7DCDD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14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E44FAD7-224A-3E44-3819-5E44BBD4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 prestazione per assistiti con Disturbo dello Spettro Autistico - NPIA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E5A15F8A-EADB-5F0E-49B0-E0A9CB978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45682"/>
              </p:ext>
            </p:extLst>
          </p:nvPr>
        </p:nvGraphicFramePr>
        <p:xfrm>
          <a:off x="1767907" y="1242645"/>
          <a:ext cx="8656185" cy="4973102"/>
        </p:xfrm>
        <a:graphic>
          <a:graphicData uri="http://schemas.openxmlformats.org/drawingml/2006/table">
            <a:tbl>
              <a:tblPr/>
              <a:tblGrid>
                <a:gridCol w="3973773">
                  <a:extLst>
                    <a:ext uri="{9D8B030D-6E8A-4147-A177-3AD203B41FA5}">
                      <a16:colId xmlns:a16="http://schemas.microsoft.com/office/drawing/2014/main" val="4019247740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3964505784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1756125710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4216142979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741219232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1779875218"/>
                    </a:ext>
                  </a:extLst>
                </a:gridCol>
                <a:gridCol w="780402">
                  <a:extLst>
                    <a:ext uri="{9D8B030D-6E8A-4147-A177-3AD203B41FA5}">
                      <a16:colId xmlns:a16="http://schemas.microsoft.com/office/drawing/2014/main" val="2109700153"/>
                    </a:ext>
                  </a:extLst>
                </a:gridCol>
              </a:tblGrid>
              <a:tr h="220212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prestazione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di riferimento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Percentuali (%)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43158"/>
                  </a:ext>
                </a:extLst>
              </a:tr>
              <a:tr h="2093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30341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EDUCATIVO INDIVIDUALE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36600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35579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70484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RIEDUCAZIONE LOGOPEDICA INDIVIDUALE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17374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19498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935316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EDUCATIVO DI GRUPPO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11089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13948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491374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DISCUSSIONE CASO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13318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511250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VALUTAZIONE/OSSERVAZIONE IN ETÀ EVOLUTIVA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7465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728831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COLLOQUIO FAMILIARE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6840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80281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SUPPORTO/CONSULENZA OPERATORI SCOLASTICI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4786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383705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COLLOQUIO FAMILIARE-TELEFONATA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3769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41519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RIEDUCAZIONE LOGOPEDICA DI GRUPPO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617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SUPPORTO/CONSULENZA OPERATORI SCOLASTICI-VIDEOCHIAMATA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82976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INFORMATIVO E PSICOEDUCATIVO DI GRUPPO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998400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 DEL PROGETTO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532990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DI VALUTAZIONE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652437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INFORMATIVO E PSICOEDUCATIVO INDIVIDUALE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4076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25275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NEUROPSICHIATRICA INFANTILE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2493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55243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DI TIPO ESPRESSIVO O MOTORIO O MANUALE DI GRUPPO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44313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INTERVENTO DI RETE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897196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DISCUSSIONE CASO-TELEFONATA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66788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COLLOQUIO INDIVIDUALE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243758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COLLOQUIO PSICOLOGICO CLINICO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002403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SUPPORTO/CONSULENZA OPERATORI SCOLASTICI-TELEFONATA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675182"/>
                  </a:ext>
                </a:extLst>
              </a:tr>
              <a:tr h="1970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7591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8279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9280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79330"/>
                  </a:ext>
                </a:extLst>
              </a:tr>
              <a:tr h="2093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prestazioni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136933</a:t>
                      </a:r>
                    </a:p>
                  </a:txBody>
                  <a:tcPr marL="8992" marR="8992" marT="89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159011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165756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992" marR="8992" marT="89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2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43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160D4E-0A7F-727B-763C-C54FCEDF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15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DFF719-C604-2CA0-45E4-EC153AB8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7" y="222683"/>
            <a:ext cx="10925868" cy="81712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Utenti con Disturbo dello Spettro Autistico e altra comorbidità -NPIA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81E559D-5CD8-D0CC-A3F7-BF746430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05943"/>
              </p:ext>
            </p:extLst>
          </p:nvPr>
        </p:nvGraphicFramePr>
        <p:xfrm>
          <a:off x="742849" y="1423891"/>
          <a:ext cx="10519019" cy="4734492"/>
        </p:xfrm>
        <a:graphic>
          <a:graphicData uri="http://schemas.openxmlformats.org/drawingml/2006/table">
            <a:tbl>
              <a:tblPr/>
              <a:tblGrid>
                <a:gridCol w="3596838">
                  <a:extLst>
                    <a:ext uri="{9D8B030D-6E8A-4147-A177-3AD203B41FA5}">
                      <a16:colId xmlns:a16="http://schemas.microsoft.com/office/drawing/2014/main" val="3399495753"/>
                    </a:ext>
                  </a:extLst>
                </a:gridCol>
                <a:gridCol w="951325">
                  <a:extLst>
                    <a:ext uri="{9D8B030D-6E8A-4147-A177-3AD203B41FA5}">
                      <a16:colId xmlns:a16="http://schemas.microsoft.com/office/drawing/2014/main" val="2264858347"/>
                    </a:ext>
                  </a:extLst>
                </a:gridCol>
                <a:gridCol w="1008242">
                  <a:extLst>
                    <a:ext uri="{9D8B030D-6E8A-4147-A177-3AD203B41FA5}">
                      <a16:colId xmlns:a16="http://schemas.microsoft.com/office/drawing/2014/main" val="1457418206"/>
                    </a:ext>
                  </a:extLst>
                </a:gridCol>
                <a:gridCol w="1127497">
                  <a:extLst>
                    <a:ext uri="{9D8B030D-6E8A-4147-A177-3AD203B41FA5}">
                      <a16:colId xmlns:a16="http://schemas.microsoft.com/office/drawing/2014/main" val="1150459899"/>
                    </a:ext>
                  </a:extLst>
                </a:gridCol>
                <a:gridCol w="1130207">
                  <a:extLst>
                    <a:ext uri="{9D8B030D-6E8A-4147-A177-3AD203B41FA5}">
                      <a16:colId xmlns:a16="http://schemas.microsoft.com/office/drawing/2014/main" val="8055811"/>
                    </a:ext>
                  </a:extLst>
                </a:gridCol>
                <a:gridCol w="967588">
                  <a:extLst>
                    <a:ext uri="{9D8B030D-6E8A-4147-A177-3AD203B41FA5}">
                      <a16:colId xmlns:a16="http://schemas.microsoft.com/office/drawing/2014/main" val="1322482971"/>
                    </a:ext>
                  </a:extLst>
                </a:gridCol>
                <a:gridCol w="867306">
                  <a:extLst>
                    <a:ext uri="{9D8B030D-6E8A-4147-A177-3AD203B41FA5}">
                      <a16:colId xmlns:a16="http://schemas.microsoft.com/office/drawing/2014/main" val="1456322557"/>
                    </a:ext>
                  </a:extLst>
                </a:gridCol>
                <a:gridCol w="870016">
                  <a:extLst>
                    <a:ext uri="{9D8B030D-6E8A-4147-A177-3AD203B41FA5}">
                      <a16:colId xmlns:a16="http://schemas.microsoft.com/office/drawing/2014/main" val="1134528488"/>
                    </a:ext>
                  </a:extLst>
                </a:gridCol>
              </a:tblGrid>
              <a:tr h="1785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Aggregati diagnostici</a:t>
                      </a:r>
                    </a:p>
                  </a:txBody>
                  <a:tcPr marL="8371" marR="8371" marT="8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8371" marR="8371" marT="8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97804"/>
                  </a:ext>
                </a:extLst>
              </a:tr>
              <a:tr h="1785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8371" marR="8371" marT="8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371" marR="8371" marT="8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15894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F70-F79 Ritardo mentale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686432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F80 Disturbi linguaggio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742894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 Malformazioni e sindromi genetiche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090190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F81 Disturbi apprendimento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978333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Fattori influenzanti stato salute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339128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A-E I-L NSRTX Patologie organiche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72030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F83 Disturbi specifici misti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107901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G40-41 Epilessia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319328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F82 Dist specifico funzione motoria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240544"/>
                  </a:ext>
                </a:extLst>
              </a:tr>
              <a:tr h="2474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F88-F89 Dist svil psic altro tipo/non spec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8188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F90 ADHD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06204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F93-F99 Disturbi esordio infanzia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971088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F40-F48 Disturbi ansia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24347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Patologie perinatali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3701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F91-F92 Disturbi della condotta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701900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H3-H5 Disturbi deficit visivi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93511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H8-H9 Disturbi deficit uditivi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065130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Neurologia (escluso G40-41:G80-81)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265102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F30-F39 Sindromi affettive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11723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G80-81 Paralisi celebrali altre s paralitiche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402263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Malattie osteomuscolari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500314"/>
                  </a:ext>
                </a:extLst>
              </a:tr>
              <a:tr h="1785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F20-F29 Sindromi schizofreniche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306670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F50 DCA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386265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utenti con disturbo dello spettro autistico</a:t>
                      </a:r>
                    </a:p>
                  </a:txBody>
                  <a:tcPr marL="8371" marR="8371" marT="83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3.775</a:t>
                      </a:r>
                    </a:p>
                  </a:txBody>
                  <a:tcPr marL="8371" marR="8371" marT="8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</a:t>
                      </a:r>
                    </a:p>
                  </a:txBody>
                  <a:tcPr marL="8371" marR="8371" marT="8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661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85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1D8198E-F36C-8B36-DBB0-27291331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16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3772830-CC7D-8B18-FC62-F9C84FB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rial Nova Cond"/>
              </a:rPr>
              <a:t>Assistiti con </a:t>
            </a:r>
            <a:r>
              <a:rPr lang="it-IT" dirty="0"/>
              <a:t>Disturbo dello Spettro Autistico </a:t>
            </a:r>
            <a:r>
              <a:rPr lang="it-IT" dirty="0">
                <a:latin typeface="Arial Nova Cond"/>
              </a:rPr>
              <a:t>- SMA</a:t>
            </a:r>
            <a:endParaRPr lang="it-IT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FF4E25B6-ECEB-3991-BDF5-0A1E1F032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75593"/>
              </p:ext>
            </p:extLst>
          </p:nvPr>
        </p:nvGraphicFramePr>
        <p:xfrm>
          <a:off x="6535270" y="1396972"/>
          <a:ext cx="5530878" cy="509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090">
                  <a:extLst>
                    <a:ext uri="{9D8B030D-6E8A-4147-A177-3AD203B41FA5}">
                      <a16:colId xmlns:a16="http://schemas.microsoft.com/office/drawing/2014/main" val="3613052584"/>
                    </a:ext>
                  </a:extLst>
                </a:gridCol>
                <a:gridCol w="915075">
                  <a:extLst>
                    <a:ext uri="{9D8B030D-6E8A-4147-A177-3AD203B41FA5}">
                      <a16:colId xmlns:a16="http://schemas.microsoft.com/office/drawing/2014/main" val="11695576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66765418"/>
                    </a:ext>
                  </a:extLst>
                </a:gridCol>
                <a:gridCol w="1711913">
                  <a:extLst>
                    <a:ext uri="{9D8B030D-6E8A-4147-A177-3AD203B41FA5}">
                      <a16:colId xmlns:a16="http://schemas.microsoft.com/office/drawing/2014/main" val="3868370099"/>
                    </a:ext>
                  </a:extLst>
                </a:gridCol>
              </a:tblGrid>
              <a:tr h="361947">
                <a:tc>
                  <a:txBody>
                    <a:bodyPr/>
                    <a:lstStyle/>
                    <a:p>
                      <a:pPr algn="l" fontAlgn="auto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Variazioni %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92969"/>
                  </a:ext>
                </a:extLst>
              </a:tr>
              <a:tr h="241595"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Anno precedente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Base: 2013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it-IT" sz="20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53449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33719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27776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2898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08262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59364"/>
                  </a:ext>
                </a:extLst>
              </a:tr>
              <a:tr h="3680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203,1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11280"/>
                  </a:ext>
                </a:extLst>
              </a:tr>
              <a:tr h="3619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09646"/>
                  </a:ext>
                </a:extLst>
              </a:tr>
              <a:tr h="3106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335,6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922417"/>
                  </a:ext>
                </a:extLst>
              </a:tr>
              <a:tr h="3619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366,3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05114"/>
                  </a:ext>
                </a:extLst>
              </a:tr>
              <a:tr h="3619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463,8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073022"/>
                  </a:ext>
                </a:extLst>
              </a:tr>
              <a:tr h="3619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636,3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13743"/>
                  </a:ext>
                </a:extLst>
              </a:tr>
              <a:tr h="3619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928,8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76470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A1BFB7D-CA98-A114-6065-060611CBB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157393"/>
              </p:ext>
            </p:extLst>
          </p:nvPr>
        </p:nvGraphicFramePr>
        <p:xfrm>
          <a:off x="125852" y="1558336"/>
          <a:ext cx="6180819" cy="498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87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17CF43-716E-7635-2DFA-E3159CD7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17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FC626A8-FEE7-077E-EF95-BA8A6E32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0787112" cy="817129"/>
          </a:xfrm>
        </p:spPr>
        <p:txBody>
          <a:bodyPr>
            <a:normAutofit fontScale="90000"/>
          </a:bodyPr>
          <a:lstStyle/>
          <a:p>
            <a:r>
              <a:rPr lang="it-IT" dirty="0"/>
              <a:t>Numero di utenti adulti con diagnosi di disturbo dello spettro per fasce d’età,  valori assoluti (e percentuali)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99F36C05-45D7-F42A-9D07-751DDD026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26597"/>
              </p:ext>
            </p:extLst>
          </p:nvPr>
        </p:nvGraphicFramePr>
        <p:xfrm>
          <a:off x="336547" y="1816275"/>
          <a:ext cx="10696127" cy="3169084"/>
        </p:xfrm>
        <a:graphic>
          <a:graphicData uri="http://schemas.openxmlformats.org/drawingml/2006/table">
            <a:tbl>
              <a:tblPr/>
              <a:tblGrid>
                <a:gridCol w="822779">
                  <a:extLst>
                    <a:ext uri="{9D8B030D-6E8A-4147-A177-3AD203B41FA5}">
                      <a16:colId xmlns:a16="http://schemas.microsoft.com/office/drawing/2014/main" val="4204017582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631465252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2569267179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843383308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3841491129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2759893959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3974575456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3779827785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3849593141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4283986413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3793806629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133737165"/>
                    </a:ext>
                  </a:extLst>
                </a:gridCol>
                <a:gridCol w="822779">
                  <a:extLst>
                    <a:ext uri="{9D8B030D-6E8A-4147-A177-3AD203B41FA5}">
                      <a16:colId xmlns:a16="http://schemas.microsoft.com/office/drawing/2014/main" val="2285057361"/>
                    </a:ext>
                  </a:extLst>
                </a:gridCol>
              </a:tblGrid>
              <a:tr h="3084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3F05FC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di riferimento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05936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Fasce d'Età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720027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&lt;18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(6,9)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(4,2)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(6,3)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(7)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(6,5)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(5,6)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(5,4)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(8,3)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(8,7)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(2,1)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(1,4)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(2,3)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20977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18 - 20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(24,4)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(25,3)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(27,1)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(20,2)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(21,5)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(21,4)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 (21,1)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 (22,4)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(22,3)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 (23,7)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214 (18,2)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396 (24,1)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487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21 - 25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(24,4)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(27,4)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(29,6)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 (34,1)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(30,9)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 (31,1)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 (31,2)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 (27,4)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 (28)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 (30,5)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353 (30)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449 (27,3)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75901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26 - 30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(15)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(14,7)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(12,9)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(14,6)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(16,4)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 (15,9)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 (15,8)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 (16,6)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(16,4)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 (18,6)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 (20,1)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 (18,4)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49631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31 - 35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(6,3)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(5,8)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(6,7)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(6,3)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(6,8)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(8,2)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(7,4)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(8,3)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(8,3)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(10,4)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(12,6)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 (11,5)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10046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36 - 40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(9,4)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(8,4)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(5,8)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(6,3)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(5,4)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(4,7)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(5,6)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(5,2)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(4,7)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(4,2)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(4,9)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 (5,4)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0871"/>
                  </a:ext>
                </a:extLst>
              </a:tr>
              <a:tr h="32898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 40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(13,8)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(14,2)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(11,7)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(11,6)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(12,5)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(13)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(13,6)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(11,8)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(11,7)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 (10,4)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(12,7)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(11)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54107"/>
                  </a:ext>
                </a:extLst>
              </a:tr>
              <a:tr h="22878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746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1178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1646</a:t>
                      </a:r>
                    </a:p>
                  </a:txBody>
                  <a:tcPr marL="9494" marR="9494" marT="94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9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9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6FF086A-4EB9-6883-C83C-ED22EF89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18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206F4F8-0642-21A4-E8F0-3A522A24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Arial Nova Cond"/>
              </a:rPr>
              <a:t>Assistiti con </a:t>
            </a:r>
            <a:r>
              <a:rPr lang="it-IT" dirty="0"/>
              <a:t>Disturbo dello Spettro Autistico</a:t>
            </a:r>
            <a:r>
              <a:rPr lang="it-IT" dirty="0">
                <a:latin typeface="Arial Nova Cond"/>
              </a:rPr>
              <a:t> per età, genere e cittadinanza - SMA</a:t>
            </a:r>
            <a:endParaRPr lang="it-IT" b="0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11734B0-A498-B5E4-2D75-C9F8CABEE2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93947"/>
              </p:ext>
            </p:extLst>
          </p:nvPr>
        </p:nvGraphicFramePr>
        <p:xfrm>
          <a:off x="5753748" y="1184701"/>
          <a:ext cx="622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D6BAB85-F1D2-3218-AB0C-943102829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45359"/>
              </p:ext>
            </p:extLst>
          </p:nvPr>
        </p:nvGraphicFramePr>
        <p:xfrm>
          <a:off x="5874496" y="3978275"/>
          <a:ext cx="622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779BF63-5DF0-5E80-159B-11B945CB1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492838"/>
              </p:ext>
            </p:extLst>
          </p:nvPr>
        </p:nvGraphicFramePr>
        <p:xfrm>
          <a:off x="94504" y="1976717"/>
          <a:ext cx="5874496" cy="369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76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66CC78-5341-2AAE-75F8-D65C68D1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19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0BFE18E-CF97-4EC9-A96C-18431192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Nova Cond"/>
              </a:rPr>
              <a:t>Assistiti con Disturbo dello spettro autistico tassi di prevalenza - </a:t>
            </a:r>
            <a:r>
              <a:rPr lang="it-IT" dirty="0"/>
              <a:t>SMA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8DA8BBE-5D34-394F-831D-68070382274C}"/>
              </a:ext>
              <a:ext uri="{147F2762-F138-4A5C-976F-8EAC2B608ADB}">
                <a16:predDERef xmlns:a16="http://schemas.microsoft.com/office/drawing/2014/main" pred="{153B4582-47C5-496A-8524-29A0BB5A038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584806"/>
              </p:ext>
            </p:extLst>
          </p:nvPr>
        </p:nvGraphicFramePr>
        <p:xfrm>
          <a:off x="478464" y="1324616"/>
          <a:ext cx="11376985" cy="419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0A18C3-795A-812E-0893-B72582C38EB1}"/>
              </a:ext>
            </a:extLst>
          </p:cNvPr>
          <p:cNvSpPr txBox="1"/>
          <p:nvPr/>
        </p:nvSpPr>
        <p:spPr>
          <a:xfrm>
            <a:off x="1295455" y="5800954"/>
            <a:ext cx="92092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Il </a:t>
            </a:r>
            <a:r>
              <a:rPr lang="en-US" dirty="0" err="1">
                <a:latin typeface="Arial"/>
                <a:cs typeface="Arial"/>
              </a:rPr>
              <a:t>tasso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prevalenza</a:t>
            </a:r>
            <a:r>
              <a:rPr lang="en-US" dirty="0">
                <a:latin typeface="Arial"/>
                <a:cs typeface="Arial"/>
              </a:rPr>
              <a:t> era </a:t>
            </a:r>
            <a:r>
              <a:rPr lang="en-US" dirty="0" err="1">
                <a:latin typeface="Arial"/>
                <a:cs typeface="Arial"/>
              </a:rPr>
              <a:t>dello</a:t>
            </a:r>
            <a:r>
              <a:rPr lang="en-US" dirty="0">
                <a:latin typeface="Arial"/>
                <a:cs typeface="Arial"/>
              </a:rPr>
              <a:t> 0,4 x10.000 </a:t>
            </a:r>
            <a:r>
              <a:rPr lang="en-US" dirty="0" err="1">
                <a:latin typeface="Arial"/>
                <a:cs typeface="Arial"/>
              </a:rPr>
              <a:t>nel</a:t>
            </a:r>
            <a:r>
              <a:rPr lang="en-US" dirty="0">
                <a:latin typeface="Arial"/>
                <a:cs typeface="Arial"/>
              </a:rPr>
              <a:t> 2012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e </a:t>
            </a:r>
            <a:r>
              <a:rPr lang="en-US" dirty="0" err="1">
                <a:latin typeface="Arial"/>
                <a:cs typeface="Arial"/>
              </a:rPr>
              <a:t>l’incremento</a:t>
            </a:r>
            <a:r>
              <a:rPr lang="en-US" dirty="0">
                <a:latin typeface="Arial"/>
                <a:cs typeface="Arial"/>
              </a:rPr>
              <a:t> è </a:t>
            </a:r>
            <a:r>
              <a:rPr lang="en-US" dirty="0" err="1">
                <a:latin typeface="Arial"/>
                <a:cs typeface="Arial"/>
              </a:rPr>
              <a:t>proseguito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fino</a:t>
            </a:r>
            <a:r>
              <a:rPr lang="en-US" dirty="0">
                <a:latin typeface="Arial"/>
                <a:cs typeface="Arial"/>
              </a:rPr>
              <a:t> ad </a:t>
            </a:r>
            <a:r>
              <a:rPr lang="en-US" dirty="0" err="1">
                <a:latin typeface="Arial"/>
                <a:cs typeface="Arial"/>
              </a:rPr>
              <a:t>arrivare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nel</a:t>
            </a:r>
            <a:r>
              <a:rPr lang="en-US" dirty="0">
                <a:latin typeface="Arial"/>
                <a:cs typeface="Arial"/>
              </a:rPr>
              <a:t> 2024 ad un </a:t>
            </a:r>
            <a:r>
              <a:rPr lang="en-US" dirty="0" err="1">
                <a:latin typeface="Arial"/>
                <a:cs typeface="Arial"/>
              </a:rPr>
              <a:t>tasso</a:t>
            </a:r>
            <a:r>
              <a:rPr lang="en-US" dirty="0">
                <a:latin typeface="Arial"/>
                <a:cs typeface="Arial"/>
              </a:rPr>
              <a:t> di </a:t>
            </a:r>
            <a:r>
              <a:rPr lang="en-US" dirty="0" err="1">
                <a:latin typeface="Arial"/>
                <a:cs typeface="Arial"/>
              </a:rPr>
              <a:t>prevalenza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totale</a:t>
            </a:r>
            <a:r>
              <a:rPr lang="en-US" dirty="0">
                <a:latin typeface="Arial"/>
                <a:cs typeface="Arial"/>
              </a:rPr>
              <a:t>, pari al 5,3 X 10000 (0,05 X 100)</a:t>
            </a:r>
          </a:p>
        </p:txBody>
      </p:sp>
    </p:spTree>
    <p:extLst>
      <p:ext uri="{BB962C8B-B14F-4D97-AF65-F5344CB8AC3E}">
        <p14:creationId xmlns:p14="http://schemas.microsoft.com/office/powerpoint/2010/main" val="2866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30BAFD1-7D43-A811-2D3E-278D9458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6DC5A25-A1A4-0AFB-A400-ADF39468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altLang="it-IT" sz="44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Pria</a:t>
            </a:r>
            <a:r>
              <a:rPr lang="en-US" altLang="it-IT" sz="4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in Emilia Romagna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262F7B-2F81-62DC-69A6-A23C69B8FF61}"/>
              </a:ext>
            </a:extLst>
          </p:cNvPr>
          <p:cNvSpPr txBox="1"/>
          <p:nvPr/>
        </p:nvSpPr>
        <p:spPr>
          <a:xfrm>
            <a:off x="-18226" y="2469476"/>
            <a:ext cx="228605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n-lt"/>
                <a:ea typeface="+mn-ea"/>
                <a:cs typeface="+mn-cs"/>
              </a:rPr>
              <a:t>DGR 1066/2004: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Linee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/>
              <a:t>G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uida</a:t>
            </a:r>
            <a:r>
              <a:rPr lang="en-US" sz="1200" b="1" dirty="0">
                <a:latin typeface="+mn-lt"/>
                <a:ea typeface="+mn-ea"/>
                <a:cs typeface="+mn-cs"/>
              </a:rPr>
              <a:t> per la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promozione</a:t>
            </a:r>
            <a:r>
              <a:rPr lang="en-US" sz="1200" b="1" dirty="0">
                <a:latin typeface="+mn-lt"/>
                <a:ea typeface="+mn-ea"/>
                <a:cs typeface="+mn-cs"/>
              </a:rPr>
              <a:t> della salute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delle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persone</a:t>
            </a:r>
            <a:r>
              <a:rPr lang="en-US" sz="1200" b="1" dirty="0">
                <a:latin typeface="+mn-lt"/>
                <a:ea typeface="+mn-ea"/>
                <a:cs typeface="+mn-cs"/>
              </a:rPr>
              <a:t> con autismo e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altri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disturbi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pervasivi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dello</a:t>
            </a:r>
            <a:r>
              <a:rPr lang="en-US" sz="1200" b="1" dirty="0">
                <a:latin typeface="+mn-lt"/>
                <a:ea typeface="+mn-ea"/>
                <a:cs typeface="+mn-cs"/>
              </a:rPr>
              <a:t> sviluppo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EA94C1-FBB1-5FEF-8CD3-B8140ED6592E}"/>
              </a:ext>
            </a:extLst>
          </p:cNvPr>
          <p:cNvSpPr txBox="1"/>
          <p:nvPr/>
        </p:nvSpPr>
        <p:spPr>
          <a:xfrm>
            <a:off x="622220" y="3445182"/>
            <a:ext cx="30793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1">
              <a:spcAft>
                <a:spcPts val="600"/>
              </a:spcAft>
            </a:pPr>
            <a:r>
              <a:rPr lang="en-US" sz="1200" b="1" dirty="0"/>
              <a:t>DGR 318/2008: </a:t>
            </a:r>
            <a:r>
              <a:rPr lang="en-US" sz="1200" b="1" dirty="0" err="1"/>
              <a:t>Programma</a:t>
            </a:r>
            <a:r>
              <a:rPr lang="en-US" sz="1200" b="1" dirty="0"/>
              <a:t> </a:t>
            </a:r>
            <a:r>
              <a:rPr lang="en-US" sz="1200" b="1" dirty="0" err="1"/>
              <a:t>regionale</a:t>
            </a:r>
            <a:r>
              <a:rPr lang="en-US" sz="1200" b="1" dirty="0"/>
              <a:t> </a:t>
            </a:r>
            <a:r>
              <a:rPr lang="en-US" sz="1200" b="1" dirty="0" err="1"/>
              <a:t>integrato</a:t>
            </a:r>
            <a:r>
              <a:rPr lang="en-US" sz="1200" b="1" dirty="0"/>
              <a:t> per </a:t>
            </a:r>
            <a:r>
              <a:rPr lang="en-US" sz="1200" b="1" dirty="0" err="1"/>
              <a:t>l’assistenza</a:t>
            </a:r>
            <a:r>
              <a:rPr lang="en-US" sz="1200" b="1" dirty="0"/>
              <a:t> alle </a:t>
            </a:r>
            <a:r>
              <a:rPr lang="en-US" sz="1200" b="1" dirty="0" err="1"/>
              <a:t>persone</a:t>
            </a:r>
            <a:r>
              <a:rPr lang="en-US" sz="1200" b="1" dirty="0"/>
              <a:t> con </a:t>
            </a:r>
            <a:r>
              <a:rPr lang="en-US" sz="1200" b="1" dirty="0" err="1"/>
              <a:t>disturbo</a:t>
            </a:r>
            <a:r>
              <a:rPr lang="en-US" sz="1200" b="1" dirty="0"/>
              <a:t> </a:t>
            </a:r>
            <a:r>
              <a:rPr lang="en-US" sz="1200" b="1" dirty="0" err="1"/>
              <a:t>dello</a:t>
            </a:r>
            <a:r>
              <a:rPr lang="en-US" sz="1200" b="1" dirty="0"/>
              <a:t> </a:t>
            </a:r>
            <a:r>
              <a:rPr lang="en-US" sz="1200" b="1" dirty="0" err="1"/>
              <a:t>spettro</a:t>
            </a:r>
            <a:r>
              <a:rPr lang="en-US" sz="1200" b="1" dirty="0"/>
              <a:t> </a:t>
            </a:r>
            <a:r>
              <a:rPr lang="en-US" sz="1200" b="1" dirty="0" err="1"/>
              <a:t>autistico</a:t>
            </a:r>
            <a:r>
              <a:rPr lang="en-US" sz="1200" b="1" dirty="0"/>
              <a:t> (PRIA) 2008 – 2010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4EAD2B5-4CF3-4F7C-5068-39B4E886D56D}"/>
              </a:ext>
            </a:extLst>
          </p:cNvPr>
          <p:cNvSpPr txBox="1"/>
          <p:nvPr/>
        </p:nvSpPr>
        <p:spPr>
          <a:xfrm>
            <a:off x="493013" y="4594648"/>
            <a:ext cx="41630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n-lt"/>
                <a:ea typeface="+mn-ea"/>
                <a:cs typeface="+mn-cs"/>
              </a:rPr>
              <a:t>DGR 1378/2011: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Programma</a:t>
            </a:r>
            <a:r>
              <a:rPr lang="en-US" sz="1200" b="1" dirty="0">
                <a:latin typeface="+mn-lt"/>
                <a:ea typeface="+mn-ea"/>
                <a:cs typeface="+mn-cs"/>
              </a:rPr>
              <a:t> Regionale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integrato</a:t>
            </a:r>
            <a:r>
              <a:rPr lang="en-US" sz="1200" b="1" dirty="0">
                <a:latin typeface="+mn-lt"/>
                <a:ea typeface="+mn-ea"/>
                <a:cs typeface="+mn-cs"/>
              </a:rPr>
              <a:t> per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l’assistenza</a:t>
            </a:r>
            <a:r>
              <a:rPr lang="en-US" sz="1200" b="1" dirty="0">
                <a:latin typeface="+mn-lt"/>
                <a:ea typeface="+mn-ea"/>
                <a:cs typeface="+mn-cs"/>
              </a:rPr>
              <a:t> territoriale alle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persone</a:t>
            </a:r>
            <a:r>
              <a:rPr lang="en-US" sz="1200" b="1" dirty="0">
                <a:latin typeface="+mn-lt"/>
                <a:ea typeface="+mn-ea"/>
                <a:cs typeface="+mn-cs"/>
              </a:rPr>
              <a:t> con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disturbo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dello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spettro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autistico</a:t>
            </a:r>
            <a:r>
              <a:rPr lang="en-US" sz="1200" b="1" dirty="0">
                <a:latin typeface="+mn-lt"/>
                <a:ea typeface="+mn-ea"/>
                <a:cs typeface="+mn-cs"/>
              </a:rPr>
              <a:t> (PRIA):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Obiettivi</a:t>
            </a:r>
            <a:r>
              <a:rPr lang="en-US" sz="1200" b="1" dirty="0">
                <a:latin typeface="+mn-lt"/>
                <a:ea typeface="+mn-ea"/>
                <a:cs typeface="+mn-cs"/>
              </a:rPr>
              <a:t> 2011-2013</a:t>
            </a:r>
          </a:p>
        </p:txBody>
      </p:sp>
      <p:graphicFrame>
        <p:nvGraphicFramePr>
          <p:cNvPr id="27" name="Diagramma 26">
            <a:extLst>
              <a:ext uri="{FF2B5EF4-FFF2-40B4-BE49-F238E27FC236}">
                <a16:creationId xmlns:a16="http://schemas.microsoft.com/office/drawing/2014/main" id="{C4FA706C-5788-DE84-EF25-F589FFD16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430097"/>
              </p:ext>
            </p:extLst>
          </p:nvPr>
        </p:nvGraphicFramePr>
        <p:xfrm>
          <a:off x="735390" y="1084816"/>
          <a:ext cx="11284141" cy="134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AD4BD51-76C8-8BB0-CE80-C19EBFBBBACD}"/>
              </a:ext>
            </a:extLst>
          </p:cNvPr>
          <p:cNvSpPr txBox="1"/>
          <p:nvPr/>
        </p:nvSpPr>
        <p:spPr>
          <a:xfrm>
            <a:off x="3914657" y="2714208"/>
            <a:ext cx="2951629" cy="10156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chemeClr val="tx1"/>
                </a:solidFill>
                <a:latin typeface="+mn-lt"/>
              </a:rPr>
              <a:t>L</a:t>
            </a:r>
            <a:r>
              <a:rPr lang="it-IT" sz="1200" b="1" i="0" dirty="0">
                <a:solidFill>
                  <a:schemeClr val="tx1"/>
                </a:solidFill>
                <a:effectLst/>
                <a:latin typeface="+mn-lt"/>
              </a:rPr>
              <a:t>EGGE 18 agosto 2015, n. 134 Disposizioni in materia di diagnosi, cura e abilitazione delle persone </a:t>
            </a:r>
            <a:r>
              <a:rPr lang="it-IT" sz="12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</a:t>
            </a:r>
            <a:r>
              <a:rPr lang="it-IT" sz="1200" b="1" i="0" dirty="0">
                <a:solidFill>
                  <a:schemeClr val="tx1"/>
                </a:solidFill>
                <a:effectLst/>
                <a:latin typeface="+mn-lt"/>
              </a:rPr>
              <a:t> disturbi dello spettro autistico e di assistenza alle famiglie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D95063C-BC48-9017-7B02-0A80B27E96BD}"/>
              </a:ext>
            </a:extLst>
          </p:cNvPr>
          <p:cNvSpPr txBox="1"/>
          <p:nvPr/>
        </p:nvSpPr>
        <p:spPr>
          <a:xfrm>
            <a:off x="5990203" y="4506725"/>
            <a:ext cx="304067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latin typeface="+mn-lt"/>
                <a:ea typeface="+mn-ea"/>
                <a:cs typeface="+mn-cs"/>
              </a:rPr>
              <a:t>DGR 212/2016: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Programma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regionale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integrato</a:t>
            </a:r>
            <a:r>
              <a:rPr lang="en-US" sz="1200" b="1" dirty="0">
                <a:latin typeface="+mn-lt"/>
                <a:ea typeface="+mn-ea"/>
                <a:cs typeface="+mn-cs"/>
              </a:rPr>
              <a:t> per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l’assistenza</a:t>
            </a:r>
            <a:r>
              <a:rPr lang="en-US" sz="1200" b="1" dirty="0">
                <a:latin typeface="+mn-lt"/>
                <a:ea typeface="+mn-ea"/>
                <a:cs typeface="+mn-cs"/>
              </a:rPr>
              <a:t> territoriale alle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persone</a:t>
            </a:r>
            <a:r>
              <a:rPr lang="en-US" sz="1200" b="1" dirty="0">
                <a:latin typeface="+mn-lt"/>
                <a:ea typeface="+mn-ea"/>
                <a:cs typeface="+mn-cs"/>
              </a:rPr>
              <a:t> con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disturbo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dello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spettro</a:t>
            </a:r>
            <a:r>
              <a:rPr lang="en-US" sz="1200" b="1" dirty="0"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autistico</a:t>
            </a:r>
            <a:r>
              <a:rPr lang="en-US" sz="1200" b="1" dirty="0">
                <a:latin typeface="+mn-lt"/>
                <a:ea typeface="+mn-ea"/>
                <a:cs typeface="+mn-cs"/>
              </a:rPr>
              <a:t> (PRIA): </a:t>
            </a:r>
            <a:r>
              <a:rPr lang="en-US" sz="1200" b="1" dirty="0" err="1">
                <a:latin typeface="+mn-lt"/>
                <a:ea typeface="+mn-ea"/>
                <a:cs typeface="+mn-cs"/>
              </a:rPr>
              <a:t>obiettivi</a:t>
            </a:r>
            <a:r>
              <a:rPr lang="en-US" sz="1200" b="1" dirty="0">
                <a:latin typeface="+mn-lt"/>
                <a:ea typeface="+mn-ea"/>
                <a:cs typeface="+mn-cs"/>
              </a:rPr>
              <a:t> 2016-2018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2C4E94C-3DB4-212D-D823-69378BF2643A}"/>
              </a:ext>
            </a:extLst>
          </p:cNvPr>
          <p:cNvSpPr txBox="1"/>
          <p:nvPr/>
        </p:nvSpPr>
        <p:spPr>
          <a:xfrm>
            <a:off x="7287174" y="2385247"/>
            <a:ext cx="2978351" cy="175432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chemeClr val="tx1"/>
                </a:solidFill>
                <a:latin typeface="+mn-lt"/>
              </a:rPr>
              <a:t>Intesa ai sensi dell'articolo 4, comma 1, della legge 18 agosto 2015, n. 134, "Aggiornamento delle linee di indirizzo per la promozione ed il miglioramento della qualità e dell'appropriatezza degli interventi assistenziali nei disturbi dello spettro autistico". Repertorio atti n.53/cu del 10/05/2018 DGR 2096/2018 Recepimento </a:t>
            </a:r>
            <a:endParaRPr lang="en-US" altLang="it-IT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AAA91ED-E968-3EFB-C85E-C83D50350ACF}"/>
              </a:ext>
            </a:extLst>
          </p:cNvPr>
          <p:cNvSpPr txBox="1"/>
          <p:nvPr/>
        </p:nvSpPr>
        <p:spPr>
          <a:xfrm>
            <a:off x="10385908" y="2548816"/>
            <a:ext cx="1688386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 typeface="Arial" panose="020B0604020202020204" pitchFamily="34" charset="0"/>
              <a:buNone/>
            </a:pPr>
            <a:r>
              <a:rPr lang="it-IT" altLang="it-IT" sz="1200" b="1" dirty="0">
                <a:solidFill>
                  <a:schemeClr val="tx1"/>
                </a:solidFill>
              </a:rPr>
              <a:t>DGR 63/2023 Programma Regionale Integrato per l’assistenza territoriale alle persone con disturbo dello spettro autistico </a:t>
            </a:r>
            <a:r>
              <a:rPr lang="it-IT" sz="1200" b="1" dirty="0">
                <a:solidFill>
                  <a:schemeClr val="tx1"/>
                </a:solidFill>
              </a:rPr>
              <a:t>(PRIA): OBIETTIVI 2023-2027</a:t>
            </a:r>
            <a:endParaRPr lang="it-IT" altLang="it-IT" sz="1200" b="1" dirty="0">
              <a:solidFill>
                <a:schemeClr val="tx1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BD64C8F-424A-CC66-266B-7FCE38AAA9E9}"/>
              </a:ext>
            </a:extLst>
          </p:cNvPr>
          <p:cNvCxnSpPr>
            <a:cxnSpLocks/>
          </p:cNvCxnSpPr>
          <p:nvPr/>
        </p:nvCxnSpPr>
        <p:spPr>
          <a:xfrm>
            <a:off x="1253409" y="2103120"/>
            <a:ext cx="0" cy="3663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EB6CDE2-13E5-CDA9-057B-27B6EE4B071C}"/>
              </a:ext>
            </a:extLst>
          </p:cNvPr>
          <p:cNvCxnSpPr>
            <a:cxnSpLocks/>
          </p:cNvCxnSpPr>
          <p:nvPr/>
        </p:nvCxnSpPr>
        <p:spPr>
          <a:xfrm>
            <a:off x="2679543" y="2103120"/>
            <a:ext cx="0" cy="1266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0FAC1C8-41A8-A20F-2DAD-F290833E94CC}"/>
              </a:ext>
            </a:extLst>
          </p:cNvPr>
          <p:cNvCxnSpPr>
            <a:cxnSpLocks/>
          </p:cNvCxnSpPr>
          <p:nvPr/>
        </p:nvCxnSpPr>
        <p:spPr>
          <a:xfrm>
            <a:off x="3784116" y="2103120"/>
            <a:ext cx="0" cy="25299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39B5B86-1CBD-BB11-A5EA-A199C55C3262}"/>
              </a:ext>
            </a:extLst>
          </p:cNvPr>
          <p:cNvCxnSpPr>
            <a:cxnSpLocks/>
          </p:cNvCxnSpPr>
          <p:nvPr/>
        </p:nvCxnSpPr>
        <p:spPr>
          <a:xfrm>
            <a:off x="6118312" y="2043810"/>
            <a:ext cx="0" cy="6828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2F521CF-36F4-673E-4432-EA562E057D94}"/>
              </a:ext>
            </a:extLst>
          </p:cNvPr>
          <p:cNvCxnSpPr>
            <a:cxnSpLocks/>
          </p:cNvCxnSpPr>
          <p:nvPr/>
        </p:nvCxnSpPr>
        <p:spPr>
          <a:xfrm>
            <a:off x="6996663" y="2109027"/>
            <a:ext cx="0" cy="23828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6A665DA-F0B6-F414-4F2D-60107B6ECEBE}"/>
              </a:ext>
            </a:extLst>
          </p:cNvPr>
          <p:cNvCxnSpPr>
            <a:cxnSpLocks/>
          </p:cNvCxnSpPr>
          <p:nvPr/>
        </p:nvCxnSpPr>
        <p:spPr>
          <a:xfrm>
            <a:off x="6996663" y="1934030"/>
            <a:ext cx="0" cy="1690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6058BA4-FC37-060C-ADFE-89CD6A5E46E7}"/>
              </a:ext>
            </a:extLst>
          </p:cNvPr>
          <p:cNvCxnSpPr>
            <a:cxnSpLocks/>
          </p:cNvCxnSpPr>
          <p:nvPr/>
        </p:nvCxnSpPr>
        <p:spPr>
          <a:xfrm>
            <a:off x="9318239" y="2103120"/>
            <a:ext cx="0" cy="2951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0F305B3-784B-9CEE-F1C0-D9B39C5CF298}"/>
              </a:ext>
            </a:extLst>
          </p:cNvPr>
          <p:cNvCxnSpPr>
            <a:cxnSpLocks/>
          </p:cNvCxnSpPr>
          <p:nvPr/>
        </p:nvCxnSpPr>
        <p:spPr>
          <a:xfrm>
            <a:off x="10627678" y="2123834"/>
            <a:ext cx="0" cy="45348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>
            <a:extLst>
              <a:ext uri="{FF2B5EF4-FFF2-40B4-BE49-F238E27FC236}">
                <a16:creationId xmlns:a16="http://schemas.microsoft.com/office/drawing/2014/main" id="{64D7F1D8-A18F-1724-6198-580DDE0D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1640" y="6164469"/>
            <a:ext cx="2776920" cy="5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74AA81-C1ED-C0F5-8466-5BB03C2CCC40}"/>
              </a:ext>
            </a:extLst>
          </p:cNvPr>
          <p:cNvSpPr txBox="1"/>
          <p:nvPr/>
        </p:nvSpPr>
        <p:spPr>
          <a:xfrm>
            <a:off x="3055327" y="5521146"/>
            <a:ext cx="3810959" cy="120032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chemeClr val="tx1"/>
                </a:solidFill>
              </a:rPr>
              <a:t>Accordo n.132/cu del 22/11/2012 concernente le «Linee di indirizzo per la promozione ed il miglioramento della qualità e dell’appropriatezza degli interventi assistenziali nel settore dei disturbi pervasivi dello sviluppo (DPS) con particolare riferimento ai disturbi dello spettro autistico» DGR 1082/2013</a:t>
            </a: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B1151A0-8532-2E3D-AE3D-1C14D8C28F19}"/>
              </a:ext>
            </a:extLst>
          </p:cNvPr>
          <p:cNvCxnSpPr>
            <a:cxnSpLocks/>
          </p:cNvCxnSpPr>
          <p:nvPr/>
        </p:nvCxnSpPr>
        <p:spPr>
          <a:xfrm>
            <a:off x="4748716" y="3792772"/>
            <a:ext cx="0" cy="19473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C379201-6659-3E99-F568-4DA046292AFA}"/>
              </a:ext>
            </a:extLst>
          </p:cNvPr>
          <p:cNvCxnSpPr>
            <a:cxnSpLocks/>
          </p:cNvCxnSpPr>
          <p:nvPr/>
        </p:nvCxnSpPr>
        <p:spPr>
          <a:xfrm>
            <a:off x="4748716" y="2164262"/>
            <a:ext cx="0" cy="468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D0BD3E1-EA72-2162-D1D4-043530DAF53C}"/>
              </a:ext>
            </a:extLst>
          </p:cNvPr>
          <p:cNvSpPr txBox="1"/>
          <p:nvPr/>
        </p:nvSpPr>
        <p:spPr>
          <a:xfrm>
            <a:off x="9230829" y="4336206"/>
            <a:ext cx="2908483" cy="1785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it-IT" altLang="it-IT" sz="1200" b="1" dirty="0">
                <a:solidFill>
                  <a:srgbClr val="000000"/>
                </a:solidFill>
                <a:latin typeface="comic neue"/>
              </a:rPr>
              <a:t>Art.60 Disturbi dello spettro autistico</a:t>
            </a:r>
            <a:r>
              <a:rPr lang="it-IT" altLang="it-IT" sz="1400" dirty="0">
                <a:solidFill>
                  <a:schemeClr val="tx1"/>
                </a:solidFill>
                <a:ea typeface="SimSun" panose="02010600030101010101" pitchFamily="2" charset="-122"/>
              </a:rPr>
              <a:t>. </a:t>
            </a:r>
            <a:r>
              <a:rPr lang="it-IT" sz="1200" b="1" i="0" dirty="0">
                <a:solidFill>
                  <a:srgbClr val="000000"/>
                </a:solidFill>
                <a:effectLst/>
                <a:latin typeface="comic neue"/>
              </a:rPr>
              <a:t>Ai sensi della legge 18 Agosto 2015 n.134, il servizio sanitario nazionale garantisce alle persone con disturbi dello spettro autistico, le prestazioni della diagnosi precoce, della cura e del trattamento individualizzato, mediante l’impiego di metodi e strumenti basati sulle più avanzate evidenze scientifiche.</a:t>
            </a:r>
            <a:endParaRPr lang="it-IT" altLang="it-IT" sz="1200" b="1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FD32A8E-4049-839F-DBCF-D356DC15DD2D}"/>
              </a:ext>
            </a:extLst>
          </p:cNvPr>
          <p:cNvCxnSpPr>
            <a:cxnSpLocks/>
          </p:cNvCxnSpPr>
          <p:nvPr/>
        </p:nvCxnSpPr>
        <p:spPr>
          <a:xfrm>
            <a:off x="9230829" y="4161574"/>
            <a:ext cx="0" cy="3303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5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CB19433-98CA-260C-5806-93671072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20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3358FB5-56E8-C5D9-D9E4-919E6F8F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Assistiti con Disturbo dello Spettro Autistico e altra Comorbidità - SMA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A711501-5CA8-D014-CC48-56655E977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658309"/>
              </p:ext>
            </p:extLst>
          </p:nvPr>
        </p:nvGraphicFramePr>
        <p:xfrm>
          <a:off x="482414" y="1394815"/>
          <a:ext cx="11227171" cy="4668531"/>
        </p:xfrm>
        <a:graphic>
          <a:graphicData uri="http://schemas.openxmlformats.org/drawingml/2006/table">
            <a:tbl>
              <a:tblPr/>
              <a:tblGrid>
                <a:gridCol w="3510898">
                  <a:extLst>
                    <a:ext uri="{9D8B030D-6E8A-4147-A177-3AD203B41FA5}">
                      <a16:colId xmlns:a16="http://schemas.microsoft.com/office/drawing/2014/main" val="2558911433"/>
                    </a:ext>
                  </a:extLst>
                </a:gridCol>
                <a:gridCol w="493699">
                  <a:extLst>
                    <a:ext uri="{9D8B030D-6E8A-4147-A177-3AD203B41FA5}">
                      <a16:colId xmlns:a16="http://schemas.microsoft.com/office/drawing/2014/main" val="3412677104"/>
                    </a:ext>
                  </a:extLst>
                </a:gridCol>
                <a:gridCol w="561022">
                  <a:extLst>
                    <a:ext uri="{9D8B030D-6E8A-4147-A177-3AD203B41FA5}">
                      <a16:colId xmlns:a16="http://schemas.microsoft.com/office/drawing/2014/main" val="1903130485"/>
                    </a:ext>
                  </a:extLst>
                </a:gridCol>
                <a:gridCol w="572242">
                  <a:extLst>
                    <a:ext uri="{9D8B030D-6E8A-4147-A177-3AD203B41FA5}">
                      <a16:colId xmlns:a16="http://schemas.microsoft.com/office/drawing/2014/main" val="561774928"/>
                    </a:ext>
                  </a:extLst>
                </a:gridCol>
                <a:gridCol w="471258">
                  <a:extLst>
                    <a:ext uri="{9D8B030D-6E8A-4147-A177-3AD203B41FA5}">
                      <a16:colId xmlns:a16="http://schemas.microsoft.com/office/drawing/2014/main" val="3925708033"/>
                    </a:ext>
                  </a:extLst>
                </a:gridCol>
                <a:gridCol w="504920">
                  <a:extLst>
                    <a:ext uri="{9D8B030D-6E8A-4147-A177-3AD203B41FA5}">
                      <a16:colId xmlns:a16="http://schemas.microsoft.com/office/drawing/2014/main" val="3765748515"/>
                    </a:ext>
                  </a:extLst>
                </a:gridCol>
                <a:gridCol w="493699">
                  <a:extLst>
                    <a:ext uri="{9D8B030D-6E8A-4147-A177-3AD203B41FA5}">
                      <a16:colId xmlns:a16="http://schemas.microsoft.com/office/drawing/2014/main" val="206971797"/>
                    </a:ext>
                  </a:extLst>
                </a:gridCol>
                <a:gridCol w="448817">
                  <a:extLst>
                    <a:ext uri="{9D8B030D-6E8A-4147-A177-3AD203B41FA5}">
                      <a16:colId xmlns:a16="http://schemas.microsoft.com/office/drawing/2014/main" val="3662403654"/>
                    </a:ext>
                  </a:extLst>
                </a:gridCol>
                <a:gridCol w="478223">
                  <a:extLst>
                    <a:ext uri="{9D8B030D-6E8A-4147-A177-3AD203B41FA5}">
                      <a16:colId xmlns:a16="http://schemas.microsoft.com/office/drawing/2014/main" val="3186764982"/>
                    </a:ext>
                  </a:extLst>
                </a:gridCol>
                <a:gridCol w="614665">
                  <a:extLst>
                    <a:ext uri="{9D8B030D-6E8A-4147-A177-3AD203B41FA5}">
                      <a16:colId xmlns:a16="http://schemas.microsoft.com/office/drawing/2014/main" val="2346131083"/>
                    </a:ext>
                  </a:extLst>
                </a:gridCol>
                <a:gridCol w="461031">
                  <a:extLst>
                    <a:ext uri="{9D8B030D-6E8A-4147-A177-3AD203B41FA5}">
                      <a16:colId xmlns:a16="http://schemas.microsoft.com/office/drawing/2014/main" val="3813618669"/>
                    </a:ext>
                  </a:extLst>
                </a:gridCol>
                <a:gridCol w="554047">
                  <a:extLst>
                    <a:ext uri="{9D8B030D-6E8A-4147-A177-3AD203B41FA5}">
                      <a16:colId xmlns:a16="http://schemas.microsoft.com/office/drawing/2014/main" val="2241085879"/>
                    </a:ext>
                  </a:extLst>
                </a:gridCol>
                <a:gridCol w="487665">
                  <a:extLst>
                    <a:ext uri="{9D8B030D-6E8A-4147-A177-3AD203B41FA5}">
                      <a16:colId xmlns:a16="http://schemas.microsoft.com/office/drawing/2014/main" val="3996833936"/>
                    </a:ext>
                  </a:extLst>
                </a:gridCol>
                <a:gridCol w="851284">
                  <a:extLst>
                    <a:ext uri="{9D8B030D-6E8A-4147-A177-3AD203B41FA5}">
                      <a16:colId xmlns:a16="http://schemas.microsoft.com/office/drawing/2014/main" val="3414184129"/>
                    </a:ext>
                  </a:extLst>
                </a:gridCol>
                <a:gridCol w="723701">
                  <a:extLst>
                    <a:ext uri="{9D8B030D-6E8A-4147-A177-3AD203B41FA5}">
                      <a16:colId xmlns:a16="http://schemas.microsoft.com/office/drawing/2014/main" val="1105521264"/>
                    </a:ext>
                  </a:extLst>
                </a:gridCol>
              </a:tblGrid>
              <a:tr h="242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Anno di riferimento</a:t>
                      </a:r>
                    </a:p>
                  </a:txBody>
                  <a:tcPr marL="6265" marR="6265" marT="6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Variazioni %</a:t>
                      </a:r>
                    </a:p>
                  </a:txBody>
                  <a:tcPr marL="6265" marR="6265" marT="62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353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Aggregati Diagnostici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2024/2023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2024/2019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07199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Schizofrenia e altre psicosi funzionali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30,7%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216,1%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04031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Mania e disturbi affettivi bipolari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92,3%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733,3%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84144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Depressione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388015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Disturbi d’ansia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81,6%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885,7%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19716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Disturbi della personalità e del comportamento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73,2%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708,3%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51416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Alcolismo e tossicomanie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89129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Demenze e disturbi mentali organici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-93,5%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03294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Disturbi con disabilità intellettive (senza autismo)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64,5%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36152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DCA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18113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Altri disturbi psichici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123,9%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83921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Disturbi non psichiatrici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320,6%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86746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ASSISTITI con almeno 1 co-Diagnosi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462,2%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86937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ASSISTITI con almeno 1 co-Diagnosi</a:t>
                      </a:r>
                    </a:p>
                  </a:txBody>
                  <a:tcPr marL="6265" marR="6265" marT="62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23,1%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23,7%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27,5%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23,8%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22,1%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23,4%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21,2%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33,5%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39,2%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48,8%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FF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86466242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ASSISTITI RER</a:t>
                      </a:r>
                    </a:p>
                  </a:txBody>
                  <a:tcPr marL="6265" marR="6265" marT="62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697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1.178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1.646</a:t>
                      </a:r>
                    </a:p>
                  </a:txBody>
                  <a:tcPr marL="6265" marR="6265" marT="6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39,7%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169,0%</a:t>
                      </a:r>
                    </a:p>
                  </a:txBody>
                  <a:tcPr marL="6265" marR="6265" marT="6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8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2AA308-8389-D747-3F3E-6E5A4C1D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21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6DAB96-8D48-EEFF-2367-2993449C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Prestazioni erogate ad Assistiti con diagnosi di Disturbo dello Spettro Autistico sul totale delle prestazioni erogate - SMA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B117F43-E6BD-00B0-8D8F-618D0B13A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107310"/>
              </p:ext>
            </p:extLst>
          </p:nvPr>
        </p:nvGraphicFramePr>
        <p:xfrm>
          <a:off x="633711" y="1233594"/>
          <a:ext cx="10894259" cy="3196892"/>
        </p:xfrm>
        <a:graphic>
          <a:graphicData uri="http://schemas.openxmlformats.org/drawingml/2006/table">
            <a:tbl>
              <a:tblPr/>
              <a:tblGrid>
                <a:gridCol w="7296978">
                  <a:extLst>
                    <a:ext uri="{9D8B030D-6E8A-4147-A177-3AD203B41FA5}">
                      <a16:colId xmlns:a16="http://schemas.microsoft.com/office/drawing/2014/main" val="2218640757"/>
                    </a:ext>
                  </a:extLst>
                </a:gridCol>
                <a:gridCol w="1209289">
                  <a:extLst>
                    <a:ext uri="{9D8B030D-6E8A-4147-A177-3AD203B41FA5}">
                      <a16:colId xmlns:a16="http://schemas.microsoft.com/office/drawing/2014/main" val="937202595"/>
                    </a:ext>
                  </a:extLst>
                </a:gridCol>
                <a:gridCol w="1298044">
                  <a:extLst>
                    <a:ext uri="{9D8B030D-6E8A-4147-A177-3AD203B41FA5}">
                      <a16:colId xmlns:a16="http://schemas.microsoft.com/office/drawing/2014/main" val="4244369488"/>
                    </a:ext>
                  </a:extLst>
                </a:gridCol>
                <a:gridCol w="1089948">
                  <a:extLst>
                    <a:ext uri="{9D8B030D-6E8A-4147-A177-3AD203B41FA5}">
                      <a16:colId xmlns:a16="http://schemas.microsoft.com/office/drawing/2014/main" val="135499876"/>
                    </a:ext>
                  </a:extLst>
                </a:gridCol>
              </a:tblGrid>
              <a:tr h="6069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Anno di riferimento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89785"/>
                  </a:ext>
                </a:extLst>
              </a:tr>
              <a:tr h="5860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029021"/>
                  </a:ext>
                </a:extLst>
              </a:tr>
              <a:tr h="7513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prestazioni erogate ad Assistiti con Diagnosi di Disturbo dello Spettro Autistico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21.340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66105"/>
                  </a:ext>
                </a:extLst>
              </a:tr>
              <a:tr h="4580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prestazioni erogate ad Assistiti CSM*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2.158.100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2.312.688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2.319.952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61954"/>
                  </a:ext>
                </a:extLst>
              </a:tr>
              <a:tr h="7944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di prestazioni erogate ad Assistiti con Autismo sul totale delle prestazioni erogate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0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0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C579B-9D92-DAD5-8837-28A624A1B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0A99758-193D-281F-679F-3236E10A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EMERGENZE COMPORTAMENTALI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EA55848-90D0-F318-A001-2E892E5E6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Programma Regionale Integrato autismo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0D8DEB-9A86-B242-55B6-72BA5E31DF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8275" y="6356350"/>
            <a:ext cx="593725" cy="365125"/>
          </a:xfrm>
        </p:spPr>
        <p:txBody>
          <a:bodyPr/>
          <a:lstStyle/>
          <a:p>
            <a:fld id="{093042CA-34C0-4A72-BC0B-573E3CBB6EF3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7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DC424-F3A2-6F81-446D-3CD424DB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B18492-F86A-8360-1AC1-8B614BE5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868" y="6356350"/>
            <a:ext cx="5941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3042CA-34C0-4A72-BC0B-573E3CBB6EF3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65AC28A-A3F0-49C2-5448-F8BD7B09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/>
          <a:p>
            <a:r>
              <a:rPr lang="it-IT" dirty="0"/>
              <a:t>Lo sviluppo del programma PRIA dal 2000 al 2023 ha seguito quali direttrici?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BE4864F-8810-4474-6C5E-E3F7D5DF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00" y="1265385"/>
            <a:ext cx="11520000" cy="5421454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b="1" u="sng" dirty="0"/>
              <a:t>INVESTIMENTO SULLE RISORSE PROFESSIONALI</a:t>
            </a:r>
          </a:p>
          <a:p>
            <a:pPr marL="457200" lvl="1" indent="0">
              <a:buNone/>
            </a:pPr>
            <a:r>
              <a:rPr lang="it-IT" dirty="0"/>
              <a:t>Investimento nelle risorse</a:t>
            </a:r>
          </a:p>
          <a:p>
            <a:pPr marL="457200" lvl="1" indent="0">
              <a:buNone/>
            </a:pPr>
            <a:r>
              <a:rPr lang="it-IT" dirty="0"/>
              <a:t>Investimento nella formazione (procedure, competenze)</a:t>
            </a:r>
          </a:p>
          <a:p>
            <a:pPr marL="457200" lvl="1" indent="0">
              <a:buNone/>
            </a:pPr>
            <a:r>
              <a:rPr lang="it-IT" dirty="0"/>
              <a:t>Investimento risorse tecnologiche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>
              <a:buNone/>
            </a:pPr>
            <a:r>
              <a:rPr lang="it-IT" b="1" u="sng" dirty="0"/>
              <a:t>INVESTIMENTO SU OBIETTIVI CLINICI ED ORGANIZZATIVI</a:t>
            </a:r>
          </a:p>
          <a:p>
            <a:pPr marL="457200" lvl="1">
              <a:buNone/>
            </a:pPr>
            <a:r>
              <a:rPr lang="it-IT" dirty="0"/>
              <a:t>Definizione di obiettivi clinici ed organizzativi per minori, adulti e definizione della rete di monitoraggio e controllo a livello regionale, di area vasta e a livello di ASL</a:t>
            </a:r>
          </a:p>
          <a:p>
            <a:pPr marL="457200" lvl="1" indent="0">
              <a:buNone/>
            </a:pPr>
            <a:endParaRPr lang="it-IT" b="1" dirty="0"/>
          </a:p>
          <a:p>
            <a:pPr marL="457200" lvl="1">
              <a:buNone/>
            </a:pPr>
            <a:r>
              <a:rPr lang="it-IT" b="1" u="sng" dirty="0"/>
              <a:t>INVESTIMENTO SUL SISTEMA CURANTE</a:t>
            </a:r>
          </a:p>
          <a:p>
            <a:pPr marL="457200" lvl="1">
              <a:buNone/>
            </a:pPr>
            <a:r>
              <a:rPr lang="it-IT" dirty="0"/>
              <a:t>Risposta non solo a livello di asl, ma attraverso una serie di interventi basati sulla collaborazione e sull’integrazione dei vari attori istituzionali coinvolti negli ambiti di vita per tutte le fasce d’età</a:t>
            </a:r>
          </a:p>
          <a:p>
            <a:pPr lvl="1"/>
            <a:endParaRPr lang="it-IT" dirty="0"/>
          </a:p>
          <a:p>
            <a:pPr marL="457200" lvl="1">
              <a:buNone/>
            </a:pPr>
            <a:r>
              <a:rPr lang="it-IT" b="1" u="sng" dirty="0"/>
              <a:t>INVESTIMENTO SUI DATI EPIDEMIOLOGICI (VERIFICA)</a:t>
            </a:r>
          </a:p>
          <a:p>
            <a:pPr marL="457200" lvl="1">
              <a:buNone/>
            </a:pPr>
            <a:r>
              <a:rPr lang="it-IT" dirty="0"/>
              <a:t>Report annuali</a:t>
            </a:r>
          </a:p>
          <a:p>
            <a:pPr marL="457200" lvl="1">
              <a:buNone/>
            </a:pPr>
            <a:r>
              <a:rPr lang="it-IT" dirty="0"/>
              <a:t>Indicatori</a:t>
            </a:r>
          </a:p>
          <a:p>
            <a:pPr marL="457200" lvl="1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41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70CE8A-6FA3-784D-B6AE-C38FADD12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" y="462774"/>
            <a:ext cx="9083708" cy="5599083"/>
          </a:xfrm>
          <a:prstGeom prst="rect">
            <a:avLst/>
          </a:prstGeom>
          <a:ln w="28575"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B39FFFB-9BAB-D55B-1908-D71B1468DCF9}"/>
              </a:ext>
            </a:extLst>
          </p:cNvPr>
          <p:cNvSpPr/>
          <p:nvPr/>
        </p:nvSpPr>
        <p:spPr>
          <a:xfrm>
            <a:off x="4024242" y="1341877"/>
            <a:ext cx="1657978" cy="72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727E98-036F-DB57-E3EA-876BC83E5DC6}"/>
              </a:ext>
            </a:extLst>
          </p:cNvPr>
          <p:cNvSpPr/>
          <p:nvPr/>
        </p:nvSpPr>
        <p:spPr>
          <a:xfrm>
            <a:off x="7638424" y="1008711"/>
            <a:ext cx="1657978" cy="11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3B1DE0-6411-BBE0-6D32-08E45630B308}"/>
              </a:ext>
            </a:extLst>
          </p:cNvPr>
          <p:cNvSpPr/>
          <p:nvPr/>
        </p:nvSpPr>
        <p:spPr>
          <a:xfrm>
            <a:off x="7720485" y="3462183"/>
            <a:ext cx="1657978" cy="11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93915D-D1C2-0A38-C45D-D787686C5693}"/>
              </a:ext>
            </a:extLst>
          </p:cNvPr>
          <p:cNvSpPr/>
          <p:nvPr/>
        </p:nvSpPr>
        <p:spPr>
          <a:xfrm>
            <a:off x="5980446" y="4901774"/>
            <a:ext cx="1657978" cy="11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75D5E20-259C-898C-FAE5-5E0660B9394F}"/>
              </a:ext>
            </a:extLst>
          </p:cNvPr>
          <p:cNvSpPr/>
          <p:nvPr/>
        </p:nvSpPr>
        <p:spPr>
          <a:xfrm>
            <a:off x="3533673" y="4551757"/>
            <a:ext cx="1657978" cy="11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DA10DEE-9FBC-5751-78D1-A61B4E3EFC0A}"/>
              </a:ext>
            </a:extLst>
          </p:cNvPr>
          <p:cNvSpPr/>
          <p:nvPr/>
        </p:nvSpPr>
        <p:spPr>
          <a:xfrm>
            <a:off x="622165" y="3076325"/>
            <a:ext cx="1657978" cy="119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B7D07B1-51B7-5DED-4633-6124A1D60882}"/>
              </a:ext>
            </a:extLst>
          </p:cNvPr>
          <p:cNvSpPr/>
          <p:nvPr/>
        </p:nvSpPr>
        <p:spPr>
          <a:xfrm>
            <a:off x="594530" y="1311188"/>
            <a:ext cx="1657978" cy="1080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1EE54D-5847-2341-B9D4-296E70B92F0A}"/>
              </a:ext>
            </a:extLst>
          </p:cNvPr>
          <p:cNvSpPr txBox="1"/>
          <p:nvPr/>
        </p:nvSpPr>
        <p:spPr>
          <a:xfrm>
            <a:off x="4047682" y="852129"/>
            <a:ext cx="210680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PIACENZA</a:t>
            </a:r>
          </a:p>
          <a:p>
            <a:r>
              <a:rPr lang="it-IT" sz="1200" dirty="0"/>
              <a:t>SPOKE Minori </a:t>
            </a:r>
          </a:p>
          <a:p>
            <a:r>
              <a:rPr lang="it-IT" sz="1200" dirty="0"/>
              <a:t>HUB Adulti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RETE Psichiatria di collegamento, CSM, Socio sanitario</a:t>
            </a:r>
          </a:p>
          <a:p>
            <a:endParaRPr lang="it-IT" sz="120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D576F5B-5F78-6735-BC5F-DD8633135E34}"/>
              </a:ext>
            </a:extLst>
          </p:cNvPr>
          <p:cNvSpPr/>
          <p:nvPr/>
        </p:nvSpPr>
        <p:spPr>
          <a:xfrm>
            <a:off x="715110" y="494143"/>
            <a:ext cx="5637126" cy="272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E1EF4B0-E401-2885-5825-1D79737A358C}"/>
              </a:ext>
            </a:extLst>
          </p:cNvPr>
          <p:cNvSpPr txBox="1"/>
          <p:nvPr/>
        </p:nvSpPr>
        <p:spPr>
          <a:xfrm>
            <a:off x="2744878" y="79773"/>
            <a:ext cx="554669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LA RETE PER L’ AUTISMO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HUB e SPOKE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D9E571F-CBAC-E595-7776-5739C19EF8F0}"/>
              </a:ext>
            </a:extLst>
          </p:cNvPr>
          <p:cNvSpPr/>
          <p:nvPr/>
        </p:nvSpPr>
        <p:spPr>
          <a:xfrm>
            <a:off x="1387089" y="4654063"/>
            <a:ext cx="1697757" cy="1089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E23C04F-5A55-3F13-6E70-96A49D41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27" r="78041" b="85721"/>
          <a:stretch/>
        </p:blipFill>
        <p:spPr>
          <a:xfrm>
            <a:off x="622165" y="1736167"/>
            <a:ext cx="1996031" cy="22700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01A1F49F-AF2C-B472-43D3-1D4F89E91C09}"/>
              </a:ext>
            </a:extLst>
          </p:cNvPr>
          <p:cNvSpPr/>
          <p:nvPr/>
        </p:nvSpPr>
        <p:spPr>
          <a:xfrm>
            <a:off x="653145" y="1008711"/>
            <a:ext cx="1599363" cy="299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898CF3-02C1-509B-4514-0A0CA0918C41}"/>
              </a:ext>
            </a:extLst>
          </p:cNvPr>
          <p:cNvSpPr txBox="1"/>
          <p:nvPr/>
        </p:nvSpPr>
        <p:spPr>
          <a:xfrm>
            <a:off x="582979" y="1114363"/>
            <a:ext cx="180566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PARMA</a:t>
            </a:r>
          </a:p>
          <a:p>
            <a:r>
              <a:rPr lang="it-IT" sz="1200" dirty="0"/>
              <a:t>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01A07D-B28A-A3B4-9127-712B46053822}"/>
              </a:ext>
            </a:extLst>
          </p:cNvPr>
          <p:cNvSpPr txBox="1"/>
          <p:nvPr/>
        </p:nvSpPr>
        <p:spPr>
          <a:xfrm>
            <a:off x="618056" y="2765764"/>
            <a:ext cx="19969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REGGIO-EMILIA</a:t>
            </a:r>
            <a:endParaRPr lang="it-IT" sz="1200" dirty="0"/>
          </a:p>
          <a:p>
            <a:r>
              <a:rPr lang="it-IT" sz="1200" dirty="0"/>
              <a:t>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Adulti: 2 equipe dedicate DSMDP e  Area Fragili</a:t>
            </a:r>
          </a:p>
          <a:p>
            <a:r>
              <a:rPr lang="it-IT" sz="1200" dirty="0"/>
              <a:t>HUB Minori/Adulti</a:t>
            </a:r>
          </a:p>
          <a:p>
            <a:endParaRPr lang="it-IT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6B9AA7-3C47-E096-3A1E-52E64E2AAC06}"/>
              </a:ext>
            </a:extLst>
          </p:cNvPr>
          <p:cNvSpPr txBox="1"/>
          <p:nvPr/>
        </p:nvSpPr>
        <p:spPr>
          <a:xfrm>
            <a:off x="723360" y="4243240"/>
            <a:ext cx="21209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MODENA</a:t>
            </a:r>
          </a:p>
          <a:p>
            <a:r>
              <a:rPr lang="it-IT" sz="1200" dirty="0"/>
              <a:t>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endParaRPr lang="it-IT" sz="1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8E4FAF-192E-5A2D-D5F6-402796AD698C}"/>
              </a:ext>
            </a:extLst>
          </p:cNvPr>
          <p:cNvSpPr txBox="1"/>
          <p:nvPr/>
        </p:nvSpPr>
        <p:spPr>
          <a:xfrm>
            <a:off x="3465006" y="4298836"/>
            <a:ext cx="23094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BOLOGNA</a:t>
            </a:r>
          </a:p>
          <a:p>
            <a:r>
              <a:rPr lang="it-IT" sz="1200" dirty="0"/>
              <a:t>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r>
              <a:rPr lang="it-IT" sz="1200" dirty="0"/>
              <a:t>HUB Minori/Adulti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A061BAD-5F63-093B-B704-A15AB779E535}"/>
              </a:ext>
            </a:extLst>
          </p:cNvPr>
          <p:cNvSpPr txBox="1"/>
          <p:nvPr/>
        </p:nvSpPr>
        <p:spPr>
          <a:xfrm>
            <a:off x="7620005" y="781221"/>
            <a:ext cx="21821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FERRARA</a:t>
            </a:r>
            <a:endParaRPr lang="it-IT" sz="1200" dirty="0"/>
          </a:p>
          <a:p>
            <a:r>
              <a:rPr lang="it-IT" sz="1200" dirty="0"/>
              <a:t>Ambulatorio ASD Minori</a:t>
            </a:r>
          </a:p>
          <a:p>
            <a:r>
              <a:rPr lang="it-IT" sz="1200" dirty="0"/>
              <a:t>Adulti: </a:t>
            </a:r>
            <a:r>
              <a:rPr lang="it-IT" sz="1200" b="1" dirty="0">
                <a:solidFill>
                  <a:srgbClr val="FF0000"/>
                </a:solidFill>
              </a:rPr>
              <a:t>2 equipe dedicate DSMDP (Utenti ASD livello 1 e 2) e  DCP (Utenti ASD livello 3).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4D8398-35FE-ABFE-B894-A71C9FCDC9EB}"/>
              </a:ext>
            </a:extLst>
          </p:cNvPr>
          <p:cNvSpPr txBox="1"/>
          <p:nvPr/>
        </p:nvSpPr>
        <p:spPr>
          <a:xfrm>
            <a:off x="5980446" y="4583376"/>
            <a:ext cx="27766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DI IMOLA</a:t>
            </a:r>
          </a:p>
          <a:p>
            <a:r>
              <a:rPr lang="it-IT" sz="1200" dirty="0"/>
              <a:t>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endParaRPr lang="it-IT" sz="12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F02F82-1A4C-C417-11AB-41C7500696E0}"/>
              </a:ext>
            </a:extLst>
          </p:cNvPr>
          <p:cNvSpPr txBox="1"/>
          <p:nvPr/>
        </p:nvSpPr>
        <p:spPr>
          <a:xfrm>
            <a:off x="7713573" y="3255289"/>
            <a:ext cx="203386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AZIENDA USL DELLA ROMAGNA</a:t>
            </a:r>
            <a:endParaRPr lang="it-IT" sz="1200" dirty="0"/>
          </a:p>
          <a:p>
            <a:r>
              <a:rPr lang="it-IT" sz="1200" b="1" dirty="0">
                <a:solidFill>
                  <a:srgbClr val="FF0000"/>
                </a:solidFill>
              </a:rPr>
              <a:t>Ravenna</a:t>
            </a:r>
            <a:r>
              <a:rPr lang="it-IT" sz="1200" dirty="0"/>
              <a:t> SPOKE Minori , </a:t>
            </a:r>
            <a:r>
              <a:rPr lang="it-IT" sz="1200" b="1" dirty="0">
                <a:solidFill>
                  <a:srgbClr val="FF0000"/>
                </a:solidFill>
              </a:rPr>
              <a:t>Adulti equipe dedicata DI e ASD</a:t>
            </a:r>
          </a:p>
          <a:p>
            <a:r>
              <a:rPr lang="it-IT" sz="1200" b="1" dirty="0" err="1">
                <a:solidFill>
                  <a:srgbClr val="FF0000"/>
                </a:solidFill>
              </a:rPr>
              <a:t>Forli</a:t>
            </a:r>
            <a:r>
              <a:rPr lang="it-IT" sz="1200" b="1" dirty="0">
                <a:solidFill>
                  <a:srgbClr val="FF0000"/>
                </a:solidFill>
              </a:rPr>
              <a:t> Cesena </a:t>
            </a:r>
            <a:r>
              <a:rPr lang="it-IT" sz="1200" dirty="0"/>
              <a:t>SPOKE Minori, </a:t>
            </a:r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Rimin</a:t>
            </a:r>
            <a:r>
              <a:rPr lang="it-IT" sz="1200" dirty="0"/>
              <a:t>i SPOKE Minori </a:t>
            </a:r>
          </a:p>
          <a:p>
            <a:r>
              <a:rPr lang="it-IT" sz="1200" b="1" dirty="0">
                <a:solidFill>
                  <a:srgbClr val="FF0000"/>
                </a:solidFill>
              </a:rPr>
              <a:t>Adulti equipe dedicata</a:t>
            </a:r>
          </a:p>
          <a:p>
            <a:r>
              <a:rPr lang="it-IT" sz="1200" dirty="0"/>
              <a:t>HUB Minori /Adulti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5B2CC5CA-A915-0010-7BE2-BC2C94740550}"/>
              </a:ext>
            </a:extLst>
          </p:cNvPr>
          <p:cNvSpPr/>
          <p:nvPr/>
        </p:nvSpPr>
        <p:spPr>
          <a:xfrm>
            <a:off x="4410699" y="2412708"/>
            <a:ext cx="209030" cy="20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FE3896D8-FC09-FAE4-6462-3C85879730A1}"/>
              </a:ext>
            </a:extLst>
          </p:cNvPr>
          <p:cNvSpPr/>
          <p:nvPr/>
        </p:nvSpPr>
        <p:spPr>
          <a:xfrm>
            <a:off x="5286816" y="2934278"/>
            <a:ext cx="322755" cy="300937"/>
          </a:xfrm>
          <a:prstGeom prst="ellipse">
            <a:avLst/>
          </a:prstGeom>
          <a:solidFill>
            <a:srgbClr val="FAA3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1D78ACBE-8AAA-1053-4B74-B9B37D60E749}"/>
              </a:ext>
            </a:extLst>
          </p:cNvPr>
          <p:cNvSpPr/>
          <p:nvPr/>
        </p:nvSpPr>
        <p:spPr>
          <a:xfrm>
            <a:off x="3808147" y="2217724"/>
            <a:ext cx="209030" cy="20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E2633724-44C7-E7BD-1A62-F22E5A7D48B5}"/>
              </a:ext>
            </a:extLst>
          </p:cNvPr>
          <p:cNvSpPr/>
          <p:nvPr/>
        </p:nvSpPr>
        <p:spPr>
          <a:xfrm>
            <a:off x="2885634" y="2019719"/>
            <a:ext cx="209030" cy="20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BE0677EB-D138-97CF-3C32-1DF618D72FD0}"/>
              </a:ext>
            </a:extLst>
          </p:cNvPr>
          <p:cNvSpPr/>
          <p:nvPr/>
        </p:nvSpPr>
        <p:spPr>
          <a:xfrm>
            <a:off x="4903803" y="2496235"/>
            <a:ext cx="209030" cy="200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0512DA1E-820F-E545-9B95-05B3CE03E93A}"/>
              </a:ext>
            </a:extLst>
          </p:cNvPr>
          <p:cNvSpPr/>
          <p:nvPr/>
        </p:nvSpPr>
        <p:spPr>
          <a:xfrm>
            <a:off x="5501422" y="2689856"/>
            <a:ext cx="209030" cy="200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E7521D94-5F9B-C3AE-BB4A-82AC555C61AD}"/>
              </a:ext>
            </a:extLst>
          </p:cNvPr>
          <p:cNvSpPr/>
          <p:nvPr/>
        </p:nvSpPr>
        <p:spPr>
          <a:xfrm>
            <a:off x="5771416" y="3110117"/>
            <a:ext cx="209030" cy="200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F99011AE-C39E-B273-4CBF-4F33AB5183B5}"/>
              </a:ext>
            </a:extLst>
          </p:cNvPr>
          <p:cNvSpPr/>
          <p:nvPr/>
        </p:nvSpPr>
        <p:spPr>
          <a:xfrm>
            <a:off x="6247721" y="2342757"/>
            <a:ext cx="209030" cy="2004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6D18A0F-B27A-5CE3-A1C3-12E7C2A36864}"/>
              </a:ext>
            </a:extLst>
          </p:cNvPr>
          <p:cNvSpPr/>
          <p:nvPr/>
        </p:nvSpPr>
        <p:spPr>
          <a:xfrm>
            <a:off x="6340994" y="3867237"/>
            <a:ext cx="209030" cy="2004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85CD64C7-FA4C-9639-3A71-A800A16279C1}"/>
              </a:ext>
            </a:extLst>
          </p:cNvPr>
          <p:cNvSpPr/>
          <p:nvPr/>
        </p:nvSpPr>
        <p:spPr>
          <a:xfrm>
            <a:off x="4199258" y="2836751"/>
            <a:ext cx="322755" cy="30093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A875DD6-90F7-F58C-56E6-1B2C966749F0}"/>
              </a:ext>
            </a:extLst>
          </p:cNvPr>
          <p:cNvSpPr/>
          <p:nvPr/>
        </p:nvSpPr>
        <p:spPr>
          <a:xfrm>
            <a:off x="6623070" y="3424391"/>
            <a:ext cx="322755" cy="3009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47374C59-7BFA-D3DA-1DA6-F965C0A8382A}"/>
              </a:ext>
            </a:extLst>
          </p:cNvPr>
          <p:cNvSpPr/>
          <p:nvPr/>
        </p:nvSpPr>
        <p:spPr>
          <a:xfrm>
            <a:off x="6877295" y="3731888"/>
            <a:ext cx="209030" cy="2004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6993DA8E-C7CA-EED9-407B-357776734442}"/>
              </a:ext>
            </a:extLst>
          </p:cNvPr>
          <p:cNvSpPr/>
          <p:nvPr/>
        </p:nvSpPr>
        <p:spPr>
          <a:xfrm>
            <a:off x="6541016" y="3016426"/>
            <a:ext cx="209030" cy="2004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0B9223D-6D8E-2A9B-D1DF-26CB4F3D6D02}"/>
              </a:ext>
            </a:extLst>
          </p:cNvPr>
          <p:cNvSpPr/>
          <p:nvPr/>
        </p:nvSpPr>
        <p:spPr>
          <a:xfrm>
            <a:off x="6645531" y="4067715"/>
            <a:ext cx="209030" cy="2004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CF8B6735-5D1E-D815-D17F-016E89D3466B}"/>
              </a:ext>
            </a:extLst>
          </p:cNvPr>
          <p:cNvCxnSpPr>
            <a:cxnSpLocks/>
          </p:cNvCxnSpPr>
          <p:nvPr/>
        </p:nvCxnSpPr>
        <p:spPr>
          <a:xfrm>
            <a:off x="2990149" y="2094367"/>
            <a:ext cx="1365827" cy="87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52E44863-6BF5-8CA3-EA34-324DD21C3430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3986565" y="2388853"/>
            <a:ext cx="369411" cy="57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624805C8-96BE-6B5D-5660-7ACBD96AFC6A}"/>
              </a:ext>
            </a:extLst>
          </p:cNvPr>
          <p:cNvCxnSpPr>
            <a:cxnSpLocks/>
          </p:cNvCxnSpPr>
          <p:nvPr/>
        </p:nvCxnSpPr>
        <p:spPr>
          <a:xfrm flipH="1">
            <a:off x="4374399" y="2613198"/>
            <a:ext cx="84829" cy="355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1D74FEB6-AA6C-FAAA-C396-3971B03B189E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4360636" y="2667364"/>
            <a:ext cx="573779" cy="30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0CB14DF4-5143-BADF-2467-B5CA0D88A7DA}"/>
              </a:ext>
            </a:extLst>
          </p:cNvPr>
          <p:cNvCxnSpPr>
            <a:cxnSpLocks/>
            <a:stCxn id="46" idx="3"/>
          </p:cNvCxnSpPr>
          <p:nvPr/>
        </p:nvCxnSpPr>
        <p:spPr>
          <a:xfrm flipH="1">
            <a:off x="5448193" y="2860985"/>
            <a:ext cx="83841" cy="222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58D8D35B-8F0C-B9E4-00FB-C01205FB58A9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5440005" y="2513886"/>
            <a:ext cx="838328" cy="571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7F883DDD-C08A-1E81-41BB-470D003E4F1F}"/>
              </a:ext>
            </a:extLst>
          </p:cNvPr>
          <p:cNvCxnSpPr>
            <a:cxnSpLocks/>
            <a:stCxn id="47" idx="2"/>
          </p:cNvCxnSpPr>
          <p:nvPr/>
        </p:nvCxnSpPr>
        <p:spPr>
          <a:xfrm flipH="1" flipV="1">
            <a:off x="5448193" y="3088277"/>
            <a:ext cx="323223" cy="122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5C68543E-A29E-6226-EB75-266AC7706A62}"/>
              </a:ext>
            </a:extLst>
          </p:cNvPr>
          <p:cNvCxnSpPr>
            <a:cxnSpLocks/>
            <a:stCxn id="53" idx="4"/>
          </p:cNvCxnSpPr>
          <p:nvPr/>
        </p:nvCxnSpPr>
        <p:spPr>
          <a:xfrm>
            <a:off x="6645531" y="3216916"/>
            <a:ext cx="138916" cy="38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>
            <a:extLst>
              <a:ext uri="{FF2B5EF4-FFF2-40B4-BE49-F238E27FC236}">
                <a16:creationId xmlns:a16="http://schemas.microsoft.com/office/drawing/2014/main" id="{810A9592-2D11-E262-467F-BDD2E4B130A0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750046" y="3601680"/>
            <a:ext cx="42909" cy="466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>
            <a:extLst>
              <a:ext uri="{FF2B5EF4-FFF2-40B4-BE49-F238E27FC236}">
                <a16:creationId xmlns:a16="http://schemas.microsoft.com/office/drawing/2014/main" id="{D501C84C-3FFE-E3D7-9C78-540609E437E2}"/>
              </a:ext>
            </a:extLst>
          </p:cNvPr>
          <p:cNvCxnSpPr>
            <a:cxnSpLocks/>
          </p:cNvCxnSpPr>
          <p:nvPr/>
        </p:nvCxnSpPr>
        <p:spPr>
          <a:xfrm flipH="1">
            <a:off x="6501063" y="3599917"/>
            <a:ext cx="274731" cy="26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9E95D297-075D-6D5B-DAD1-D4BC02CF4187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792955" y="3601680"/>
            <a:ext cx="114952" cy="15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1">
            <a:extLst>
              <a:ext uri="{FF2B5EF4-FFF2-40B4-BE49-F238E27FC236}">
                <a16:creationId xmlns:a16="http://schemas.microsoft.com/office/drawing/2014/main" id="{09A1F1D9-56E4-9C76-7DBF-322AE9D1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0954" y="6134555"/>
            <a:ext cx="2776920" cy="59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7B33AC-F669-16AE-D36F-8708457E463D}"/>
              </a:ext>
            </a:extLst>
          </p:cNvPr>
          <p:cNvSpPr txBox="1"/>
          <p:nvPr/>
        </p:nvSpPr>
        <p:spPr>
          <a:xfrm>
            <a:off x="754267" y="5327158"/>
            <a:ext cx="8874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/>
              <a:t>Spoke</a:t>
            </a:r>
            <a:r>
              <a:rPr lang="it-IT" sz="1100" dirty="0"/>
              <a:t>: tale Team ha il compito di approfondire la diagnosi e definire il percorso di presa in carico di minori e adulti con diagnosi di Autismo, applicando i protocolli diagnostici e di trattamento condivisi a livello regionale. </a:t>
            </a:r>
          </a:p>
          <a:p>
            <a:r>
              <a:rPr lang="it-IT" sz="1100" b="1" dirty="0"/>
              <a:t>HUB: </a:t>
            </a:r>
            <a:r>
              <a:rPr lang="it-IT" sz="1100" dirty="0"/>
              <a:t>è il luogo del governo clinico di coordinamento dell’area vasta di riferimento degli </a:t>
            </a:r>
            <a:r>
              <a:rPr lang="it-IT" sz="1100" dirty="0" err="1"/>
              <a:t>spoke</a:t>
            </a:r>
            <a:r>
              <a:rPr lang="it-IT" sz="1100" dirty="0"/>
              <a:t>, il controllo della qualità </a:t>
            </a:r>
            <a:r>
              <a:rPr lang="it-IT" sz="1100"/>
              <a:t>ed efficacia </a:t>
            </a:r>
            <a:r>
              <a:rPr lang="it-IT" sz="1100" dirty="0"/>
              <a:t>dell’appropriatezza clinica dell’assistenza, programmare la formazione degli operatori, la qualificazione dei percorsi</a:t>
            </a:r>
          </a:p>
          <a:p>
            <a:r>
              <a:rPr lang="it-IT" sz="1100" dirty="0"/>
              <a:t> </a:t>
            </a:r>
            <a:r>
              <a:rPr lang="it-IT" sz="1100" b="1" dirty="0"/>
              <a:t>Servizi ospedalieri e universitari</a:t>
            </a:r>
            <a:r>
              <a:rPr lang="it-IT" sz="1100" dirty="0"/>
              <a:t>: operano per la definizione della diagnosi eziologica e per lo sviluppo dei progetti di ricerca.</a:t>
            </a:r>
          </a:p>
        </p:txBody>
      </p:sp>
    </p:spTree>
    <p:extLst>
      <p:ext uri="{BB962C8B-B14F-4D97-AF65-F5344CB8AC3E}">
        <p14:creationId xmlns:p14="http://schemas.microsoft.com/office/powerpoint/2010/main" val="422209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ADD5-9076-C9BD-8646-E020EF14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E7633C-7D3E-E6BB-D19D-FC3C70C9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868" y="6356350"/>
            <a:ext cx="5941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3042CA-34C0-4A72-BC0B-573E3CBB6EF3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9397DE7-B0E1-106C-402C-A0B764F7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/>
          <a:p>
            <a:r>
              <a:rPr lang="it-IT" dirty="0"/>
              <a:t>Raccomandazione generali 1/2</a:t>
            </a:r>
          </a:p>
        </p:txBody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9BED1F20-56FD-931C-FD8B-B464CF273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46194"/>
              </p:ext>
            </p:extLst>
          </p:nvPr>
        </p:nvGraphicFramePr>
        <p:xfrm>
          <a:off x="336000" y="1265384"/>
          <a:ext cx="11520000" cy="491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00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10EB2F8-47A6-18A3-5226-1B2F7FD6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868" y="6356350"/>
            <a:ext cx="5941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3042CA-34C0-4A72-BC0B-573E3CBB6EF3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40B3F2-05F1-16D7-7C77-41E3C90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/>
          <a:p>
            <a:r>
              <a:rPr lang="it-IT" dirty="0"/>
              <a:t>Raccomandazioni generali 2/2</a:t>
            </a:r>
          </a:p>
        </p:txBody>
      </p:sp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146B55B2-5467-EED2-E483-C44B87832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732906"/>
              </p:ext>
            </p:extLst>
          </p:nvPr>
        </p:nvGraphicFramePr>
        <p:xfrm>
          <a:off x="336000" y="1265384"/>
          <a:ext cx="11520000" cy="523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68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A251-026A-BB74-7E0E-694EAD2F9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2E646C-CEF5-41A1-7E88-091C78DF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868" y="6356350"/>
            <a:ext cx="59413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3042CA-34C0-4A72-BC0B-573E3CBB6EF3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5860439-0C43-3335-EFF1-F72377786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71161"/>
            <a:ext cx="11520000" cy="817129"/>
          </a:xfrm>
        </p:spPr>
        <p:txBody>
          <a:bodyPr anchor="ctr">
            <a:normAutofit/>
          </a:bodyPr>
          <a:lstStyle/>
          <a:p>
            <a:r>
              <a:rPr lang="it-IT" dirty="0"/>
              <a:t>Raccomandazione ADULTI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7F8752FB-B20E-884B-616A-9119F2D14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00634"/>
              </p:ext>
            </p:extLst>
          </p:nvPr>
        </p:nvGraphicFramePr>
        <p:xfrm>
          <a:off x="336000" y="1265385"/>
          <a:ext cx="11520000" cy="481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14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6000" t="17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9C76D71-DEC7-E002-81CB-393C1F10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Quadro epidemiologico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EF1A7FE-B75C-ADD5-7FDC-909CD3A34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Programma Regionale Integrato autismo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119814C-A524-7E28-F933-2225F9E011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8275" y="6356350"/>
            <a:ext cx="593725" cy="365125"/>
          </a:xfrm>
        </p:spPr>
        <p:txBody>
          <a:bodyPr/>
          <a:lstStyle/>
          <a:p>
            <a:fld id="{093042CA-34C0-4A72-BC0B-573E3CBB6EF3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39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FFDE79-D611-4896-0AE1-676B988D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42CA-34C0-4A72-BC0B-573E3CBB6EF3}" type="slidenum">
              <a:rPr lang="it-IT" smtClean="0"/>
              <a:t>9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31E5460-3064-4C94-3C36-64BC7A2B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 Nova Cond"/>
              </a:rPr>
              <a:t>Assistiti con </a:t>
            </a:r>
            <a:r>
              <a:rPr lang="it-IT" dirty="0"/>
              <a:t>Disturbo dello Spettro Autistico </a:t>
            </a:r>
            <a:r>
              <a:rPr lang="it-IT" dirty="0">
                <a:latin typeface="Arial Nova Cond"/>
              </a:rPr>
              <a:t>- NPIA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77A1E7-1D27-9F9E-7A68-BE580007668C}"/>
              </a:ext>
            </a:extLst>
          </p:cNvPr>
          <p:cNvSpPr txBox="1"/>
          <p:nvPr/>
        </p:nvSpPr>
        <p:spPr>
          <a:xfrm>
            <a:off x="811823" y="5887501"/>
            <a:ext cx="299126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i="1" dirty="0"/>
              <a:t>Dal 2011 aumento del 351,4%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69B52424-F193-3962-D8BF-D05E813ABB99}"/>
              </a:ext>
              <a:ext uri="{147F2762-F138-4A5C-976F-8EAC2B608ADB}">
                <a16:predDERef xmlns:a16="http://schemas.microsoft.com/office/drawing/2014/main" pred="{0A397416-4A44-18D1-60DF-85DEF3EB3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23009"/>
              </p:ext>
            </p:extLst>
          </p:nvPr>
        </p:nvGraphicFramePr>
        <p:xfrm>
          <a:off x="498513" y="2076068"/>
          <a:ext cx="5597487" cy="326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09DE8FF-3C8C-CC84-3468-677C76EB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66189"/>
              </p:ext>
            </p:extLst>
          </p:nvPr>
        </p:nvGraphicFramePr>
        <p:xfrm>
          <a:off x="6379028" y="1458686"/>
          <a:ext cx="5597484" cy="4428821"/>
        </p:xfrm>
        <a:graphic>
          <a:graphicData uri="http://schemas.openxmlformats.org/drawingml/2006/table">
            <a:tbl>
              <a:tblPr/>
              <a:tblGrid>
                <a:gridCol w="932914">
                  <a:extLst>
                    <a:ext uri="{9D8B030D-6E8A-4147-A177-3AD203B41FA5}">
                      <a16:colId xmlns:a16="http://schemas.microsoft.com/office/drawing/2014/main" val="1804248891"/>
                    </a:ext>
                  </a:extLst>
                </a:gridCol>
                <a:gridCol w="932914">
                  <a:extLst>
                    <a:ext uri="{9D8B030D-6E8A-4147-A177-3AD203B41FA5}">
                      <a16:colId xmlns:a16="http://schemas.microsoft.com/office/drawing/2014/main" val="3873595395"/>
                    </a:ext>
                  </a:extLst>
                </a:gridCol>
                <a:gridCol w="932914">
                  <a:extLst>
                    <a:ext uri="{9D8B030D-6E8A-4147-A177-3AD203B41FA5}">
                      <a16:colId xmlns:a16="http://schemas.microsoft.com/office/drawing/2014/main" val="1046577427"/>
                    </a:ext>
                  </a:extLst>
                </a:gridCol>
                <a:gridCol w="932914">
                  <a:extLst>
                    <a:ext uri="{9D8B030D-6E8A-4147-A177-3AD203B41FA5}">
                      <a16:colId xmlns:a16="http://schemas.microsoft.com/office/drawing/2014/main" val="430232401"/>
                    </a:ext>
                  </a:extLst>
                </a:gridCol>
                <a:gridCol w="932914">
                  <a:extLst>
                    <a:ext uri="{9D8B030D-6E8A-4147-A177-3AD203B41FA5}">
                      <a16:colId xmlns:a16="http://schemas.microsoft.com/office/drawing/2014/main" val="2755412325"/>
                    </a:ext>
                  </a:extLst>
                </a:gridCol>
                <a:gridCol w="932914">
                  <a:extLst>
                    <a:ext uri="{9D8B030D-6E8A-4147-A177-3AD203B41FA5}">
                      <a16:colId xmlns:a16="http://schemas.microsoft.com/office/drawing/2014/main" val="3162475101"/>
                    </a:ext>
                  </a:extLst>
                </a:gridCol>
              </a:tblGrid>
              <a:tr h="836595">
                <a:tc row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totale utenti  NPIA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Variazione % NPIA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Utenti con Disturbo dello Spettro Autistico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Variazione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assistiti con Disturbo dello Spettro Autistico su assistiti NPIA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265434"/>
                  </a:ext>
                </a:extLst>
              </a:tr>
              <a:tr h="4036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Base: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43896"/>
                  </a:ext>
                </a:extLst>
              </a:tr>
              <a:tr h="24951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Base: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624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04713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05170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88229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18273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91173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64623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73215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1762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31577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70392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61599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79519"/>
                  </a:ext>
                </a:extLst>
              </a:tr>
              <a:tr h="234834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7793"/>
                  </a:ext>
                </a:extLst>
              </a:tr>
              <a:tr h="249511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1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10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49BB98D4DA414EA4BF1EC720C8AD82" ma:contentTypeVersion="13" ma:contentTypeDescription="Creare un nuovo documento." ma:contentTypeScope="" ma:versionID="26d0dec98b8f54ba4f38e81febe4cb3f">
  <xsd:schema xmlns:xsd="http://www.w3.org/2001/XMLSchema" xmlns:xs="http://www.w3.org/2001/XMLSchema" xmlns:p="http://schemas.microsoft.com/office/2006/metadata/properties" xmlns:ns3="ee726d7d-8acf-47c5-ba1b-84a4fe8d7779" xmlns:ns4="8914ecc3-52ec-459a-b255-05fc6a5f0ff0" targetNamespace="http://schemas.microsoft.com/office/2006/metadata/properties" ma:root="true" ma:fieldsID="6173ac08db6bbc07806651cd2484dff3" ns3:_="" ns4:_="">
    <xsd:import namespace="ee726d7d-8acf-47c5-ba1b-84a4fe8d7779"/>
    <xsd:import namespace="8914ecc3-52ec-459a-b255-05fc6a5f0f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26d7d-8acf-47c5-ba1b-84a4fe8d7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4ecc3-52ec-459a-b255-05fc6a5f0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C4489E-00DE-4303-ADEF-33F169F53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70E7A9-A45A-41CE-A92F-A4CD13076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26d7d-8acf-47c5-ba1b-84a4fe8d7779"/>
    <ds:schemaRef ds:uri="8914ecc3-52ec-459a-b255-05fc6a5f0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F8A6D3-8EE1-41BD-A943-5BBF2F01842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ee726d7d-8acf-47c5-ba1b-84a4fe8d777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914ecc3-52ec-459a-b255-05fc6a5f0ff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25172</TotalTime>
  <Words>3401</Words>
  <Application>Microsoft Office PowerPoint</Application>
  <PresentationFormat>Widescreen</PresentationFormat>
  <Paragraphs>1279</Paragraphs>
  <Slides>22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SimSun</vt:lpstr>
      <vt:lpstr>Arial</vt:lpstr>
      <vt:lpstr>Arial Nova</vt:lpstr>
      <vt:lpstr>Arial Nova Cond</vt:lpstr>
      <vt:lpstr>Calibri</vt:lpstr>
      <vt:lpstr>comic neue</vt:lpstr>
      <vt:lpstr>Courier New</vt:lpstr>
      <vt:lpstr>Titillium Web</vt:lpstr>
      <vt:lpstr>Tema di Office</vt:lpstr>
      <vt:lpstr>Presentazione standard di PowerPoint</vt:lpstr>
      <vt:lpstr>Pria in Emilia Romagna</vt:lpstr>
      <vt:lpstr>Lo sviluppo del programma PRIA dal 2000 al 2023 ha seguito quali direttrici?</vt:lpstr>
      <vt:lpstr>Presentazione standard di PowerPoint</vt:lpstr>
      <vt:lpstr>Raccomandazione generali 1/2</vt:lpstr>
      <vt:lpstr>Raccomandazioni generali 2/2</vt:lpstr>
      <vt:lpstr>Raccomandazione ADULTI</vt:lpstr>
      <vt:lpstr>Quadro epidemiologico</vt:lpstr>
      <vt:lpstr>Assistiti con Disturbo dello Spettro Autistico - NPIA</vt:lpstr>
      <vt:lpstr>Nuovi assistiti con Disturbo dello Spettro Autistico - NPIA</vt:lpstr>
      <vt:lpstr>Assistiti con Disturbo dello Spettro Autistico per età, genere e cittadinanza - NPIA </vt:lpstr>
      <vt:lpstr>Assistiti con Disturbo dello Spettro Autistico tassi di prevalenza - NPIA</vt:lpstr>
      <vt:lpstr>Rapporto prestazioni e assistiti con Disturbo dello Spettro Autistico - NPIA</vt:lpstr>
      <vt:lpstr>Tipo prestazione per assistiti con Disturbo dello Spettro Autistico - NPIA </vt:lpstr>
      <vt:lpstr>Utenti con Disturbo dello Spettro Autistico e altra comorbidità -NPIA</vt:lpstr>
      <vt:lpstr>Assistiti con Disturbo dello Spettro Autistico - SMA</vt:lpstr>
      <vt:lpstr>Numero di utenti adulti con diagnosi di disturbo dello spettro per fasce d’età,  valori assoluti (e percentuali)</vt:lpstr>
      <vt:lpstr>Assistiti con Disturbo dello Spettro Autistico per età, genere e cittadinanza - SMA</vt:lpstr>
      <vt:lpstr>Assistiti con Disturbo dello spettro autistico tassi di prevalenza - SMA</vt:lpstr>
      <vt:lpstr>Assistiti con Disturbo dello Spettro Autistico e altra Comorbidità - SMA</vt:lpstr>
      <vt:lpstr>Prestazioni erogate ad Assistiti con diagnosi di Disturbo dello Spettro Autistico sul totale delle prestazioni erogate - SMA</vt:lpstr>
      <vt:lpstr>EMERGENZE COMPORTAMENTALI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2023 - Italia</dc:title>
  <dc:creator>The European House-Ambrosetti</dc:creator>
  <cp:lastModifiedBy>Cappai Michela</cp:lastModifiedBy>
  <cp:revision>1370</cp:revision>
  <cp:lastPrinted>2022-07-25T11:54:49Z</cp:lastPrinted>
  <dcterms:created xsi:type="dcterms:W3CDTF">2020-01-29T12:50:03Z</dcterms:created>
  <dcterms:modified xsi:type="dcterms:W3CDTF">2026-02-28T11:43:30Z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0x010100D249BB98D4DA414EA4BF1EC720C8AD82</vt:lpwstr>
  </property>
</Properties>
</file>