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50" r:id="rId3"/>
    <p:sldId id="345" r:id="rId4"/>
    <p:sldId id="547" r:id="rId5"/>
    <p:sldId id="280" r:id="rId6"/>
    <p:sldId id="288" r:id="rId7"/>
    <p:sldId id="289" r:id="rId8"/>
    <p:sldId id="682" r:id="rId9"/>
    <p:sldId id="544" r:id="rId10"/>
    <p:sldId id="265" r:id="rId11"/>
    <p:sldId id="669" r:id="rId12"/>
    <p:sldId id="671" r:id="rId13"/>
    <p:sldId id="672" r:id="rId14"/>
    <p:sldId id="673" r:id="rId15"/>
    <p:sldId id="278" r:id="rId16"/>
    <p:sldId id="330" r:id="rId17"/>
    <p:sldId id="332" r:id="rId18"/>
    <p:sldId id="587" r:id="rId19"/>
    <p:sldId id="668" r:id="rId20"/>
    <p:sldId id="683" r:id="rId21"/>
    <p:sldId id="533" r:id="rId22"/>
    <p:sldId id="551" r:id="rId23"/>
    <p:sldId id="552" r:id="rId24"/>
    <p:sldId id="578" r:id="rId25"/>
    <p:sldId id="579" r:id="rId26"/>
    <p:sldId id="680" r:id="rId27"/>
    <p:sldId id="276" r:id="rId28"/>
    <p:sldId id="282" r:id="rId29"/>
    <p:sldId id="537" r:id="rId30"/>
    <p:sldId id="559" r:id="rId31"/>
    <p:sldId id="560" r:id="rId32"/>
    <p:sldId id="684" r:id="rId33"/>
    <p:sldId id="685" r:id="rId34"/>
    <p:sldId id="686" r:id="rId35"/>
    <p:sldId id="687" r:id="rId36"/>
    <p:sldId id="688" r:id="rId37"/>
    <p:sldId id="674" r:id="rId38"/>
    <p:sldId id="675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ICERCA%20EPIDEMIO\NUOVI\GRAF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ICERCA%20EPIDEMIO\NUOVI\GRAFI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ICERCA%20EPIDEMIO\NUOVI\GRAFI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[GRAFICI.xlsx]REGIONALE!$A$5:$A$11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2025</c:v>
                </c:pt>
              </c:numCache>
            </c:numRef>
          </c:cat>
          <c:val>
            <c:numRef>
              <c:f>[GRAFICI.xlsx]REGIONALE!$B$5:$B$11</c:f>
              <c:numCache>
                <c:formatCode>#,##0</c:formatCode>
                <c:ptCount val="7"/>
                <c:pt idx="0">
                  <c:v>3447</c:v>
                </c:pt>
                <c:pt idx="1">
                  <c:v>3690</c:v>
                </c:pt>
                <c:pt idx="2">
                  <c:v>3621</c:v>
                </c:pt>
                <c:pt idx="3">
                  <c:v>4405</c:v>
                </c:pt>
                <c:pt idx="4">
                  <c:v>5070</c:v>
                </c:pt>
                <c:pt idx="5">
                  <c:v>6040</c:v>
                </c:pt>
                <c:pt idx="6" formatCode="General">
                  <c:v>8497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9-4D9A-AC40-52C36B9B7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7275928"/>
        <c:axId val="687280608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[GRAFICI.xlsx]REGIONALE!$A$5:$A$11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[GRAFICI.xlsx]REGIONALE!$A$5:$A$11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6B9-4D9A-AC40-52C36B9B7CD2}"/>
                  </c:ext>
                </c:extLst>
              </c15:ser>
            </c15:filteredBarSeries>
          </c:ext>
        </c:extLst>
      </c:bar3DChart>
      <c:catAx>
        <c:axId val="68727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280608"/>
        <c:crosses val="autoZero"/>
        <c:auto val="1"/>
        <c:lblAlgn val="ctr"/>
        <c:lblOffset val="100"/>
        <c:noMultiLvlLbl val="0"/>
      </c:catAx>
      <c:valAx>
        <c:axId val="6872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727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PREVALENZA ASD REGIONE PIEMONTE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6611111111111214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0C-4C14-A8A6-37CDAB33C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REGIONALE!$C$5:$C$11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2025</c:v>
                </c:pt>
              </c:numCache>
            </c:numRef>
          </c:xVal>
          <c:yVal>
            <c:numRef>
              <c:f>REGIONALE!$D$5:$D$11</c:f>
              <c:numCache>
                <c:formatCode>General</c:formatCode>
                <c:ptCount val="7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1</c:v>
                </c:pt>
                <c:pt idx="6">
                  <c:v>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0C-4C14-A8A6-37CDAB33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587944"/>
        <c:axId val="692590464"/>
      </c:scatterChart>
      <c:valAx>
        <c:axId val="692587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590464"/>
        <c:crosses val="autoZero"/>
        <c:crossBetween val="midCat"/>
      </c:valAx>
      <c:valAx>
        <c:axId val="69259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2587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PREVALENZA PER FASCE D’ETA’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Foglio1!$A$4</c:f>
              <c:strCache>
                <c:ptCount val="1"/>
                <c:pt idx="0">
                  <c:v>0-3 anni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Foglio1!$B$4:$F$4</c:f>
              <c:numCache>
                <c:formatCode>General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3-4CBA-92CA-6100DC0F2296}"/>
            </c:ext>
          </c:extLst>
        </c:ser>
        <c:ser>
          <c:idx val="1"/>
          <c:order val="1"/>
          <c:tx>
            <c:strRef>
              <c:f>Foglio1!$A$5</c:f>
              <c:strCache>
                <c:ptCount val="1"/>
                <c:pt idx="0">
                  <c:v>4-6 anni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Foglio1!$B$5:$F$5</c:f>
              <c:numCache>
                <c:formatCode>General</c:formatCode>
                <c:ptCount val="5"/>
                <c:pt idx="0">
                  <c:v>1.2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3-4CBA-92CA-6100DC0F2296}"/>
            </c:ext>
          </c:extLst>
        </c:ser>
        <c:ser>
          <c:idx val="2"/>
          <c:order val="2"/>
          <c:tx>
            <c:strRef>
              <c:f>Foglio1!$A$6</c:f>
              <c:strCache>
                <c:ptCount val="1"/>
                <c:pt idx="0">
                  <c:v>7-11 anni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Foglio1!$B$6:$F$6</c:f>
              <c:numCache>
                <c:formatCode>General</c:formatCode>
                <c:ptCount val="5"/>
                <c:pt idx="0">
                  <c:v>0.6</c:v>
                </c:pt>
                <c:pt idx="1">
                  <c:v>0.7</c:v>
                </c:pt>
                <c:pt idx="2">
                  <c:v>0.9</c:v>
                </c:pt>
                <c:pt idx="3">
                  <c:v>1.1000000000000001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3-4CBA-92CA-6100DC0F2296}"/>
            </c:ext>
          </c:extLst>
        </c:ser>
        <c:ser>
          <c:idx val="3"/>
          <c:order val="3"/>
          <c:tx>
            <c:strRef>
              <c:f>Foglio1!$A$7</c:f>
              <c:strCache>
                <c:ptCount val="1"/>
                <c:pt idx="0">
                  <c:v>12-14 anni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Foglio1!$B$3:$F$3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Foglio1!$B$7:$F$7</c:f>
              <c:numCache>
                <c:formatCode>General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3-4CBA-92CA-6100DC0F2296}"/>
            </c:ext>
          </c:extLst>
        </c:ser>
        <c:ser>
          <c:idx val="4"/>
          <c:order val="4"/>
          <c:tx>
            <c:strRef>
              <c:f>Foglio1!$A$8</c:f>
              <c:strCache>
                <c:ptCount val="1"/>
                <c:pt idx="0">
                  <c:v>15-17 anni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Foglio1!$B$3:$F$3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Foglio1!$B$8:$F$8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3-4CBA-92CA-6100DC0F2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687648"/>
        <c:axId val="430688368"/>
      </c:barChart>
      <c:catAx>
        <c:axId val="4306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0688368"/>
        <c:crosses val="autoZero"/>
        <c:auto val="1"/>
        <c:lblAlgn val="ctr"/>
        <c:lblOffset val="100"/>
        <c:noMultiLvlLbl val="0"/>
      </c:catAx>
      <c:valAx>
        <c:axId val="43068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06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66018-0DAD-4C6C-A623-C1E5B2677B2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5573F4-49E2-45EB-AF19-04A2796029CD}">
      <dgm:prSet phldrT="[Testo]" custT="1"/>
      <dgm:spPr/>
      <dgm:t>
        <a:bodyPr/>
        <a:lstStyle/>
        <a:p>
          <a:r>
            <a:rPr lang="it-IT" sz="2600" baseline="30000" dirty="0">
              <a:solidFill>
                <a:schemeClr val="bg1"/>
              </a:solidFill>
              <a:latin typeface="Arial" charset="0"/>
              <a:cs typeface="Arial" charset="0"/>
            </a:rPr>
            <a:t>Fase diagnostica</a:t>
          </a:r>
          <a:endParaRPr lang="it-IT" sz="2600" dirty="0"/>
        </a:p>
      </dgm:t>
    </dgm:pt>
    <dgm:pt modelId="{DE407A4D-7F4B-49B1-910E-D407E5B44031}" type="parTrans" cxnId="{3DAFE428-7335-495A-BEDB-5A5BF87402D5}">
      <dgm:prSet/>
      <dgm:spPr/>
      <dgm:t>
        <a:bodyPr/>
        <a:lstStyle/>
        <a:p>
          <a:endParaRPr lang="it-IT" sz="2400"/>
        </a:p>
      </dgm:t>
    </dgm:pt>
    <dgm:pt modelId="{7D71EEB5-317C-4721-9043-BADA109A9EE0}" type="sibTrans" cxnId="{3DAFE428-7335-495A-BEDB-5A5BF87402D5}">
      <dgm:prSet custT="1"/>
      <dgm:spPr/>
      <dgm:t>
        <a:bodyPr/>
        <a:lstStyle/>
        <a:p>
          <a:endParaRPr lang="it-IT" sz="2400"/>
        </a:p>
      </dgm:t>
    </dgm:pt>
    <dgm:pt modelId="{A06D426C-3969-421C-9D13-962828BD5772}">
      <dgm:prSet phldrT="[Tes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it-IT" sz="2600" baseline="30000" dirty="0">
              <a:solidFill>
                <a:schemeClr val="bg1"/>
              </a:solidFill>
              <a:latin typeface="Arial" charset="0"/>
              <a:cs typeface="Arial" charset="0"/>
            </a:rPr>
            <a:t>valutazione del profilo di funzionamento e del contesto</a:t>
          </a:r>
          <a:endParaRPr lang="it-IT" sz="2600" dirty="0"/>
        </a:p>
      </dgm:t>
    </dgm:pt>
    <dgm:pt modelId="{FBFA5569-20B3-4737-A26B-F143802052C1}" type="parTrans" cxnId="{48DF4674-57A2-4367-85E1-7643C52E888B}">
      <dgm:prSet/>
      <dgm:spPr/>
      <dgm:t>
        <a:bodyPr/>
        <a:lstStyle/>
        <a:p>
          <a:endParaRPr lang="it-IT" sz="2400"/>
        </a:p>
      </dgm:t>
    </dgm:pt>
    <dgm:pt modelId="{9BAB82AC-0E1D-46AA-9A72-88A1CB8DDD17}" type="sibTrans" cxnId="{48DF4674-57A2-4367-85E1-7643C52E888B}">
      <dgm:prSet custT="1"/>
      <dgm:spPr/>
      <dgm:t>
        <a:bodyPr/>
        <a:lstStyle/>
        <a:p>
          <a:endParaRPr lang="it-IT" sz="2400"/>
        </a:p>
      </dgm:t>
    </dgm:pt>
    <dgm:pt modelId="{7CDC1C84-5A53-4E53-8EBB-2CA43FDECC88}">
      <dgm:prSet phldrT="[Testo]" custT="1"/>
      <dgm:spPr/>
      <dgm:t>
        <a:bodyPr/>
        <a:lstStyle/>
        <a:p>
          <a:r>
            <a:rPr lang="it-IT" sz="2600" baseline="30000" dirty="0">
              <a:latin typeface="Arial" charset="0"/>
              <a:cs typeface="Arial" charset="0"/>
            </a:rPr>
            <a:t>valutazione della qualità di vita e dei bisogni di sostegno</a:t>
          </a:r>
          <a:endParaRPr lang="it-IT" sz="2600" dirty="0"/>
        </a:p>
      </dgm:t>
    </dgm:pt>
    <dgm:pt modelId="{E67B609A-EC5D-4745-8D6F-E6652E681876}" type="parTrans" cxnId="{B282B5FC-A89D-44C3-A89A-B21FB75A54E6}">
      <dgm:prSet/>
      <dgm:spPr/>
      <dgm:t>
        <a:bodyPr/>
        <a:lstStyle/>
        <a:p>
          <a:endParaRPr lang="it-IT" sz="2400"/>
        </a:p>
      </dgm:t>
    </dgm:pt>
    <dgm:pt modelId="{4BE78F9A-84B6-4042-A2E3-62A648A7F103}" type="sibTrans" cxnId="{B282B5FC-A89D-44C3-A89A-B21FB75A54E6}">
      <dgm:prSet/>
      <dgm:spPr/>
      <dgm:t>
        <a:bodyPr/>
        <a:lstStyle/>
        <a:p>
          <a:endParaRPr lang="it-IT" sz="2400"/>
        </a:p>
      </dgm:t>
    </dgm:pt>
    <dgm:pt modelId="{51991C82-49D8-412B-BBDD-04A83B7E5C36}">
      <dgm:prSet custT="1"/>
      <dgm:spPr/>
      <dgm:t>
        <a:bodyPr/>
        <a:lstStyle/>
        <a:p>
          <a:r>
            <a:rPr lang="it-IT" sz="2600" baseline="30000" dirty="0">
              <a:latin typeface="Arial" charset="0"/>
              <a:cs typeface="Arial" charset="0"/>
            </a:rPr>
            <a:t>valutazione e pianificazione con finalità occupazionali</a:t>
          </a:r>
          <a:endParaRPr lang="it-IT" sz="2600" dirty="0"/>
        </a:p>
      </dgm:t>
    </dgm:pt>
    <dgm:pt modelId="{339CE5E3-51B6-496C-BEE4-5E1C0C4EEF33}" type="parTrans" cxnId="{6A5A463B-EF24-49D9-A1B0-5CAD29BCD781}">
      <dgm:prSet/>
      <dgm:spPr/>
      <dgm:t>
        <a:bodyPr/>
        <a:lstStyle/>
        <a:p>
          <a:endParaRPr lang="it-IT"/>
        </a:p>
      </dgm:t>
    </dgm:pt>
    <dgm:pt modelId="{BB159807-A5A3-4EBD-B52C-887B8BC79C2F}" type="sibTrans" cxnId="{6A5A463B-EF24-49D9-A1B0-5CAD29BCD781}">
      <dgm:prSet/>
      <dgm:spPr/>
      <dgm:t>
        <a:bodyPr/>
        <a:lstStyle/>
        <a:p>
          <a:endParaRPr lang="it-IT"/>
        </a:p>
      </dgm:t>
    </dgm:pt>
    <dgm:pt modelId="{9B9EBAB6-0CC9-4B6B-853C-70780EEF26A7}" type="pres">
      <dgm:prSet presAssocID="{1FB66018-0DAD-4C6C-A623-C1E5B2677B28}" presName="Name0" presStyleCnt="0">
        <dgm:presLayoutVars>
          <dgm:dir/>
          <dgm:resizeHandles val="exact"/>
        </dgm:presLayoutVars>
      </dgm:prSet>
      <dgm:spPr/>
    </dgm:pt>
    <dgm:pt modelId="{3082F16A-5E0B-4EF6-A101-383610AB1BDE}" type="pres">
      <dgm:prSet presAssocID="{B45573F4-49E2-45EB-AF19-04A2796029CD}" presName="node" presStyleLbl="node1" presStyleIdx="0" presStyleCnt="4" custLinFactNeighborY="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F9260B-B390-4390-95FD-2ABE3E1DE30C}" type="pres">
      <dgm:prSet presAssocID="{7D71EEB5-317C-4721-9043-BADA109A9EE0}" presName="sibTrans" presStyleLbl="sibTrans2D1" presStyleIdx="0" presStyleCnt="3"/>
      <dgm:spPr/>
      <dgm:t>
        <a:bodyPr/>
        <a:lstStyle/>
        <a:p>
          <a:endParaRPr lang="it-IT"/>
        </a:p>
      </dgm:t>
    </dgm:pt>
    <dgm:pt modelId="{E00BE5F6-6D38-4966-8609-AFD5FE507CB9}" type="pres">
      <dgm:prSet presAssocID="{7D71EEB5-317C-4721-9043-BADA109A9EE0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6CDBDF57-05F1-4B04-9A21-706773F849FD}" type="pres">
      <dgm:prSet presAssocID="{A06D426C-3969-421C-9D13-962828BD5772}" presName="node" presStyleLbl="node1" presStyleIdx="1" presStyleCnt="4" custLinFactNeighborY="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8CD132-AB3E-4AC6-9713-F2EE3FC321EB}" type="pres">
      <dgm:prSet presAssocID="{9BAB82AC-0E1D-46AA-9A72-88A1CB8DDD1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B789599B-EA97-4E59-A375-C1E2AFE69EDD}" type="pres">
      <dgm:prSet presAssocID="{9BAB82AC-0E1D-46AA-9A72-88A1CB8DDD1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04EA7D6A-7EA6-429E-8F94-40242E66F15A}" type="pres">
      <dgm:prSet presAssocID="{7CDC1C84-5A53-4E53-8EBB-2CA43FDECC88}" presName="node" presStyleLbl="node1" presStyleIdx="2" presStyleCnt="4" custLinFactNeighborY="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A658B3-7059-41F0-9CCD-55492AC640F0}" type="pres">
      <dgm:prSet presAssocID="{4BE78F9A-84B6-4042-A2E3-62A648A7F103}" presName="sibTrans" presStyleLbl="sibTrans2D1" presStyleIdx="2" presStyleCnt="3"/>
      <dgm:spPr/>
      <dgm:t>
        <a:bodyPr/>
        <a:lstStyle/>
        <a:p>
          <a:endParaRPr lang="it-IT"/>
        </a:p>
      </dgm:t>
    </dgm:pt>
    <dgm:pt modelId="{920A7A61-AD96-47B0-89E0-240EE25091B4}" type="pres">
      <dgm:prSet presAssocID="{4BE78F9A-84B6-4042-A2E3-62A648A7F103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C8992B06-EDBF-40D8-91E5-B5472E6DF046}" type="pres">
      <dgm:prSet presAssocID="{51991C82-49D8-412B-BBDD-04A83B7E5C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FF4215-A333-4F0F-90A2-B3ABE38594A9}" type="presOf" srcId="{9BAB82AC-0E1D-46AA-9A72-88A1CB8DDD17}" destId="{B789599B-EA97-4E59-A375-C1E2AFE69EDD}" srcOrd="1" destOrd="0" presId="urn:microsoft.com/office/officeart/2005/8/layout/process1"/>
    <dgm:cxn modelId="{6BBD0752-30D2-45DF-BA13-F89A6E79090B}" type="presOf" srcId="{7CDC1C84-5A53-4E53-8EBB-2CA43FDECC88}" destId="{04EA7D6A-7EA6-429E-8F94-40242E66F15A}" srcOrd="0" destOrd="0" presId="urn:microsoft.com/office/officeart/2005/8/layout/process1"/>
    <dgm:cxn modelId="{3DAFE428-7335-495A-BEDB-5A5BF87402D5}" srcId="{1FB66018-0DAD-4C6C-A623-C1E5B2677B28}" destId="{B45573F4-49E2-45EB-AF19-04A2796029CD}" srcOrd="0" destOrd="0" parTransId="{DE407A4D-7F4B-49B1-910E-D407E5B44031}" sibTransId="{7D71EEB5-317C-4721-9043-BADA109A9EE0}"/>
    <dgm:cxn modelId="{006D4188-E708-4386-AABF-1E40906E2989}" type="presOf" srcId="{1FB66018-0DAD-4C6C-A623-C1E5B2677B28}" destId="{9B9EBAB6-0CC9-4B6B-853C-70780EEF26A7}" srcOrd="0" destOrd="0" presId="urn:microsoft.com/office/officeart/2005/8/layout/process1"/>
    <dgm:cxn modelId="{526BF3FE-CC69-472C-8DAA-AD7B37145384}" type="presOf" srcId="{7D71EEB5-317C-4721-9043-BADA109A9EE0}" destId="{E00BE5F6-6D38-4966-8609-AFD5FE507CB9}" srcOrd="1" destOrd="0" presId="urn:microsoft.com/office/officeart/2005/8/layout/process1"/>
    <dgm:cxn modelId="{DD7A02E0-8229-44A5-B1E5-21C37EF5FF4C}" type="presOf" srcId="{A06D426C-3969-421C-9D13-962828BD5772}" destId="{6CDBDF57-05F1-4B04-9A21-706773F849FD}" srcOrd="0" destOrd="0" presId="urn:microsoft.com/office/officeart/2005/8/layout/process1"/>
    <dgm:cxn modelId="{46744A04-C9EF-4C82-83F1-EDCB943CBB9F}" type="presOf" srcId="{B45573F4-49E2-45EB-AF19-04A2796029CD}" destId="{3082F16A-5E0B-4EF6-A101-383610AB1BDE}" srcOrd="0" destOrd="0" presId="urn:microsoft.com/office/officeart/2005/8/layout/process1"/>
    <dgm:cxn modelId="{B282B5FC-A89D-44C3-A89A-B21FB75A54E6}" srcId="{1FB66018-0DAD-4C6C-A623-C1E5B2677B28}" destId="{7CDC1C84-5A53-4E53-8EBB-2CA43FDECC88}" srcOrd="2" destOrd="0" parTransId="{E67B609A-EC5D-4745-8D6F-E6652E681876}" sibTransId="{4BE78F9A-84B6-4042-A2E3-62A648A7F103}"/>
    <dgm:cxn modelId="{BBF2F688-A917-4EF9-9571-885BF1F5DD5E}" type="presOf" srcId="{7D71EEB5-317C-4721-9043-BADA109A9EE0}" destId="{2CF9260B-B390-4390-95FD-2ABE3E1DE30C}" srcOrd="0" destOrd="0" presId="urn:microsoft.com/office/officeart/2005/8/layout/process1"/>
    <dgm:cxn modelId="{1FA94345-5619-4E85-8832-2F092A4EC9EC}" type="presOf" srcId="{9BAB82AC-0E1D-46AA-9A72-88A1CB8DDD17}" destId="{028CD132-AB3E-4AC6-9713-F2EE3FC321EB}" srcOrd="0" destOrd="0" presId="urn:microsoft.com/office/officeart/2005/8/layout/process1"/>
    <dgm:cxn modelId="{2F53D23B-1D3D-4638-8864-20DAFB28D63A}" type="presOf" srcId="{51991C82-49D8-412B-BBDD-04A83B7E5C36}" destId="{C8992B06-EDBF-40D8-91E5-B5472E6DF046}" srcOrd="0" destOrd="0" presId="urn:microsoft.com/office/officeart/2005/8/layout/process1"/>
    <dgm:cxn modelId="{441312E9-93FD-4DE6-8D27-08E9BCA33393}" type="presOf" srcId="{4BE78F9A-84B6-4042-A2E3-62A648A7F103}" destId="{920A7A61-AD96-47B0-89E0-240EE25091B4}" srcOrd="1" destOrd="0" presId="urn:microsoft.com/office/officeart/2005/8/layout/process1"/>
    <dgm:cxn modelId="{CF64DD33-D713-4024-A240-5C56D35E4258}" type="presOf" srcId="{4BE78F9A-84B6-4042-A2E3-62A648A7F103}" destId="{5FA658B3-7059-41F0-9CCD-55492AC640F0}" srcOrd="0" destOrd="0" presId="urn:microsoft.com/office/officeart/2005/8/layout/process1"/>
    <dgm:cxn modelId="{6A5A463B-EF24-49D9-A1B0-5CAD29BCD781}" srcId="{1FB66018-0DAD-4C6C-A623-C1E5B2677B28}" destId="{51991C82-49D8-412B-BBDD-04A83B7E5C36}" srcOrd="3" destOrd="0" parTransId="{339CE5E3-51B6-496C-BEE4-5E1C0C4EEF33}" sibTransId="{BB159807-A5A3-4EBD-B52C-887B8BC79C2F}"/>
    <dgm:cxn modelId="{48DF4674-57A2-4367-85E1-7643C52E888B}" srcId="{1FB66018-0DAD-4C6C-A623-C1E5B2677B28}" destId="{A06D426C-3969-421C-9D13-962828BD5772}" srcOrd="1" destOrd="0" parTransId="{FBFA5569-20B3-4737-A26B-F143802052C1}" sibTransId="{9BAB82AC-0E1D-46AA-9A72-88A1CB8DDD17}"/>
    <dgm:cxn modelId="{B7488A33-886D-4FA5-A492-E522F1B89FF0}" type="presParOf" srcId="{9B9EBAB6-0CC9-4B6B-853C-70780EEF26A7}" destId="{3082F16A-5E0B-4EF6-A101-383610AB1BDE}" srcOrd="0" destOrd="0" presId="urn:microsoft.com/office/officeart/2005/8/layout/process1"/>
    <dgm:cxn modelId="{9BCC647F-A09C-47C8-B01D-5F8D44D71792}" type="presParOf" srcId="{9B9EBAB6-0CC9-4B6B-853C-70780EEF26A7}" destId="{2CF9260B-B390-4390-95FD-2ABE3E1DE30C}" srcOrd="1" destOrd="0" presId="urn:microsoft.com/office/officeart/2005/8/layout/process1"/>
    <dgm:cxn modelId="{A5DC45EA-008C-47EF-B398-1EA8DF335FC2}" type="presParOf" srcId="{2CF9260B-B390-4390-95FD-2ABE3E1DE30C}" destId="{E00BE5F6-6D38-4966-8609-AFD5FE507CB9}" srcOrd="0" destOrd="0" presId="urn:microsoft.com/office/officeart/2005/8/layout/process1"/>
    <dgm:cxn modelId="{D0DA3FE8-E9F5-4ED6-A201-7A245E3EB39A}" type="presParOf" srcId="{9B9EBAB6-0CC9-4B6B-853C-70780EEF26A7}" destId="{6CDBDF57-05F1-4B04-9A21-706773F849FD}" srcOrd="2" destOrd="0" presId="urn:microsoft.com/office/officeart/2005/8/layout/process1"/>
    <dgm:cxn modelId="{94550D5E-2642-4C0A-A7F7-C26CE9A8685E}" type="presParOf" srcId="{9B9EBAB6-0CC9-4B6B-853C-70780EEF26A7}" destId="{028CD132-AB3E-4AC6-9713-F2EE3FC321EB}" srcOrd="3" destOrd="0" presId="urn:microsoft.com/office/officeart/2005/8/layout/process1"/>
    <dgm:cxn modelId="{082F46D3-3B36-44EA-B940-869677D1B148}" type="presParOf" srcId="{028CD132-AB3E-4AC6-9713-F2EE3FC321EB}" destId="{B789599B-EA97-4E59-A375-C1E2AFE69EDD}" srcOrd="0" destOrd="0" presId="urn:microsoft.com/office/officeart/2005/8/layout/process1"/>
    <dgm:cxn modelId="{95219258-C4FC-4C6B-8346-B7A9AA5ADEDB}" type="presParOf" srcId="{9B9EBAB6-0CC9-4B6B-853C-70780EEF26A7}" destId="{04EA7D6A-7EA6-429E-8F94-40242E66F15A}" srcOrd="4" destOrd="0" presId="urn:microsoft.com/office/officeart/2005/8/layout/process1"/>
    <dgm:cxn modelId="{DD3D0220-BB53-44C6-A33E-6122A914198C}" type="presParOf" srcId="{9B9EBAB6-0CC9-4B6B-853C-70780EEF26A7}" destId="{5FA658B3-7059-41F0-9CCD-55492AC640F0}" srcOrd="5" destOrd="0" presId="urn:microsoft.com/office/officeart/2005/8/layout/process1"/>
    <dgm:cxn modelId="{B58765A2-992A-4739-8338-BF58A9E4F15A}" type="presParOf" srcId="{5FA658B3-7059-41F0-9CCD-55492AC640F0}" destId="{920A7A61-AD96-47B0-89E0-240EE25091B4}" srcOrd="0" destOrd="0" presId="urn:microsoft.com/office/officeart/2005/8/layout/process1"/>
    <dgm:cxn modelId="{626A083D-A1DC-41F9-BA09-31E8B673ED76}" type="presParOf" srcId="{9B9EBAB6-0CC9-4B6B-853C-70780EEF26A7}" destId="{C8992B06-EDBF-40D8-91E5-B5472E6DF04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F16A-5E0B-4EF6-A101-383610AB1BDE}">
      <dsp:nvSpPr>
        <dsp:cNvPr id="0" name=""/>
        <dsp:cNvSpPr/>
      </dsp:nvSpPr>
      <dsp:spPr>
        <a:xfrm>
          <a:off x="4705" y="715676"/>
          <a:ext cx="2057412" cy="16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30000" dirty="0">
              <a:solidFill>
                <a:schemeClr val="bg1"/>
              </a:solidFill>
              <a:latin typeface="Arial" charset="0"/>
              <a:cs typeface="Arial" charset="0"/>
            </a:rPr>
            <a:t>Fase diagnostica</a:t>
          </a:r>
          <a:endParaRPr lang="it-IT" sz="2600" kern="1200" dirty="0"/>
        </a:p>
      </dsp:txBody>
      <dsp:txXfrm>
        <a:off x="54419" y="765390"/>
        <a:ext cx="1957984" cy="1597937"/>
      </dsp:txXfrm>
    </dsp:sp>
    <dsp:sp modelId="{2CF9260B-B390-4390-95FD-2ABE3E1DE30C}">
      <dsp:nvSpPr>
        <dsp:cNvPr id="0" name=""/>
        <dsp:cNvSpPr/>
      </dsp:nvSpPr>
      <dsp:spPr>
        <a:xfrm>
          <a:off x="2267859" y="1309240"/>
          <a:ext cx="436171" cy="510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2267859" y="1411288"/>
        <a:ext cx="305320" cy="306142"/>
      </dsp:txXfrm>
    </dsp:sp>
    <dsp:sp modelId="{6CDBDF57-05F1-4B04-9A21-706773F849FD}">
      <dsp:nvSpPr>
        <dsp:cNvPr id="0" name=""/>
        <dsp:cNvSpPr/>
      </dsp:nvSpPr>
      <dsp:spPr>
        <a:xfrm>
          <a:off x="2885082" y="715676"/>
          <a:ext cx="2057412" cy="16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it-IT" sz="2600" kern="1200" baseline="30000" dirty="0">
              <a:solidFill>
                <a:schemeClr val="bg1"/>
              </a:solidFill>
              <a:latin typeface="Arial" charset="0"/>
              <a:cs typeface="Arial" charset="0"/>
            </a:rPr>
            <a:t>valutazione del profilo di funzionamento e del contesto</a:t>
          </a:r>
          <a:endParaRPr lang="it-IT" sz="2600" kern="1200" dirty="0"/>
        </a:p>
      </dsp:txBody>
      <dsp:txXfrm>
        <a:off x="2934796" y="765390"/>
        <a:ext cx="1957984" cy="1597937"/>
      </dsp:txXfrm>
    </dsp:sp>
    <dsp:sp modelId="{028CD132-AB3E-4AC6-9713-F2EE3FC321EB}">
      <dsp:nvSpPr>
        <dsp:cNvPr id="0" name=""/>
        <dsp:cNvSpPr/>
      </dsp:nvSpPr>
      <dsp:spPr>
        <a:xfrm>
          <a:off x="5148236" y="1309240"/>
          <a:ext cx="436171" cy="510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5148236" y="1411288"/>
        <a:ext cx="305320" cy="306142"/>
      </dsp:txXfrm>
    </dsp:sp>
    <dsp:sp modelId="{04EA7D6A-7EA6-429E-8F94-40242E66F15A}">
      <dsp:nvSpPr>
        <dsp:cNvPr id="0" name=""/>
        <dsp:cNvSpPr/>
      </dsp:nvSpPr>
      <dsp:spPr>
        <a:xfrm>
          <a:off x="5765459" y="715676"/>
          <a:ext cx="2057412" cy="16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30000" dirty="0">
              <a:latin typeface="Arial" charset="0"/>
              <a:cs typeface="Arial" charset="0"/>
            </a:rPr>
            <a:t>valutazione della qualità di vita e dei bisogni di sostegno</a:t>
          </a:r>
          <a:endParaRPr lang="it-IT" sz="2600" kern="1200" dirty="0"/>
        </a:p>
      </dsp:txBody>
      <dsp:txXfrm>
        <a:off x="5815173" y="765390"/>
        <a:ext cx="1957984" cy="1597937"/>
      </dsp:txXfrm>
    </dsp:sp>
    <dsp:sp modelId="{5FA658B3-7059-41F0-9CCD-55492AC640F0}">
      <dsp:nvSpPr>
        <dsp:cNvPr id="0" name=""/>
        <dsp:cNvSpPr/>
      </dsp:nvSpPr>
      <dsp:spPr>
        <a:xfrm rot="21581180">
          <a:off x="8028610" y="1301288"/>
          <a:ext cx="436177" cy="510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/>
        </a:p>
      </dsp:txBody>
      <dsp:txXfrm>
        <a:off x="8028611" y="1403694"/>
        <a:ext cx="305324" cy="306142"/>
      </dsp:txXfrm>
    </dsp:sp>
    <dsp:sp modelId="{C8992B06-EDBF-40D8-91E5-B5472E6DF046}">
      <dsp:nvSpPr>
        <dsp:cNvPr id="0" name=""/>
        <dsp:cNvSpPr/>
      </dsp:nvSpPr>
      <dsp:spPr>
        <a:xfrm>
          <a:off x="8645837" y="699908"/>
          <a:ext cx="2057412" cy="169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30000" dirty="0">
              <a:latin typeface="Arial" charset="0"/>
              <a:cs typeface="Arial" charset="0"/>
            </a:rPr>
            <a:t>valutazione e pianificazione con finalità occupazionali</a:t>
          </a:r>
          <a:endParaRPr lang="it-IT" sz="2600" kern="1200" dirty="0"/>
        </a:p>
      </dsp:txBody>
      <dsp:txXfrm>
        <a:off x="8695551" y="749622"/>
        <a:ext cx="1957984" cy="159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6BADF-88D6-42E7-935A-F6057C618B3A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A744-279B-4841-B2F9-D2618F876B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8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32C82C-6168-400B-B36B-05A9B4AC7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8F03E-3E3E-48E1-B8EC-860963CA303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722EA9D-3508-4C44-BAC6-57951BC1B9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AC33F26-0E1E-4C92-B63E-7D1BAA4ED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748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521F4-959F-4273-AFCA-DD23B1FB6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61FFF1-7550-47EA-8130-170009DBA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8A5195-185C-4EFE-981A-D4C50E86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36FDF-C22D-4831-8058-A0C3B4DD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78181-EF58-458D-9B31-E9BD9265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98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F13DE1-57C5-4033-BBB8-41D8EAA5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EFBC88-6DF1-4924-965A-221BFE891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9D799F-F7F1-40F5-9D58-557534CC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DFD551-3485-4596-A331-271D230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9EFFDD-0613-4A0E-9004-151A03D7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0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BB85E7-F67C-44F4-93DB-389D879D8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15053B-C5A7-4DFF-8A21-F091AEB1F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86FF58-7A5E-4528-9DC3-740C70BF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81F36-97A3-4806-9593-867C5EEF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958A17-AF35-4FA0-AED0-6BF57429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75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2C7-9056-446B-85C4-00409469120A}" type="datetime1">
              <a:rPr lang="it-IT" smtClean="0"/>
              <a:pPr/>
              <a:t>27/02/2026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609601" y="381513"/>
            <a:ext cx="9777351" cy="84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TITOLO/CAPITOLO</a:t>
            </a:r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11840633" y="5912482"/>
            <a:ext cx="2878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aseline="30000" dirty="0">
                <a:solidFill>
                  <a:schemeClr val="bg1"/>
                </a:solidFill>
              </a:rPr>
              <a:t>™</a:t>
            </a:r>
          </a:p>
        </p:txBody>
      </p:sp>
    </p:spTree>
    <p:extLst>
      <p:ext uri="{BB962C8B-B14F-4D97-AF65-F5344CB8AC3E}">
        <p14:creationId xmlns:p14="http://schemas.microsoft.com/office/powerpoint/2010/main" val="3949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B6E59-66CE-4A10-9E15-C64F2122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BBA52B-3D66-4007-B4D8-FA52228F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25E430-F39E-4BE7-952A-B10D817F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B82DA9-4D1B-4172-91EB-ADD61B3E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78A2C1-1D7F-4EEE-83D8-0ECC605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0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B6D2F-962C-4EC2-90F9-C45C17E6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F5B3E-3FD3-4360-A484-774DB0DA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3C047D-796C-45BB-B9A0-1251ECB5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523749-A0E6-494D-BDE6-5D75BA38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1359-A12D-4788-8D93-BB677877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89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7D396-7E74-4F81-BA2A-C9460559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DBF2C-75B4-4308-9C11-F5FC1D8E2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7ACDB5-56AA-4E1B-ABCD-560FF196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6CA5F4-06E3-443B-B83E-BAE54932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0C405D-2231-4705-B49E-D7BF140A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FDAC3F-AF02-4B60-9F1A-154817FF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65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3D5DF-3D51-4CB4-BF7C-F00F1E07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B56C4A-31BD-45FB-A21C-536B264A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452B79-9916-46C7-BA89-F56AF340B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894F1E-1046-4D00-9873-A754E19EB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953E57-750C-4939-BD96-13EBA461E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E789C9-5C11-4C56-BFCB-27A9970F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163471-8F52-40E4-BEFE-EB0290D5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21A0AD-C52E-4920-B079-D6A3FD70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89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E3C5A-295A-4992-BE50-5ACBD748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72E586-3B8A-48B0-ADB5-72CE8E8C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4E8328-4F34-43D5-9D29-F70CBBD3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9AE27A-1105-425F-A013-CDA83374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2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264FB3-6B1C-4D2A-9945-222B7A50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43925C-8234-415C-BAD8-FBC95A8F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3FB21F-5D83-4961-98AB-4BDB43BD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1FB69-8EB9-4311-B5B2-E9BDABB5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9A9C9-0D49-4910-99F1-9EAD73C6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4414BB-FF6A-4A9C-9A06-71681EB9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622028-8981-4508-8FDE-9F857FEA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BE8209-E5DE-41E0-B672-A3A74F3E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BE5F64-1CA8-4D25-8337-AF269510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6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A4CFD-691C-4FA2-9198-B402F88D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AA6F00-54ED-42C4-88B3-57F9EC8E1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E1596B-4611-4014-B14E-453846EB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101E58-ACE2-4C44-AA28-56913D1E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8D9DA-E7D3-49C3-B81F-32F4E1CA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E6E50-25EE-4355-8AEA-51485398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50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75E0B7C-322C-42E8-A95F-7E60E474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C1960A-C5CE-433D-A914-35F59FCB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D0AA4D-F64C-4527-B44C-D57AC6BC8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B6C9-027F-482E-AAEA-65052E9FCD6E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2C9AC7-6F4E-4D39-B387-3323CC37B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C3FC9E-5E02-4552-86A2-538FAB972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EF60-CACE-4787-BBA6-B85FDC0FD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1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piemonte.it/web/temi/sanita/eva-dalleta-evolutiva-alleta-adult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3FFDB3-9CB5-4413-9BB4-B00471E96C8C}"/>
              </a:ext>
            </a:extLst>
          </p:cNvPr>
          <p:cNvSpPr txBox="1"/>
          <p:nvPr/>
        </p:nvSpPr>
        <p:spPr>
          <a:xfrm>
            <a:off x="5753757" y="3505019"/>
            <a:ext cx="60745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Giuseppe Maurizio Arduino</a:t>
            </a:r>
          </a:p>
          <a:p>
            <a:pPr algn="ctr"/>
            <a:r>
              <a:rPr lang="it-IT" dirty="0"/>
              <a:t>Psicologo Responsabile</a:t>
            </a:r>
          </a:p>
          <a:p>
            <a:pPr algn="ctr"/>
            <a:r>
              <a:rPr lang="it-IT" dirty="0"/>
              <a:t>Servizio di Psicologia  e Psicopatologia dello sviluppo e</a:t>
            </a:r>
          </a:p>
          <a:p>
            <a:pPr algn="ctr"/>
            <a:r>
              <a:rPr lang="it-IT" dirty="0"/>
              <a:t>Centro Autismo e Sindrome di Asperger ASL CN1</a:t>
            </a:r>
          </a:p>
          <a:p>
            <a:pPr algn="ctr"/>
            <a:endParaRPr lang="it-IT" sz="2000" dirty="0"/>
          </a:p>
          <a:p>
            <a:pPr algn="ctr"/>
            <a:r>
              <a:rPr lang="it-IT" sz="2400" b="1" dirty="0"/>
              <a:t>Francesca Vinai</a:t>
            </a:r>
          </a:p>
          <a:p>
            <a:pPr algn="ctr"/>
            <a:r>
              <a:rPr lang="it-IT" sz="2000" dirty="0"/>
              <a:t>Psicologa, Nucleo Adulti Autismo ASL CN1</a:t>
            </a:r>
          </a:p>
          <a:p>
            <a:pPr algn="ctr"/>
            <a:r>
              <a:rPr lang="it-IT" sz="2000" dirty="0"/>
              <a:t>Servizio di Psicologia  e Psicopatologia dello sviluppo e</a:t>
            </a:r>
          </a:p>
          <a:p>
            <a:pPr algn="ctr"/>
            <a:r>
              <a:rPr lang="it-IT" sz="2000" dirty="0"/>
              <a:t>Centro Autismo e Sindrome di Asperger ASL CN1</a:t>
            </a:r>
          </a:p>
          <a:p>
            <a:pPr algn="ctr"/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A5341E-7AE3-19E9-E590-6AB2082F75A9}"/>
              </a:ext>
            </a:extLst>
          </p:cNvPr>
          <p:cNvSpPr txBox="1"/>
          <p:nvPr/>
        </p:nvSpPr>
        <p:spPr>
          <a:xfrm>
            <a:off x="5753758" y="663475"/>
            <a:ext cx="61957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"/>
              </a:rPr>
              <a:t>Dato epidemiologico e </a:t>
            </a:r>
          </a:p>
          <a:p>
            <a:r>
              <a:rPr lang="it-IT" sz="36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"/>
              </a:rPr>
              <a:t>percorsi diagnostici terapeutici e assistenziali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1B0CC6-D5CA-753D-1060-04C6EC14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6" y="38668"/>
            <a:ext cx="5186288" cy="67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2239" y="2186015"/>
            <a:ext cx="8342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latin typeface="Arial Unicode MS"/>
              </a:rPr>
              <a:t>Art. 3. </a:t>
            </a:r>
            <a:r>
              <a:rPr lang="it-IT" altLang="it-IT" b="1" dirty="0">
                <a:latin typeface="Arial Unicode MS"/>
              </a:rPr>
              <a:t>Politiche regionali in materia di disturbi dello spettro autistico</a:t>
            </a:r>
            <a:r>
              <a:rPr lang="it-IT" altLang="it-IT" dirty="0">
                <a:latin typeface="Arial Unicode MS"/>
              </a:rPr>
              <a:t> </a:t>
            </a:r>
          </a:p>
          <a:p>
            <a:pPr>
              <a:spcBef>
                <a:spcPct val="50000"/>
              </a:spcBef>
            </a:pPr>
            <a:endParaRPr lang="it-IT" altLang="it-IT" dirty="0">
              <a:latin typeface="Arial Unicode MS"/>
            </a:endParaRPr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Arial Unicode MS"/>
              </a:rPr>
              <a:t>……….. le regioni e le province autonome di Trento e di Bolzano garantiscono il funzionamento dei servizi di assistenza sanitaria alle persone con disturbi dello spettro autistico ………….. </a:t>
            </a:r>
            <a:r>
              <a:rPr lang="it-IT" altLang="it-IT" b="1" dirty="0">
                <a:solidFill>
                  <a:srgbClr val="FF0000"/>
                </a:solidFill>
                <a:latin typeface="Arial Unicode MS"/>
              </a:rPr>
              <a:t>stabiliscono percorsi diagnostici, terapeutici e assistenziali per la presa in carico di minori, adolescenti e adulti</a:t>
            </a:r>
            <a:r>
              <a:rPr lang="it-IT" altLang="it-IT" dirty="0">
                <a:solidFill>
                  <a:srgbClr val="FF0000"/>
                </a:solidFill>
                <a:latin typeface="Arial Unicode MS"/>
              </a:rPr>
              <a:t> </a:t>
            </a:r>
            <a:r>
              <a:rPr lang="it-IT" altLang="it-IT" dirty="0">
                <a:latin typeface="Arial Unicode MS"/>
              </a:rPr>
              <a:t>con disturbi dello spettro autistico, verificandone l'evoluzione …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329178" y="440011"/>
            <a:ext cx="92288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LEGGE</a:t>
            </a:r>
            <a:r>
              <a:rPr lang="it-IT" altLang="it-IT" sz="2000" b="1" dirty="0">
                <a:cs typeface="Arial" panose="020B0604020202020204" pitchFamily="34" charset="0"/>
              </a:rPr>
              <a:t> 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18 agosto 2015, n. 134</a:t>
            </a:r>
          </a:p>
          <a:p>
            <a:pPr algn="ctr">
              <a:spcBef>
                <a:spcPct val="50000"/>
              </a:spcBef>
            </a:pP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Disposizioni in  materia  di  diagnosi,  cura  e  abilitazione  delle persone con disturbi dello spettro autistico  e  di  assistenza  alle famiglie</a:t>
            </a:r>
            <a:endParaRPr lang="it-IT" alt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1904213" y="4905275"/>
            <a:ext cx="82107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latin typeface="Arial Unicode MS"/>
              </a:rPr>
              <a:t>…. e adottano </a:t>
            </a:r>
            <a:r>
              <a:rPr lang="it-IT" altLang="it-IT" b="1" dirty="0">
                <a:latin typeface="Arial Unicode MS"/>
              </a:rPr>
              <a:t>misure idonee </a:t>
            </a:r>
            <a:r>
              <a:rPr lang="it-IT" altLang="it-IT" dirty="0">
                <a:latin typeface="Arial Unicode MS"/>
              </a:rPr>
              <a:t>al conseguimento dei seguenti obiettivi</a:t>
            </a:r>
            <a:endParaRPr lang="it-IT" altLang="it-IT" dirty="0"/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Arial Unicode MS"/>
              </a:rPr>
              <a:t>…. e) la promozione del coordinamento degli interventi e dei servizi per </a:t>
            </a:r>
            <a:r>
              <a:rPr lang="it-IT" altLang="it-IT" b="1" dirty="0">
                <a:latin typeface="Arial Unicode MS"/>
              </a:rPr>
              <a:t>assicurare la continuità  dei  percorsi diagnostici</a:t>
            </a:r>
            <a:r>
              <a:rPr lang="it-IT" altLang="it-IT" dirty="0">
                <a:latin typeface="Arial Unicode MS"/>
              </a:rPr>
              <a:t>, terapeutici e assistenziali nel corso della vita della persona</a:t>
            </a:r>
          </a:p>
        </p:txBody>
      </p:sp>
    </p:spTree>
    <p:extLst>
      <p:ext uri="{BB962C8B-B14F-4D97-AF65-F5344CB8AC3E}">
        <p14:creationId xmlns:p14="http://schemas.microsoft.com/office/powerpoint/2010/main" val="15981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FEC35E-DD8C-4E07-BA5B-8B079F2DE639}"/>
              </a:ext>
            </a:extLst>
          </p:cNvPr>
          <p:cNvSpPr txBox="1"/>
          <p:nvPr/>
        </p:nvSpPr>
        <p:spPr>
          <a:xfrm>
            <a:off x="1052511" y="451916"/>
            <a:ext cx="10229850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Quali raccomandazioni delle linee guida devono essere considerate dai Servizi per la messa a punto di percorsi diagnostici terapeutici, assistenziali, educativi (PDTAE) IN FASE DI TRANSIZIONE ?</a:t>
            </a:r>
          </a:p>
        </p:txBody>
      </p:sp>
      <p:pic>
        <p:nvPicPr>
          <p:cNvPr id="3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51" y="2791218"/>
            <a:ext cx="2656075" cy="33411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01" y="2753531"/>
            <a:ext cx="2656075" cy="33788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2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694AD5A8-0206-80D0-6A50-5F0B8E6E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93" y="2215278"/>
            <a:ext cx="8398411" cy="242744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F33DEDD-A54D-F72E-84BF-9E056B368EE7}"/>
              </a:ext>
            </a:extLst>
          </p:cNvPr>
          <p:cNvSpPr txBox="1"/>
          <p:nvPr/>
        </p:nvSpPr>
        <p:spPr>
          <a:xfrm>
            <a:off x="730468" y="5575076"/>
            <a:ext cx="10899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https://www.iss.it/it/web/guest/-/raccomandazioni-lg-diagnosi-trattamento-di-bambini-adolescenti-con-asd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50B62C5-E383-1589-17C3-DD94ABB573B3}"/>
              </a:ext>
            </a:extLst>
          </p:cNvPr>
          <p:cNvSpPr/>
          <p:nvPr/>
        </p:nvSpPr>
        <p:spPr>
          <a:xfrm>
            <a:off x="1639614" y="4256691"/>
            <a:ext cx="5475889" cy="5232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9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A7F7F5E-0CA9-2D5A-0FEB-DFCF4639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16" y="1631729"/>
            <a:ext cx="9549397" cy="20757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70EF9B-89E4-2FAF-5DF7-0697DFB9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421" y="4334849"/>
            <a:ext cx="9015914" cy="164620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D6F5B8-C5D5-92CE-6FBE-A5E7C08E4401}"/>
              </a:ext>
            </a:extLst>
          </p:cNvPr>
          <p:cNvSpPr txBox="1"/>
          <p:nvPr/>
        </p:nvSpPr>
        <p:spPr>
          <a:xfrm>
            <a:off x="378371" y="63627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https://www.iss.it/-/snlg-adulti-disturbo-spettro-autistico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E8E0612-170C-3BF9-B37D-4138731E84C5}"/>
              </a:ext>
            </a:extLst>
          </p:cNvPr>
          <p:cNvSpPr/>
          <p:nvPr/>
        </p:nvSpPr>
        <p:spPr>
          <a:xfrm>
            <a:off x="2627587" y="2564526"/>
            <a:ext cx="1156138" cy="5232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ADA4600-1A18-91D0-4E3E-F7F0A1D261DE}"/>
              </a:ext>
            </a:extLst>
          </p:cNvPr>
          <p:cNvSpPr/>
          <p:nvPr/>
        </p:nvSpPr>
        <p:spPr>
          <a:xfrm>
            <a:off x="6989378" y="5120498"/>
            <a:ext cx="2249215" cy="35539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AFC5A21-13D2-5001-AE30-1E43E15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74" y="636334"/>
            <a:ext cx="9633558" cy="1623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C0ACDD-746C-0766-0C78-01BFE9CD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52" y="2617566"/>
            <a:ext cx="8258174" cy="32566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E164C0-ECCB-FA27-C2F4-922C9641C944}"/>
              </a:ext>
            </a:extLst>
          </p:cNvPr>
          <p:cNvSpPr txBox="1"/>
          <p:nvPr/>
        </p:nvSpPr>
        <p:spPr>
          <a:xfrm>
            <a:off x="315310" y="6337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https://www.iss.it/-/snlg-adulti-disturbo-spettro-autistico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4393C6AA-403D-C23D-9239-886FCFF689C6}"/>
              </a:ext>
            </a:extLst>
          </p:cNvPr>
          <p:cNvSpPr/>
          <p:nvPr/>
        </p:nvSpPr>
        <p:spPr>
          <a:xfrm>
            <a:off x="6327228" y="1282264"/>
            <a:ext cx="2680137" cy="38888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87E7D5F-510C-AD26-5437-E0E8A3D9CBCD}"/>
              </a:ext>
            </a:extLst>
          </p:cNvPr>
          <p:cNvSpPr/>
          <p:nvPr/>
        </p:nvSpPr>
        <p:spPr>
          <a:xfrm>
            <a:off x="903216" y="1566043"/>
            <a:ext cx="1478904" cy="4782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F610699-B300-7FE6-F5DF-5B737B05FBE3}"/>
              </a:ext>
            </a:extLst>
          </p:cNvPr>
          <p:cNvSpPr/>
          <p:nvPr/>
        </p:nvSpPr>
        <p:spPr>
          <a:xfrm>
            <a:off x="10394731" y="3310759"/>
            <a:ext cx="963995" cy="34684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AC0A05C-79A9-926D-575C-6BEE2BD7C340}"/>
              </a:ext>
            </a:extLst>
          </p:cNvPr>
          <p:cNvSpPr/>
          <p:nvPr/>
        </p:nvSpPr>
        <p:spPr>
          <a:xfrm>
            <a:off x="2858813" y="3568262"/>
            <a:ext cx="801085" cy="34684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8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9571" y="392472"/>
            <a:ext cx="7730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b="1" dirty="0">
                <a:latin typeface="Verdana" panose="020B0604030504040204" pitchFamily="34" charset="0"/>
                <a:cs typeface="Times New Roman" panose="02020603050405020304" pitchFamily="18" charset="0"/>
              </a:rPr>
              <a:t>Équipe di riferimento e case manager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912883" y="2394365"/>
            <a:ext cx="857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each area a 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pecialist community-based multidisciplinary team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adults with autism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specialist autism team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should be established. The membership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include: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psychologists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nurses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therapists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psychiatrists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therapists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staff (for example, staff supporting access to housing, educational and employment services, financial advice, and personal and community safety skills).</a:t>
            </a:r>
            <a:endParaRPr lang="en-US" sz="20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Pagg. 14-15</a:t>
            </a:r>
          </a:p>
        </p:txBody>
      </p:sp>
      <p:pic>
        <p:nvPicPr>
          <p:cNvPr id="4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7" y="2720146"/>
            <a:ext cx="2085420" cy="287644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36948" y="1194036"/>
            <a:ext cx="10341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828"/>
                </a:solidFill>
                <a:latin typeface="Lato"/>
              </a:rPr>
              <a:t>Diagnosis and management should be reviewed throughout the transition process, and </a:t>
            </a:r>
            <a:r>
              <a:rPr lang="en-US" sz="2000" b="1" dirty="0">
                <a:solidFill>
                  <a:srgbClr val="282828"/>
                </a:solidFill>
                <a:latin typeface="Lato"/>
              </a:rPr>
              <a:t>there should be clarity about who is the lead clinician to ensure </a:t>
            </a:r>
            <a:r>
              <a:rPr lang="it-IT" sz="2000" b="1" dirty="0" err="1">
                <a:solidFill>
                  <a:srgbClr val="282828"/>
                </a:solidFill>
                <a:latin typeface="Lato"/>
              </a:rPr>
              <a:t>continuity</a:t>
            </a:r>
            <a:r>
              <a:rPr lang="it-IT" sz="2000" b="1" dirty="0">
                <a:solidFill>
                  <a:srgbClr val="282828"/>
                </a:solidFill>
                <a:latin typeface="Lato"/>
              </a:rPr>
              <a:t> of care.</a:t>
            </a:r>
          </a:p>
          <a:p>
            <a:pPr algn="ctr"/>
            <a:endParaRPr lang="it-IT" sz="400" b="1" dirty="0">
              <a:solidFill>
                <a:srgbClr val="282828"/>
              </a:solidFill>
              <a:latin typeface="Lato"/>
            </a:endParaRPr>
          </a:p>
          <a:p>
            <a:pPr algn="r"/>
            <a:r>
              <a:rPr lang="it-IT" dirty="0">
                <a:solidFill>
                  <a:srgbClr val="282828"/>
                </a:solidFill>
                <a:latin typeface="Lato"/>
              </a:rPr>
              <a:t>Pag. 7</a:t>
            </a:r>
          </a:p>
        </p:txBody>
      </p:sp>
    </p:spTree>
    <p:extLst>
      <p:ext uri="{BB962C8B-B14F-4D97-AF65-F5344CB8AC3E}">
        <p14:creationId xmlns:p14="http://schemas.microsoft.com/office/powerpoint/2010/main" val="16962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8400E488-610A-4DF9-841C-F2250BB5F1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6825" y="1483002"/>
            <a:ext cx="7467600" cy="9064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it-IT" altLang="it-IT" b="1" dirty="0"/>
              <a:t>In adolescenza i cambiamenti evolutivi fisiologici delle relazioni famigliari possono essere critici</a:t>
            </a:r>
            <a:endParaRPr lang="it-IT" altLang="it-IT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82DE773-608D-42BE-987F-A8D725F7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3" y="2806543"/>
            <a:ext cx="1125035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/>
              <a:t>I modelli di relazione si sono “stabilizzati” e possono essere «rigidi»</a:t>
            </a:r>
          </a:p>
          <a:p>
            <a:pPr>
              <a:spcBef>
                <a:spcPct val="50000"/>
              </a:spcBef>
            </a:pPr>
            <a:r>
              <a:rPr lang="it-IT" altLang="it-IT" sz="2800" dirty="0"/>
              <a:t>E’ stata raggiunto un “equilibrio” che non sempre è funzionale all’autonomia</a:t>
            </a:r>
          </a:p>
          <a:p>
            <a:pPr>
              <a:spcBef>
                <a:spcPct val="50000"/>
              </a:spcBef>
            </a:pPr>
            <a:r>
              <a:rPr lang="it-IT" altLang="it-IT" sz="2800" dirty="0"/>
              <a:t>Può essere difficile per i familiari introdurre cambiamenti che vadano nella direzioni di una maggiore autonomia, senza un supporto significativo da parte dei Servizi</a:t>
            </a:r>
          </a:p>
          <a:p>
            <a:pPr>
              <a:spcBef>
                <a:spcPct val="50000"/>
              </a:spcBef>
            </a:pPr>
            <a:r>
              <a:rPr lang="it-IT" altLang="it-IT" sz="2800" dirty="0"/>
              <a:t>Anche per i fratelli può essere più difficile lo </a:t>
            </a:r>
            <a:r>
              <a:rPr lang="it-IT" altLang="it-IT" sz="2800" i="1" dirty="0"/>
              <a:t>svincolo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0835605-24B4-4B07-9698-8C3C8783EF2F}"/>
              </a:ext>
            </a:extLst>
          </p:cNvPr>
          <p:cNvSpPr/>
          <p:nvPr/>
        </p:nvSpPr>
        <p:spPr>
          <a:xfrm>
            <a:off x="1525712" y="473578"/>
            <a:ext cx="8489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 dirty="0">
                <a:latin typeface="Verdana" panose="020B0604030504040204" pitchFamily="34" charset="0"/>
                <a:cs typeface="Times New Roman" panose="02020603050405020304" pitchFamily="18" charset="0"/>
              </a:rPr>
              <a:t>Coinvolgimento e supporto della famiglia</a:t>
            </a:r>
          </a:p>
        </p:txBody>
      </p:sp>
    </p:spTree>
    <p:extLst>
      <p:ext uri="{BB962C8B-B14F-4D97-AF65-F5344CB8AC3E}">
        <p14:creationId xmlns:p14="http://schemas.microsoft.com/office/powerpoint/2010/main" val="38269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EF9718-BDB4-4D43-BBCF-50FAEE4D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200" y="662456"/>
            <a:ext cx="3944500" cy="5533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94A4177-3419-4403-BB3C-D2A4C7171EDC}"/>
              </a:ext>
            </a:extLst>
          </p:cNvPr>
          <p:cNvSpPr/>
          <p:nvPr/>
        </p:nvSpPr>
        <p:spPr>
          <a:xfrm>
            <a:off x="609600" y="2228671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latin typeface="Gotham-Light"/>
              </a:rPr>
              <a:t>Quando i bambini con autismo entrano in età adolescenziale, è necessario che siano promosse nei genitori tutte quelle risorse necessarie per insegnare ai propri figli le competenze per la vita e per scoprire gli interessi e le abilità uniche dei loro ragazzi.</a:t>
            </a:r>
            <a:endParaRPr lang="it-IT" sz="24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B1F6F4-20C5-49FC-AD7F-D9877AF4D938}"/>
              </a:ext>
            </a:extLst>
          </p:cNvPr>
          <p:cNvSpPr txBox="1"/>
          <p:nvPr/>
        </p:nvSpPr>
        <p:spPr>
          <a:xfrm>
            <a:off x="3277590" y="5427023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Pag. 4</a:t>
            </a:r>
          </a:p>
        </p:txBody>
      </p:sp>
    </p:spTree>
    <p:extLst>
      <p:ext uri="{BB962C8B-B14F-4D97-AF65-F5344CB8AC3E}">
        <p14:creationId xmlns:p14="http://schemas.microsoft.com/office/powerpoint/2010/main" val="199341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DD0FAAA-104B-82D8-0BA7-004441A89284}"/>
              </a:ext>
            </a:extLst>
          </p:cNvPr>
          <p:cNvSpPr/>
          <p:nvPr/>
        </p:nvSpPr>
        <p:spPr>
          <a:xfrm>
            <a:off x="0" y="0"/>
            <a:ext cx="5166360" cy="6857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2B6318-401B-B1D8-8102-142805909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4145280" y="10"/>
            <a:ext cx="8046718" cy="68579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A3CBA0-EB11-55A4-F064-BC830A3F52A2}"/>
              </a:ext>
            </a:extLst>
          </p:cNvPr>
          <p:cNvSpPr txBox="1"/>
          <p:nvPr/>
        </p:nvSpPr>
        <p:spPr>
          <a:xfrm>
            <a:off x="111531" y="3652386"/>
            <a:ext cx="3951900" cy="179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Autismo e Sindrome di Asperger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 DPS Adulti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EAC74E-0A12-8642-2285-143006B14ABD}"/>
              </a:ext>
            </a:extLst>
          </p:cNvPr>
          <p:cNvSpPr txBox="1"/>
          <p:nvPr/>
        </p:nvSpPr>
        <p:spPr>
          <a:xfrm>
            <a:off x="728958" y="1364668"/>
            <a:ext cx="2717046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DELLA ASL CN1</a:t>
            </a:r>
          </a:p>
        </p:txBody>
      </p:sp>
    </p:spTree>
    <p:extLst>
      <p:ext uri="{BB962C8B-B14F-4D97-AF65-F5344CB8AC3E}">
        <p14:creationId xmlns:p14="http://schemas.microsoft.com/office/powerpoint/2010/main" val="333622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67471378-CB14-BFAC-6302-B2097FAC7044}"/>
              </a:ext>
            </a:extLst>
          </p:cNvPr>
          <p:cNvSpPr txBox="1"/>
          <p:nvPr/>
        </p:nvSpPr>
        <p:spPr>
          <a:xfrm>
            <a:off x="147321" y="710003"/>
            <a:ext cx="118973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Attività di continuità assistenziale minori-adulti nel Distretto di Mondovì a partire dal 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Formalizzazione del Nucleo DPS Adulti (DGR 16 maggio 2019, n. 88-8997 «Linee di Indirizzo Operative per interventi programmatici relativi alle persone con Disturbo dello Spettro Autistico in età adulta in Piemonte»)-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Gruppo di lavoro nominativo composto da 3 psicologi con formazione cognitivo-comportamentale ed esperienza con ASD adulti e da 3 psichiatri con formazione in ASD, con ambito di competenza territoriale.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i="1" dirty="0"/>
              <a:t>Procedura</a:t>
            </a:r>
            <a:r>
              <a:rPr lang="it-IT" sz="2800" b="1" dirty="0"/>
              <a:t> condivisa DSM – DMI passaggio età adulta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656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026">
            <a:extLst>
              <a:ext uri="{FF2B5EF4-FFF2-40B4-BE49-F238E27FC236}">
                <a16:creationId xmlns:a16="http://schemas.microsoft.com/office/drawing/2014/main" id="{302A8602-E14B-4D5D-B734-FD287EBB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752601"/>
            <a:ext cx="90344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Occorre diffondere la consapevolezza che l’autismo è un problema che riguarda l’intero ciclo della vita.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Più di una ricerca condotta in vari territori regionali segnala il crollo numerico delle diagnosi di autismo dopo i 18 anni. 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8B5CCD4E-A275-4F98-A027-F4601423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43295"/>
            <a:ext cx="64008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Kunstler Script" pitchFamily="66" charset="0"/>
              </a:rPr>
              <a:t>Ministero della Salute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Tavolo Nazionale di Lavoro sull’autismo Relazione Finale, 2008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F0752-C1ED-5E83-C334-6A32DDCE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DF435-4B6A-7807-98E5-0D2CB3819BE2}"/>
              </a:ext>
            </a:extLst>
          </p:cNvPr>
          <p:cNvSpPr txBox="1"/>
          <p:nvPr/>
        </p:nvSpPr>
        <p:spPr>
          <a:xfrm>
            <a:off x="323850" y="220755"/>
            <a:ext cx="115442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i="1" dirty="0"/>
              <a:t>Progetto Polo Autismo </a:t>
            </a:r>
            <a:r>
              <a:rPr lang="it-IT" sz="2800" b="1" dirty="0"/>
              <a:t>di integrazione socio sanitaria tra ASL CN1 e CSAC (Consorzio Servizi Socio Assistenziali del Cuneese)</a:t>
            </a:r>
          </a:p>
          <a:p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Collaborazione con Enti Gestori Socio Assistenziali, Fondazioni bancarie, privato sociale e associazioni di famiglie per progetti </a:t>
            </a:r>
            <a:r>
              <a:rPr lang="it-IT" sz="2800" b="1" i="1" dirty="0" err="1"/>
              <a:t>Ev.A</a:t>
            </a:r>
            <a:r>
              <a:rPr lang="it-IT" sz="2800" b="1" i="1" dirty="0"/>
              <a:t>.</a:t>
            </a:r>
            <a:r>
              <a:rPr lang="it-IT" sz="2800" b="1" dirty="0"/>
              <a:t>, </a:t>
            </a:r>
            <a:r>
              <a:rPr lang="it-IT" sz="2800" b="1" i="1" dirty="0"/>
              <a:t>OVER 16 </a:t>
            </a:r>
            <a:r>
              <a:rPr lang="it-IT" sz="2800" b="1" dirty="0"/>
              <a:t>(fondi ISS- Ministero della Salute), </a:t>
            </a:r>
            <a:r>
              <a:rPr lang="it-IT" sz="2800" b="1" i="1" dirty="0"/>
              <a:t>S.A.R.A.</a:t>
            </a:r>
            <a:r>
              <a:rPr lang="it-IT" sz="2800" b="1" dirty="0"/>
              <a:t> (Fondazioni CRC e CRT) e </a:t>
            </a:r>
            <a:r>
              <a:rPr lang="it-IT" sz="2800" b="1" i="1" dirty="0"/>
              <a:t>Orizzonte Vela</a:t>
            </a:r>
            <a:r>
              <a:rPr lang="it-IT" sz="2800" b="1" dirty="0"/>
              <a:t> (Fondazione CRC)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Progetti con Servizio Inserimenti Lavorativi </a:t>
            </a:r>
            <a:r>
              <a:rPr lang="it-IT" sz="2800" b="1" dirty="0" smtClean="0"/>
              <a:t>(SIL) e </a:t>
            </a:r>
            <a:r>
              <a:rPr lang="it-IT" sz="2800" b="1" dirty="0" err="1"/>
              <a:t>Disability</a:t>
            </a:r>
            <a:r>
              <a:rPr lang="it-IT" sz="2800" b="1" dirty="0"/>
              <a:t> Manager Confindustria Cuneo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/>
              <a:t>Implementazione e messa a sistema del PDTAE del progetto EV.A  ̶  dall’età </a:t>
            </a:r>
            <a:r>
              <a:rPr lang="it-IT" sz="2800" b="1" dirty="0" err="1"/>
              <a:t>EVolutiva</a:t>
            </a:r>
            <a:r>
              <a:rPr lang="it-IT" sz="2800" b="1" dirty="0"/>
              <a:t> all’età Adulta</a:t>
            </a:r>
          </a:p>
        </p:txBody>
      </p:sp>
    </p:spTree>
    <p:extLst>
      <p:ext uri="{BB962C8B-B14F-4D97-AF65-F5344CB8AC3E}">
        <p14:creationId xmlns:p14="http://schemas.microsoft.com/office/powerpoint/2010/main" val="9812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Immagine 11">
            <a:extLst>
              <a:ext uri="{FF2B5EF4-FFF2-40B4-BE49-F238E27FC236}">
                <a16:creationId xmlns:a16="http://schemas.microsoft.com/office/drawing/2014/main" id="{A38FCA9E-B57A-4B6B-A8F2-9EFFA4FB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2" y="312845"/>
            <a:ext cx="3779837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ttangolo 13">
            <a:extLst>
              <a:ext uri="{FF2B5EF4-FFF2-40B4-BE49-F238E27FC236}">
                <a16:creationId xmlns:a16="http://schemas.microsoft.com/office/drawing/2014/main" id="{2A0F14CC-CA1A-4541-ADBF-BAE41E88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72" y="5366941"/>
            <a:ext cx="10801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1200" b="1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PROGETTO FINANZIATO DAL FONDO PER L’AUTISMO, GESTITO DAL MINISTERO DELLA SALUTE </a:t>
            </a:r>
          </a:p>
          <a:p>
            <a:pPr algn="ctr">
              <a:lnSpc>
                <a:spcPct val="150000"/>
              </a:lnSpc>
            </a:pPr>
            <a:r>
              <a:rPr lang="it-IT" altLang="it-IT" sz="1200" b="1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 CONCESSO ALLE REGIONI ATTRAVERSO L’ISTITUTO SUPERIORE DI SANITÁ</a:t>
            </a: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C41F00D-7A14-45E5-A76D-CDF6935DAA80}"/>
              </a:ext>
            </a:extLst>
          </p:cNvPr>
          <p:cNvSpPr/>
          <p:nvPr/>
        </p:nvSpPr>
        <p:spPr>
          <a:xfrm>
            <a:off x="6031056" y="600360"/>
            <a:ext cx="53705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Regione Piemonte (Capofila)</a:t>
            </a:r>
          </a:p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Regione Toscana</a:t>
            </a:r>
          </a:p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Regione Abruzzo</a:t>
            </a:r>
          </a:p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Regione Valle d’Aosta </a:t>
            </a:r>
          </a:p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Provincia Autonoma di Trento </a:t>
            </a:r>
          </a:p>
          <a:p>
            <a:pPr>
              <a:defRPr/>
            </a:pP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Provincia Autonoma di Bolzano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58F421-A432-4D0B-BEBA-F67F82E2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44" y="3705784"/>
            <a:ext cx="11537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>
                <a:solidFill>
                  <a:srgbClr val="000000"/>
                </a:solidFill>
              </a:rPr>
              <a:t>Responsabile Scientifico del progetto: </a:t>
            </a:r>
            <a:r>
              <a:rPr lang="it-IT" altLang="it-IT" dirty="0">
                <a:solidFill>
                  <a:srgbClr val="000000"/>
                </a:solidFill>
              </a:rPr>
              <a:t>Giuseppe Maurizio Arduino</a:t>
            </a:r>
          </a:p>
          <a:p>
            <a:pPr algn="ctr"/>
            <a:r>
              <a:rPr lang="it-IT" altLang="it-IT" b="1" dirty="0">
                <a:solidFill>
                  <a:srgbClr val="000000"/>
                </a:solidFill>
              </a:rPr>
              <a:t>Responsabili Scientifici delle Unità operative</a:t>
            </a:r>
            <a:r>
              <a:rPr lang="it-IT" altLang="it-IT" dirty="0">
                <a:solidFill>
                  <a:srgbClr val="000000"/>
                </a:solidFill>
              </a:rPr>
              <a:t>: Roberto Keller (Piemonte), Bruno Sales e Francesco Raimondi (Toscana), Renato Cerbo e Marco Valenti (Abruzzo), Laure Obino e Giuseppe Di Maria (Valle d’Aosta), Andreas Conca, Felicita Scolati (Trento), Stefano Calzolari e Lorenzo Gasperi (Bolzano)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32EBF5-BBCA-4ADD-8E76-922D45EB87A7}"/>
              </a:ext>
            </a:extLst>
          </p:cNvPr>
          <p:cNvSpPr txBox="1"/>
          <p:nvPr/>
        </p:nvSpPr>
        <p:spPr>
          <a:xfrm>
            <a:off x="800100" y="1887538"/>
            <a:ext cx="10591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it-IT" sz="3600" baseline="30000" dirty="0">
                <a:latin typeface="Arial" charset="0"/>
                <a:ea typeface="Arial" charset="0"/>
                <a:cs typeface="Arial" charset="0"/>
              </a:rPr>
              <a:t>Messa a punto e sperimentazione di un percorso diagnostico terapeutico assistenziale ed educativo (PDTAE) per l’autismo dall’età evolutiva all’età adulta e delle relative procedure e azioni propedeutiche alla sua implementazione.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it-IT" sz="3600" baseline="30000" dirty="0">
                <a:latin typeface="Arial" charset="0"/>
                <a:ea typeface="Arial" charset="0"/>
                <a:cs typeface="Arial" charset="0"/>
              </a:rPr>
              <a:t>Il PDTAE è finalizzato in modo particolare alla costruzione e alla gestione efficiente ed efficace della fase di transizione tra adolescenza e età adulta in ASD.</a:t>
            </a:r>
          </a:p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it-IT" sz="3600" baseline="30000" dirty="0">
                <a:latin typeface="Arial" charset="0"/>
                <a:ea typeface="Arial" charset="0"/>
                <a:cs typeface="Arial" charset="0"/>
              </a:rPr>
              <a:t>Le iniziative previste hanno l’obiettivo di porre le basi per l’implementazione del PDTAE anche dopo la conclusione del progetto.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079B50-F959-459E-BC82-172760F2F709}"/>
              </a:ext>
            </a:extLst>
          </p:cNvPr>
          <p:cNvSpPr txBox="1"/>
          <p:nvPr/>
        </p:nvSpPr>
        <p:spPr>
          <a:xfrm>
            <a:off x="3187700" y="746125"/>
            <a:ext cx="6097588" cy="461963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OBIETTIVO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GENERALE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Immagine 1">
            <a:extLst>
              <a:ext uri="{FF2B5EF4-FFF2-40B4-BE49-F238E27FC236}">
                <a16:creationId xmlns:a16="http://schemas.microsoft.com/office/drawing/2014/main" id="{D26CFCFC-3BF9-4857-B9BD-97F67542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91" y="595901"/>
            <a:ext cx="4159789" cy="32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13FA4E-7766-4F51-8A55-6B1D72BA8520}"/>
              </a:ext>
            </a:extLst>
          </p:cNvPr>
          <p:cNvSpPr txBox="1"/>
          <p:nvPr/>
        </p:nvSpPr>
        <p:spPr>
          <a:xfrm>
            <a:off x="5398952" y="546927"/>
            <a:ext cx="6488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 arruolati: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01A731-AE94-4D7F-9917-88FED5B47A50}"/>
              </a:ext>
            </a:extLst>
          </p:cNvPr>
          <p:cNvSpPr txBox="1"/>
          <p:nvPr/>
        </p:nvSpPr>
        <p:spPr>
          <a:xfrm>
            <a:off x="902241" y="4389299"/>
            <a:ext cx="107570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Hanno collaborato: </a:t>
            </a:r>
          </a:p>
          <a:p>
            <a:pPr algn="ctr"/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Monica Mazza, Emanuele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Tarolla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Francesca Vinai, Erika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Borroz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Giulia Pappini, Gabriella Tocchi, Chiara Colombo, Ilenia Le Donne, Alice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Rinchi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Alda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Pallais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Nicole D’Alonzo, Alessandro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Carolli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Katia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Pedrolli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Emanuela Contardo, Alessandra Garavini, Marusca Crognale, Patrizia Anna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Perdichizzi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B56F623-BBBA-412A-86B4-9FC8BFB6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10" y="1534160"/>
            <a:ext cx="5319819" cy="24526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1980FBD-71FC-4DBE-821A-B679274E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73" y="1176374"/>
            <a:ext cx="3634451" cy="31285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74CF93-3F14-48B1-938E-CC736F04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29" y="2309722"/>
            <a:ext cx="3935392" cy="30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9A8A38-B148-45D5-A10B-0FECB44F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06" y="1544308"/>
            <a:ext cx="4097438" cy="26454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8DE90C-B4FF-4929-B3A4-E69BF7D7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01" y="2305769"/>
            <a:ext cx="3773347" cy="28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ADA2525-F84F-67FA-5927-AB771BE6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6" y="312744"/>
            <a:ext cx="7308257" cy="421113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E56DC-CED5-BB84-760B-23FA73CD9FC8}"/>
              </a:ext>
            </a:extLst>
          </p:cNvPr>
          <p:cNvSpPr txBox="1"/>
          <p:nvPr/>
        </p:nvSpPr>
        <p:spPr>
          <a:xfrm>
            <a:off x="7454199" y="3236366"/>
            <a:ext cx="47378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MinisterStd-Light"/>
              </a:rPr>
              <a:t>The most significant predictor of the impact on the ASD person is the activation of the service network, which must take into account the level of severity of </a:t>
            </a:r>
            <a:r>
              <a:rPr lang="it-IT" sz="2800" b="0" i="0" u="none" strike="noStrike" baseline="0" dirty="0">
                <a:latin typeface="MinisterStd-Light"/>
              </a:rPr>
              <a:t>the </a:t>
            </a:r>
            <a:r>
              <a:rPr lang="it-IT" sz="2800" b="0" i="0" u="none" strike="noStrike" baseline="0" dirty="0" err="1">
                <a:latin typeface="MinisterStd-Light"/>
              </a:rPr>
              <a:t>presented</a:t>
            </a:r>
            <a:r>
              <a:rPr lang="it-IT" sz="2800" b="0" i="0" u="none" strike="noStrike" baseline="0" dirty="0">
                <a:latin typeface="MinisterStd-Light"/>
              </a:rPr>
              <a:t> </a:t>
            </a:r>
            <a:r>
              <a:rPr lang="it-IT" sz="2800" b="0" i="0" u="none" strike="noStrike" baseline="0" dirty="0" err="1">
                <a:latin typeface="MinisterStd-Light"/>
              </a:rPr>
              <a:t>symptoms</a:t>
            </a:r>
            <a:r>
              <a:rPr lang="it-IT" sz="2800" b="0" i="0" u="none" strike="noStrike" baseline="0" dirty="0">
                <a:latin typeface="MinisterStd-Light"/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5971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E6D6061-15FB-42C5-A3BB-49130DE53415}"/>
              </a:ext>
            </a:extLst>
          </p:cNvPr>
          <p:cNvGraphicFramePr/>
          <p:nvPr/>
        </p:nvGraphicFramePr>
        <p:xfrm>
          <a:off x="696359" y="883578"/>
          <a:ext cx="10707955" cy="309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600743C-93F8-4447-BF80-F6E0681A50AC}"/>
              </a:ext>
            </a:extLst>
          </p:cNvPr>
          <p:cNvSpPr/>
          <p:nvPr/>
        </p:nvSpPr>
        <p:spPr>
          <a:xfrm>
            <a:off x="4740741" y="3995018"/>
            <a:ext cx="2424701" cy="852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372B8B3-4049-4A82-A547-002155E07013}"/>
              </a:ext>
            </a:extLst>
          </p:cNvPr>
          <p:cNvGrpSpPr/>
          <p:nvPr/>
        </p:nvGrpSpPr>
        <p:grpSpPr>
          <a:xfrm>
            <a:off x="1787990" y="4965687"/>
            <a:ext cx="8330206" cy="583060"/>
            <a:chOff x="5765459" y="442229"/>
            <a:chExt cx="2057412" cy="22127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FF939CEE-0C42-4EA0-971F-0F9E4E4C3E00}"/>
                </a:ext>
              </a:extLst>
            </p:cNvPr>
            <p:cNvSpPr/>
            <p:nvPr/>
          </p:nvSpPr>
          <p:spPr>
            <a:xfrm>
              <a:off x="5765459" y="442229"/>
              <a:ext cx="2057412" cy="22127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9BD5C2A-F2BB-407B-BA17-23933F74841A}"/>
                </a:ext>
              </a:extLst>
            </p:cNvPr>
            <p:cNvSpPr txBox="1"/>
            <p:nvPr/>
          </p:nvSpPr>
          <p:spPr>
            <a:xfrm>
              <a:off x="5825719" y="502489"/>
              <a:ext cx="1936892" cy="2092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/>
              <a:r>
                <a:rPr lang="it-IT" sz="2800" b="1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Definizione di un progetto di presa in carico/ cura/ progetto di vita</a:t>
              </a:r>
              <a:endParaRPr lang="it-IT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0FE7E10-47CD-4DFD-9826-186668C27378}"/>
              </a:ext>
            </a:extLst>
          </p:cNvPr>
          <p:cNvGrpSpPr/>
          <p:nvPr/>
        </p:nvGrpSpPr>
        <p:grpSpPr>
          <a:xfrm>
            <a:off x="1880457" y="5687829"/>
            <a:ext cx="8032256" cy="1029777"/>
            <a:chOff x="5765459" y="442229"/>
            <a:chExt cx="2057412" cy="2212722"/>
          </a:xfrm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7C835DAB-6F9B-4E5A-8F80-BB653942A535}"/>
                </a:ext>
              </a:extLst>
            </p:cNvPr>
            <p:cNvSpPr/>
            <p:nvPr/>
          </p:nvSpPr>
          <p:spPr>
            <a:xfrm>
              <a:off x="5765459" y="442229"/>
              <a:ext cx="2057412" cy="22127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82C1C9D-DA92-4C33-8846-EEA6F5CCB3B9}"/>
                </a:ext>
              </a:extLst>
            </p:cNvPr>
            <p:cNvSpPr txBox="1"/>
            <p:nvPr/>
          </p:nvSpPr>
          <p:spPr>
            <a:xfrm>
              <a:off x="5825719" y="502489"/>
              <a:ext cx="1936892" cy="209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/>
              <a:r>
                <a:rPr lang="it-IT" sz="2400" b="1" baseline="30000" dirty="0">
                  <a:latin typeface="Arial" charset="0"/>
                  <a:cs typeface="Arial" charset="0"/>
                </a:rPr>
                <a:t>Valutazione dell’</a:t>
              </a:r>
              <a:r>
                <a:rPr lang="it-IT" sz="2400" b="1" baseline="30000" dirty="0" err="1">
                  <a:latin typeface="Arial" charset="0"/>
                  <a:cs typeface="Arial" charset="0"/>
                </a:rPr>
                <a:t>outcome</a:t>
              </a:r>
              <a:endParaRPr lang="it-IT" sz="2400" b="1" dirty="0"/>
            </a:p>
          </p:txBody>
        </p:sp>
      </p:grpSp>
      <p:sp>
        <p:nvSpPr>
          <p:cNvPr id="16" name="Freccia circolare a sinistra 15">
            <a:extLst>
              <a:ext uri="{FF2B5EF4-FFF2-40B4-BE49-F238E27FC236}">
                <a16:creationId xmlns:a16="http://schemas.microsoft.com/office/drawing/2014/main" id="{8B0B9BDB-4006-4740-A693-9F549CDC1B2C}"/>
              </a:ext>
            </a:extLst>
          </p:cNvPr>
          <p:cNvSpPr/>
          <p:nvPr/>
        </p:nvSpPr>
        <p:spPr>
          <a:xfrm flipH="1" flipV="1">
            <a:off x="748164" y="4965687"/>
            <a:ext cx="716908" cy="1132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DAAA6E-7992-4CBA-9C96-F300147E770B}"/>
              </a:ext>
            </a:extLst>
          </p:cNvPr>
          <p:cNvSpPr txBox="1"/>
          <p:nvPr/>
        </p:nvSpPr>
        <p:spPr>
          <a:xfrm>
            <a:off x="2906443" y="237247"/>
            <a:ext cx="628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Fasi del PDTAE</a:t>
            </a: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312EC39F-65B5-4E67-8216-B33AC91D4799}"/>
              </a:ext>
            </a:extLst>
          </p:cNvPr>
          <p:cNvSpPr/>
          <p:nvPr/>
        </p:nvSpPr>
        <p:spPr>
          <a:xfrm flipH="1">
            <a:off x="10359123" y="5047881"/>
            <a:ext cx="755664" cy="10504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D21F28-99A3-DD7A-A5E9-A845022EC252}"/>
              </a:ext>
            </a:extLst>
          </p:cNvPr>
          <p:cNvSpPr txBox="1"/>
          <p:nvPr/>
        </p:nvSpPr>
        <p:spPr>
          <a:xfrm>
            <a:off x="1880457" y="3440785"/>
            <a:ext cx="798021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/>
                </a:solidFill>
              </a:rPr>
              <a:t>Valutazione delle preferenze</a:t>
            </a:r>
          </a:p>
        </p:txBody>
      </p:sp>
    </p:spTree>
    <p:extLst>
      <p:ext uri="{BB962C8B-B14F-4D97-AF65-F5344CB8AC3E}">
        <p14:creationId xmlns:p14="http://schemas.microsoft.com/office/powerpoint/2010/main" val="6611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82F16A-5E0B-4EF6-A101-383610AB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082F16A-5E0B-4EF6-A101-383610AB1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F9260B-B390-4390-95FD-2ABE3E1DE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2CF9260B-B390-4390-95FD-2ABE3E1DE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DBDF57-05F1-4B04-9A21-706773F84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CDBDF57-05F1-4B04-9A21-706773F84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8CD132-AB3E-4AC6-9713-F2EE3FC3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028CD132-AB3E-4AC6-9713-F2EE3FC32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EA7D6A-7EA6-429E-8F94-40242E66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4EA7D6A-7EA6-429E-8F94-40242E66F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658B3-7059-41F0-9CCD-55492AC64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FA658B3-7059-41F0-9CCD-55492AC64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92B06-EDBF-40D8-91E5-B5472E6DF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8992B06-EDBF-40D8-91E5-B5472E6DF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9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84AC41-7900-4EF3-96EE-54188A933901}"/>
              </a:ext>
            </a:extLst>
          </p:cNvPr>
          <p:cNvSpPr txBox="1"/>
          <p:nvPr/>
        </p:nvSpPr>
        <p:spPr>
          <a:xfrm>
            <a:off x="1859837" y="792928"/>
            <a:ext cx="870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STRUMENTI UTILIZZATI PER LA VALUTAZIONE DELL’OUTCOME (PROPOSTI A INIZIO E FINE PROGETTO)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6FD2F6-EC4C-45B4-B506-659CA46102F6}"/>
              </a:ext>
            </a:extLst>
          </p:cNvPr>
          <p:cNvSpPr txBox="1"/>
          <p:nvPr/>
        </p:nvSpPr>
        <p:spPr>
          <a:xfrm>
            <a:off x="1114639" y="2191520"/>
            <a:ext cx="10397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ABAS-II  oppure VINELAND-2</a:t>
            </a:r>
          </a:p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SIQF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Strumento d'Indagine della Qualità di vita della Famiglia</a:t>
            </a:r>
          </a:p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it-IT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Intensity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Scale</a:t>
            </a:r>
          </a:p>
          <a:p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CGI </a:t>
            </a:r>
            <a:r>
              <a:rPr lang="it-IT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it-IT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Impressions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Scale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BPRS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 Rating Scale (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disponibile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SPAIDD-G)</a:t>
            </a:r>
            <a:endParaRPr lang="it-IT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ATEC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Autism 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Evaluation Checklist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1117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45B1E0A-5BA9-4372-9E4C-A5354A65B513}"/>
              </a:ext>
            </a:extLst>
          </p:cNvPr>
          <p:cNvGraphicFramePr>
            <a:graphicFrameLocks noGrp="1"/>
          </p:cNvGraphicFramePr>
          <p:nvPr/>
        </p:nvGraphicFramePr>
        <p:xfrm>
          <a:off x="273121" y="3379628"/>
          <a:ext cx="5588928" cy="260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928">
                  <a:extLst>
                    <a:ext uri="{9D8B030D-6E8A-4147-A177-3AD203B41FA5}">
                      <a16:colId xmlns:a16="http://schemas.microsoft.com/office/drawing/2014/main" val="17279001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sng" strike="noStrike" dirty="0">
                          <a:effectLst/>
                        </a:rPr>
                        <a:t>Interventi sanitari.</a:t>
                      </a:r>
                      <a:endParaRPr lang="it-IT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13060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effectLst/>
                        </a:rPr>
                        <a:t>□ Interventi medici non psichiatrici.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80589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Interventi medici psichiatrici.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18538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Interventi psicologici e psicoterapici.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95107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sng" strike="noStrike" dirty="0">
                          <a:effectLst/>
                        </a:rPr>
                        <a:t>Interventi educativi.</a:t>
                      </a:r>
                      <a:endParaRPr lang="it-IT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7010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effectLst/>
                        </a:rPr>
                        <a:t>□ Interventi scolastici.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67003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effectLst/>
                        </a:rPr>
                        <a:t>□ Interventi non scolastici.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72356317"/>
                  </a:ext>
                </a:extLst>
              </a:tr>
            </a:tbl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7DE8167F-6D80-447A-8873-6CE4F035F018}"/>
              </a:ext>
            </a:extLst>
          </p:cNvPr>
          <p:cNvGrpSpPr/>
          <p:nvPr/>
        </p:nvGrpSpPr>
        <p:grpSpPr>
          <a:xfrm>
            <a:off x="765206" y="628113"/>
            <a:ext cx="10542894" cy="1001733"/>
            <a:chOff x="5765459" y="442229"/>
            <a:chExt cx="2057412" cy="22127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9F8043A3-117B-4968-88DE-79BEC7FA5462}"/>
                </a:ext>
              </a:extLst>
            </p:cNvPr>
            <p:cNvSpPr/>
            <p:nvPr/>
          </p:nvSpPr>
          <p:spPr>
            <a:xfrm>
              <a:off x="5765459" y="442229"/>
              <a:ext cx="2057412" cy="22127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4AA17D3-FE9E-4E0E-B535-7C601368B7BF}"/>
                </a:ext>
              </a:extLst>
            </p:cNvPr>
            <p:cNvSpPr txBox="1"/>
            <p:nvPr/>
          </p:nvSpPr>
          <p:spPr>
            <a:xfrm>
              <a:off x="5825719" y="502489"/>
              <a:ext cx="1936892" cy="2092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/>
              <a:r>
                <a:rPr lang="it-IT" sz="3600" b="1" baseline="30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Definizione di un progetto di presa in carico/cura/ progetto di vita</a:t>
              </a:r>
              <a:endParaRPr lang="it-IT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A2D6C5D-740A-45CB-B5EC-3F38FE44D086}"/>
              </a:ext>
            </a:extLst>
          </p:cNvPr>
          <p:cNvGraphicFramePr>
            <a:graphicFrameLocks noGrp="1"/>
          </p:cNvGraphicFramePr>
          <p:nvPr/>
        </p:nvGraphicFramePr>
        <p:xfrm>
          <a:off x="5979560" y="4868068"/>
          <a:ext cx="5898324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8324">
                  <a:extLst>
                    <a:ext uri="{9D8B030D-6E8A-4147-A177-3AD203B41FA5}">
                      <a16:colId xmlns:a16="http://schemas.microsoft.com/office/drawing/2014/main" val="38465130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sng" strike="noStrike">
                          <a:effectLst/>
                        </a:rPr>
                        <a:t>Interventi in ambito occupazionale .</a:t>
                      </a:r>
                      <a:endParaRPr lang="it-IT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056134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Corsi di formazione professionale.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48454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effectLst/>
                        </a:rPr>
                        <a:t>□ Interventi occupazionali.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136989060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DB62524-883F-461F-823F-9B4591BB5ADF}"/>
              </a:ext>
            </a:extLst>
          </p:cNvPr>
          <p:cNvGraphicFramePr>
            <a:graphicFrameLocks noGrp="1"/>
          </p:cNvGraphicFramePr>
          <p:nvPr/>
        </p:nvGraphicFramePr>
        <p:xfrm>
          <a:off x="5979560" y="2462624"/>
          <a:ext cx="5898324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8324">
                  <a:extLst>
                    <a:ext uri="{9D8B030D-6E8A-4147-A177-3AD203B41FA5}">
                      <a16:colId xmlns:a16="http://schemas.microsoft.com/office/drawing/2014/main" val="25513937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sng" strike="noStrike">
                          <a:effectLst/>
                        </a:rPr>
                        <a:t>Interventi socio-assistenziali.</a:t>
                      </a:r>
                      <a:endParaRPr lang="it-IT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36008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Interventi socio-assistenziali.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2734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Interventi per favorire l’inclusione sociale.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00292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sng" strike="noStrike" dirty="0">
                          <a:effectLst/>
                        </a:rPr>
                        <a:t>Interventi di supporto dei familiari.</a:t>
                      </a:r>
                      <a:endParaRPr lang="it-IT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8481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>
                          <a:effectLst/>
                        </a:rPr>
                        <a:t>□ Parent Training e gruppi di auto mutuo aiuto.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613201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effectLst/>
                        </a:rPr>
                        <a:t>□ Gruppi </a:t>
                      </a:r>
                      <a:r>
                        <a:rPr lang="it-IT" sz="2400" u="none" strike="noStrike" dirty="0" err="1">
                          <a:effectLst/>
                        </a:rPr>
                        <a:t>siblings</a:t>
                      </a:r>
                      <a:r>
                        <a:rPr lang="it-IT" sz="2400" u="none" strike="noStrike" dirty="0">
                          <a:effectLst/>
                        </a:rPr>
                        <a:t>.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58851656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470003-7348-487E-BF8A-E855E9AE83D0}"/>
              </a:ext>
            </a:extLst>
          </p:cNvPr>
          <p:cNvSpPr txBox="1"/>
          <p:nvPr/>
        </p:nvSpPr>
        <p:spPr>
          <a:xfrm>
            <a:off x="988274" y="2381607"/>
            <a:ext cx="4369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TIPOLOGIE DI INTERVENTO</a:t>
            </a:r>
          </a:p>
        </p:txBody>
      </p:sp>
    </p:spTree>
    <p:extLst>
      <p:ext uri="{BB962C8B-B14F-4D97-AF65-F5344CB8AC3E}">
        <p14:creationId xmlns:p14="http://schemas.microsoft.com/office/powerpoint/2010/main" val="32970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1">
            <a:extLst>
              <a:ext uri="{FF2B5EF4-FFF2-40B4-BE49-F238E27FC236}">
                <a16:creationId xmlns:a16="http://schemas.microsoft.com/office/drawing/2014/main" id="{6B9A8FA4-C2B8-48AD-AC11-3C941302E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113626"/>
              </p:ext>
            </p:extLst>
          </p:nvPr>
        </p:nvGraphicFramePr>
        <p:xfrm>
          <a:off x="1548246" y="494816"/>
          <a:ext cx="8620991" cy="3601418"/>
        </p:xfrm>
        <a:graphic>
          <a:graphicData uri="http://schemas.openxmlformats.org/drawingml/2006/table">
            <a:tbl>
              <a:tblPr/>
              <a:tblGrid>
                <a:gridCol w="208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5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FASCIA ETÀ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CASI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POPOLAZIONE DI RIFERIMENTO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PREVALENZA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(SU 1000)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LOMBARDIA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1.320.000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EMILIA ROMAGNA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545.969 *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 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7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TOSCANA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475.889 *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PIEMONTE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18-30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543.365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PIEMONTE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18-30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480.187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90" name="Rectangle 52">
            <a:extLst>
              <a:ext uri="{FF2B5EF4-FFF2-40B4-BE49-F238E27FC236}">
                <a16:creationId xmlns:a16="http://schemas.microsoft.com/office/drawing/2014/main" id="{F3CC8AC0-35E5-4F6E-BE1E-8F8803C4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" y="5305715"/>
            <a:ext cx="11426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il dato sulla popolazione è calcolato sulla fascia 18-30 anni, è quindi solo indicativo e probabilmente superiore a quello indicato, non essendo documentata con precisione l’età dei soggetti in questi documenti.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it-IT" altLang="it-IT" sz="1400" i="1" dirty="0">
                <a:latin typeface="Arial" panose="020B0604020202020204" pitchFamily="34" charset="0"/>
                <a:cs typeface="Times New Roman" panose="02020603050405020304" pitchFamily="18" charset="0"/>
              </a:rPr>
              <a:t>** Per l’Emilia Romagna, Nardocci (2007) segnala una prevalenza di 0.05 per la fascia 0-29 anni. Le fonti dei dati relativi alle Regioni Toscana, Emilia Romagna e Lombardia sono rispettivamente in Monti, A. Fratti M. (2007), Palazzi (1999) e Nardocci (2007).</a:t>
            </a:r>
            <a:endParaRPr lang="it-IT" altLang="it-IT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B834452F-22F4-498F-A2AE-98C03A769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763" y="4562475"/>
            <a:ext cx="5033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ARESS Piemonte 2008, Arduino &amp; Latoni, 2010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985CED-C86C-46C6-B094-CFA9D917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35" y="1136626"/>
            <a:ext cx="8468161" cy="51802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A904C5-F1F2-4220-8912-88849986908D}"/>
              </a:ext>
            </a:extLst>
          </p:cNvPr>
          <p:cNvSpPr txBox="1"/>
          <p:nvPr/>
        </p:nvSpPr>
        <p:spPr>
          <a:xfrm>
            <a:off x="2135560" y="260649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tratto dai progetti individualizzati dal Progetto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Ev.A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5133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74F6F0-C905-41B3-8602-25BE57A6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7" y="1072037"/>
            <a:ext cx="9522763" cy="50938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40C350-BBC7-488D-B563-BE95075410DA}"/>
              </a:ext>
            </a:extLst>
          </p:cNvPr>
          <p:cNvSpPr txBox="1"/>
          <p:nvPr/>
        </p:nvSpPr>
        <p:spPr>
          <a:xfrm>
            <a:off x="2135560" y="260649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tratto dai progetti individualizzati dal Progetto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Ev.A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5785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354AC4-5800-417F-A095-6D5B6DBAD150}"/>
              </a:ext>
            </a:extLst>
          </p:cNvPr>
          <p:cNvSpPr txBox="1"/>
          <p:nvPr/>
        </p:nvSpPr>
        <p:spPr>
          <a:xfrm>
            <a:off x="2279576" y="908721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Alcuni esempi di formulazione degli obiettivi tratti dai progetti individualizzati del Progetto </a:t>
            </a:r>
            <a:r>
              <a:rPr lang="it-IT" sz="2800" dirty="0" err="1"/>
              <a:t>Ev.A</a:t>
            </a:r>
            <a:r>
              <a:rPr lang="it-IT" sz="2800" dirty="0"/>
              <a:t>. </a:t>
            </a:r>
          </a:p>
        </p:txBody>
      </p:sp>
      <p:pic>
        <p:nvPicPr>
          <p:cNvPr id="2050" name="Picture 2" descr="Logo progetto EVA">
            <a:extLst>
              <a:ext uri="{FF2B5EF4-FFF2-40B4-BE49-F238E27FC236}">
                <a16:creationId xmlns:a16="http://schemas.microsoft.com/office/drawing/2014/main" id="{14DD1CE3-B865-4029-AB33-3053E194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492897"/>
            <a:ext cx="3291994" cy="18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B08863-7E90-4C76-B9CB-E7A2BCB4595C}"/>
              </a:ext>
            </a:extLst>
          </p:cNvPr>
          <p:cNvSpPr txBox="1"/>
          <p:nvPr/>
        </p:nvSpPr>
        <p:spPr>
          <a:xfrm>
            <a:off x="1847528" y="2852937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Ev.A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1600" b="1" i="1" dirty="0"/>
              <a:t>Percorso diagnostico terapeutico assistenziale ed educativo (PDTAE) per l’autismo dall’età evolutiva all’età adulta</a:t>
            </a:r>
            <a:r>
              <a:rPr lang="it-IT" sz="1600" i="1" dirty="0"/>
              <a:t>.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1600" dirty="0"/>
              <a:t>Progetto finanziato dal Fondo per l’Autismo, gestito dal Ministero della Salute e concesso alle Regioni attraverso l’Istituto Superiore di Sanità</a:t>
            </a:r>
          </a:p>
          <a:p>
            <a:pPr algn="ctr"/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939646-A60B-4F15-881D-98B8DA81F140}"/>
              </a:ext>
            </a:extLst>
          </p:cNvPr>
          <p:cNvSpPr txBox="1"/>
          <p:nvPr/>
        </p:nvSpPr>
        <p:spPr>
          <a:xfrm>
            <a:off x="2063552" y="5517232"/>
            <a:ext cx="8064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hlinkClick r:id="rId3"/>
              </a:rPr>
              <a:t>https://www.regione.piemonte.it/web/temi/sanita/eva-dalleta-evolutiva-alleta-adulta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503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D55BA8-C066-48B1-BCC2-7456876F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620688"/>
            <a:ext cx="8370753" cy="4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9547E8-9D99-4ADC-A31A-ADF02F72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692696"/>
            <a:ext cx="80936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0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7496A4-7DE4-475E-9803-FDBB0142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692697"/>
            <a:ext cx="8714583" cy="49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0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A759BC-5EAD-4441-AE1C-AC59B86F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196752"/>
            <a:ext cx="8649960" cy="457312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806CD-DC73-47EF-AC42-D1F0463B96E3}"/>
              </a:ext>
            </a:extLst>
          </p:cNvPr>
          <p:cNvSpPr txBox="1"/>
          <p:nvPr/>
        </p:nvSpPr>
        <p:spPr>
          <a:xfrm>
            <a:off x="2495600" y="-99392"/>
            <a:ext cx="748883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it-IT" sz="1100" dirty="0">
              <a:latin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</a:rPr>
              <a:t>Indicazioni relative alle modalità di strutturazione delle at</a:t>
            </a:r>
            <a:r>
              <a:rPr lang="it-IT" dirty="0">
                <a:latin typeface="Arial" panose="020B0604020202020204" pitchFamily="34" charset="0"/>
              </a:rPr>
              <a:t>tività che possano favorire le autonomie della persona </a:t>
            </a:r>
          </a:p>
        </p:txBody>
      </p:sp>
    </p:spTree>
    <p:extLst>
      <p:ext uri="{BB962C8B-B14F-4D97-AF65-F5344CB8AC3E}">
        <p14:creationId xmlns:p14="http://schemas.microsoft.com/office/powerpoint/2010/main" val="2235374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3388"/>
              </p:ext>
            </p:extLst>
          </p:nvPr>
        </p:nvGraphicFramePr>
        <p:xfrm>
          <a:off x="603601" y="2477370"/>
          <a:ext cx="6113780" cy="117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715">
                  <a:extLst>
                    <a:ext uri="{9D8B030D-6E8A-4147-A177-3AD203B41FA5}">
                      <a16:colId xmlns:a16="http://schemas.microsoft.com/office/drawing/2014/main" val="2573894949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58401799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341926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N. persone in carico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Età 16-18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Età 19-30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917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2076258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67290"/>
              </p:ext>
            </p:extLst>
          </p:nvPr>
        </p:nvGraphicFramePr>
        <p:xfrm>
          <a:off x="603601" y="3746728"/>
          <a:ext cx="6751343" cy="146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214">
                  <a:extLst>
                    <a:ext uri="{9D8B030D-6E8A-4147-A177-3AD203B41FA5}">
                      <a16:colId xmlns:a16="http://schemas.microsoft.com/office/drawing/2014/main" val="699793067"/>
                    </a:ext>
                  </a:extLst>
                </a:gridCol>
                <a:gridCol w="2250214">
                  <a:extLst>
                    <a:ext uri="{9D8B030D-6E8A-4147-A177-3AD203B41FA5}">
                      <a16:colId xmlns:a16="http://schemas.microsoft.com/office/drawing/2014/main" val="173951907"/>
                    </a:ext>
                  </a:extLst>
                </a:gridCol>
                <a:gridCol w="2250915">
                  <a:extLst>
                    <a:ext uri="{9D8B030D-6E8A-4147-A177-3AD203B41FA5}">
                      <a16:colId xmlns:a16="http://schemas.microsoft.com/office/drawing/2014/main" val="15956352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Scuola Secondaria II° grado o Università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Centro Diurno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Interventi occupazionali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79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14  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62446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15641"/>
              </p:ext>
            </p:extLst>
          </p:nvPr>
        </p:nvGraphicFramePr>
        <p:xfrm>
          <a:off x="7757003" y="2334713"/>
          <a:ext cx="4262114" cy="1304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9707">
                  <a:extLst>
                    <a:ext uri="{9D8B030D-6E8A-4147-A177-3AD203B41FA5}">
                      <a16:colId xmlns:a16="http://schemas.microsoft.com/office/drawing/2014/main" val="3294279219"/>
                    </a:ext>
                  </a:extLst>
                </a:gridCol>
                <a:gridCol w="1292407">
                  <a:extLst>
                    <a:ext uri="{9D8B030D-6E8A-4147-A177-3AD203B41FA5}">
                      <a16:colId xmlns:a16="http://schemas.microsoft.com/office/drawing/2014/main" val="3896477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Assunzione tempo indeterminato o lavoro autonomo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4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Contratto tempo determinato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167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Stage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4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PASS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763348"/>
                  </a:ext>
                </a:extLst>
              </a:tr>
            </a:tbl>
          </a:graphicData>
        </a:graphic>
      </p:graphicFrame>
      <p:sp>
        <p:nvSpPr>
          <p:cNvPr id="6" name="Freccia angolare in su 5"/>
          <p:cNvSpPr/>
          <p:nvPr/>
        </p:nvSpPr>
        <p:spPr>
          <a:xfrm>
            <a:off x="7567114" y="3947922"/>
            <a:ext cx="2900217" cy="7814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71122" y="560738"/>
            <a:ext cx="10128914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 con diagnosi ASD in carico al gennaio 2026 residenti nel Distretto di Mondovì: 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Età media: 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anni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827"/>
              </p:ext>
            </p:extLst>
          </p:nvPr>
        </p:nvGraphicFramePr>
        <p:xfrm>
          <a:off x="3137049" y="5272229"/>
          <a:ext cx="5797060" cy="146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9210">
                  <a:extLst>
                    <a:ext uri="{9D8B030D-6E8A-4147-A177-3AD203B41FA5}">
                      <a16:colId xmlns:a16="http://schemas.microsoft.com/office/drawing/2014/main" val="3552024739"/>
                    </a:ext>
                  </a:extLst>
                </a:gridCol>
                <a:gridCol w="1757850">
                  <a:extLst>
                    <a:ext uri="{9D8B030D-6E8A-4147-A177-3AD203B41FA5}">
                      <a16:colId xmlns:a16="http://schemas.microsoft.com/office/drawing/2014/main" val="130441284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Abitazione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1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Famiglia di origine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924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Struttura residenziale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7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Gruppo appartamento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740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Abitazione autonoma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580503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6642633" y="362532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PASS = PERCORSI DI ATTIVAZIONE SOCIALE SOSTENIBILE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457EB3-8DC9-FAE1-1987-EE8219AEBA7B}"/>
              </a:ext>
            </a:extLst>
          </p:cNvPr>
          <p:cNvSpPr txBox="1"/>
          <p:nvPr/>
        </p:nvSpPr>
        <p:spPr>
          <a:xfrm>
            <a:off x="2533309" y="1698006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FASCIA ETÀ 16-30 ANNI </a:t>
            </a:r>
            <a:endParaRPr lang="it-IT" sz="2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592B01-283E-AA7C-BE32-C5C173D313EB}"/>
              </a:ext>
            </a:extLst>
          </p:cNvPr>
          <p:cNvSpPr txBox="1"/>
          <p:nvPr/>
        </p:nvSpPr>
        <p:spPr>
          <a:xfrm>
            <a:off x="1947320" y="27456"/>
            <a:ext cx="774331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Autismo e Sindrome di Asperger ASL CN1</a:t>
            </a:r>
          </a:p>
        </p:txBody>
      </p:sp>
    </p:spTree>
    <p:extLst>
      <p:ext uri="{BB962C8B-B14F-4D97-AF65-F5344CB8AC3E}">
        <p14:creationId xmlns:p14="http://schemas.microsoft.com/office/powerpoint/2010/main" val="19511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B43B0A6-B93B-4F2E-BDF2-05B2F3EA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4" y="254730"/>
            <a:ext cx="7536171" cy="44028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D69091-0B80-4A59-B524-8672D232E4D2}"/>
              </a:ext>
            </a:extLst>
          </p:cNvPr>
          <p:cNvSpPr txBox="1"/>
          <p:nvPr/>
        </p:nvSpPr>
        <p:spPr>
          <a:xfrm>
            <a:off x="2860041" y="5362745"/>
            <a:ext cx="691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Grazie per l’attenzione</a:t>
            </a:r>
          </a:p>
          <a:p>
            <a:pPr algn="ctr"/>
            <a:r>
              <a:rPr lang="it-IT" sz="2800" dirty="0"/>
              <a:t>autismo@aslcn1.it</a:t>
            </a:r>
          </a:p>
        </p:txBody>
      </p:sp>
    </p:spTree>
    <p:extLst>
      <p:ext uri="{BB962C8B-B14F-4D97-AF65-F5344CB8AC3E}">
        <p14:creationId xmlns:p14="http://schemas.microsoft.com/office/powerpoint/2010/main" val="6295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130847" y="2122583"/>
            <a:ext cx="82753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latin typeface="Verdana" panose="020B0604030504040204" pitchFamily="34" charset="0"/>
              </a:rPr>
              <a:t>Questi disturbi si manifestano precocemente nello sviluppo e nella maggior parte dei casi </a:t>
            </a:r>
            <a:r>
              <a:rPr lang="it-IT" altLang="it-IT" b="1" i="1" dirty="0">
                <a:latin typeface="Verdana" panose="020B0604030504040204" pitchFamily="34" charset="0"/>
              </a:rPr>
              <a:t>durano tutta la vita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i="1" dirty="0">
                <a:latin typeface="Verdana" panose="020B0604030504040204" pitchFamily="34" charset="0"/>
              </a:rPr>
              <a:t>ma possono non manifestarsi pienamente prima che le esigenze sociali eccedano le capacità limitate o possono essere mascherate da strategie apprese in età successive (</a:t>
            </a:r>
            <a:r>
              <a:rPr lang="it-IT" altLang="it-IT" i="1">
                <a:latin typeface="Verdana" panose="020B0604030504040204" pitchFamily="34" charset="0"/>
              </a:rPr>
              <a:t>DSM - 5 - TR)</a:t>
            </a:r>
            <a:endParaRPr lang="it-IT" altLang="it-IT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6C9613-0427-9769-F56E-CF46C0B4D700}"/>
              </a:ext>
            </a:extLst>
          </p:cNvPr>
          <p:cNvSpPr txBox="1"/>
          <p:nvPr/>
        </p:nvSpPr>
        <p:spPr>
          <a:xfrm>
            <a:off x="875148" y="2139767"/>
            <a:ext cx="47121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dato epidemiologico regionale</a:t>
            </a:r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8697B7DE-3E4C-8F8B-38CA-7A066421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79" y="1418721"/>
            <a:ext cx="3713494" cy="40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0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248CA920-F8D5-6C44-28D2-5E22CF519E1E}"/>
              </a:ext>
            </a:extLst>
          </p:cNvPr>
          <p:cNvGraphicFramePr>
            <a:graphicFrameLocks/>
          </p:cNvGraphicFramePr>
          <p:nvPr/>
        </p:nvGraphicFramePr>
        <p:xfrm>
          <a:off x="1600202" y="1044286"/>
          <a:ext cx="8790708" cy="47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626538-6347-AD01-DA83-085AC22A8B70}"/>
              </a:ext>
            </a:extLst>
          </p:cNvPr>
          <p:cNvSpPr txBox="1"/>
          <p:nvPr/>
        </p:nvSpPr>
        <p:spPr>
          <a:xfrm>
            <a:off x="2070883" y="6137316"/>
            <a:ext cx="904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FontI</a:t>
            </a:r>
            <a:r>
              <a:rPr lang="it-IT" u="sng" dirty="0"/>
              <a:t>: Elaborazione da SMAIL Regione Piemonte; </a:t>
            </a:r>
            <a:r>
              <a:rPr lang="it-IT" u="sng" dirty="0" err="1"/>
              <a:t>PiSta</a:t>
            </a:r>
            <a:r>
              <a:rPr lang="it-IT" u="sng" dirty="0"/>
              <a:t> - Piemonte </a:t>
            </a:r>
            <a:r>
              <a:rPr lang="it-IT" u="sng" dirty="0" err="1"/>
              <a:t>STAtistica</a:t>
            </a:r>
            <a:endParaRPr lang="it-IT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7DCC09-00AC-9161-EF59-EFDC02D6AB64}"/>
              </a:ext>
            </a:extLst>
          </p:cNvPr>
          <p:cNvSpPr txBox="1"/>
          <p:nvPr/>
        </p:nvSpPr>
        <p:spPr>
          <a:xfrm>
            <a:off x="696191" y="445181"/>
            <a:ext cx="952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MINORI CON DISTURBI DELLO SPETTRO AUTISTICO RESIDENTI IN PIEMONTE</a:t>
            </a:r>
          </a:p>
        </p:txBody>
      </p:sp>
    </p:spTree>
    <p:extLst>
      <p:ext uri="{BB962C8B-B14F-4D97-AF65-F5344CB8AC3E}">
        <p14:creationId xmlns:p14="http://schemas.microsoft.com/office/powerpoint/2010/main" val="261741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6976404-E263-CD50-7F5B-3FAEF5EAA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883807"/>
              </p:ext>
            </p:extLst>
          </p:nvPr>
        </p:nvGraphicFramePr>
        <p:xfrm>
          <a:off x="1428750" y="820882"/>
          <a:ext cx="9105900" cy="45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D57437-360B-802D-5A9E-6FBE71EBD754}"/>
              </a:ext>
            </a:extLst>
          </p:cNvPr>
          <p:cNvSpPr txBox="1"/>
          <p:nvPr/>
        </p:nvSpPr>
        <p:spPr>
          <a:xfrm>
            <a:off x="1837378" y="6168489"/>
            <a:ext cx="851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FontI</a:t>
            </a:r>
            <a:r>
              <a:rPr lang="it-IT" u="sng" dirty="0"/>
              <a:t>: Elaborazione da SMAIL Regione Piemonte; </a:t>
            </a:r>
            <a:r>
              <a:rPr lang="it-IT" u="sng" dirty="0" err="1"/>
              <a:t>PiSta</a:t>
            </a:r>
            <a:r>
              <a:rPr lang="it-IT" u="sng" dirty="0"/>
              <a:t> - Piemonte </a:t>
            </a:r>
            <a:r>
              <a:rPr lang="it-IT" u="sng" dirty="0" err="1"/>
              <a:t>STAtistica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41455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A9A0783-A149-8BE0-ED26-05AA950D2693}"/>
              </a:ext>
            </a:extLst>
          </p:cNvPr>
          <p:cNvGraphicFramePr>
            <a:graphicFrameLocks/>
          </p:cNvGraphicFramePr>
          <p:nvPr/>
        </p:nvGraphicFramePr>
        <p:xfrm>
          <a:off x="2377068" y="602166"/>
          <a:ext cx="7437864" cy="462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9305E1-73F6-CD4E-D1A2-615A1F9145BF}"/>
              </a:ext>
            </a:extLst>
          </p:cNvPr>
          <p:cNvSpPr txBox="1"/>
          <p:nvPr/>
        </p:nvSpPr>
        <p:spPr>
          <a:xfrm>
            <a:off x="1571123" y="5378673"/>
            <a:ext cx="3214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4-6 anni: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su 55</a:t>
            </a:r>
            <a:endParaRPr lang="it-IT"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8D54D6-9B71-9267-28D5-164C26417B57}"/>
              </a:ext>
            </a:extLst>
          </p:cNvPr>
          <p:cNvSpPr txBox="1"/>
          <p:nvPr/>
        </p:nvSpPr>
        <p:spPr>
          <a:xfrm>
            <a:off x="7853333" y="5378672"/>
            <a:ext cx="3214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7-11 anni: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su 77</a:t>
            </a:r>
            <a:endParaRPr lang="it-IT" sz="3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6F4ACE-253F-C967-8227-2114CC0EFD82}"/>
              </a:ext>
            </a:extLst>
          </p:cNvPr>
          <p:cNvSpPr txBox="1"/>
          <p:nvPr/>
        </p:nvSpPr>
        <p:spPr>
          <a:xfrm>
            <a:off x="1747767" y="6255834"/>
            <a:ext cx="949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FontI</a:t>
            </a:r>
            <a:r>
              <a:rPr lang="it-IT" u="sng" dirty="0"/>
              <a:t>:  Elaborazione da SMAIL Regione Piemonte; </a:t>
            </a:r>
            <a:r>
              <a:rPr lang="it-IT" u="sng" dirty="0" err="1"/>
              <a:t>PiSta</a:t>
            </a:r>
            <a:r>
              <a:rPr lang="it-IT" u="sng" dirty="0"/>
              <a:t> - Piemonte </a:t>
            </a:r>
            <a:r>
              <a:rPr lang="it-IT" u="sng" dirty="0" err="1"/>
              <a:t>STAtistica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72026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4F8551-720D-445A-8571-9877B7F35935}"/>
              </a:ext>
            </a:extLst>
          </p:cNvPr>
          <p:cNvSpPr txBox="1"/>
          <p:nvPr/>
        </p:nvSpPr>
        <p:spPr>
          <a:xfrm>
            <a:off x="1301778" y="1468037"/>
            <a:ext cx="949642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… offrire una risposta concreta per l’intero ciclo della vita dei pazienti, orientando l’integrazione dei servizi sanitari, educativi e sociali nei loro rapporti reciproci e nelle loro connessioni con le iniziative delle Associazioni delle Famiglie, del Privato e del Privato Sociale.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…. favorire la crescita di percorsi di continuità, sia diagnostica che di presa in carico e trattamento, tra Servizi di Neuropsichiatria Infantile e quelli di Psichiatria degli Adulti accrescendo le competenze dei Dipartimenti di Salute Mentale e potenziando gli ambiti comuni di lavoro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Kunstler Script" pitchFamily="66" charset="0"/>
              </a:rPr>
              <a:t>Ministero della Salute</a:t>
            </a:r>
          </a:p>
          <a:p>
            <a:pPr algn="r">
              <a:spcBef>
                <a:spcPct val="50000"/>
              </a:spcBef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Tavolo Nazionale di Lavoro sull’autismo Relazione Finale, 2008</a:t>
            </a:r>
          </a:p>
        </p:txBody>
      </p:sp>
    </p:spTree>
    <p:extLst>
      <p:ext uri="{BB962C8B-B14F-4D97-AF65-F5344CB8AC3E}">
        <p14:creationId xmlns:p14="http://schemas.microsoft.com/office/powerpoint/2010/main" val="30935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1763</Words>
  <Application>Microsoft Office PowerPoint</Application>
  <PresentationFormat>Widescreen</PresentationFormat>
  <Paragraphs>231</Paragraphs>
  <Slides>38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1" baseType="lpstr">
      <vt:lpstr>Arial</vt:lpstr>
      <vt:lpstr>Arial Unicode MS</vt:lpstr>
      <vt:lpstr>Calibri</vt:lpstr>
      <vt:lpstr>Calibri Light</vt:lpstr>
      <vt:lpstr>Frutiger</vt:lpstr>
      <vt:lpstr>Gotham-Light</vt:lpstr>
      <vt:lpstr>Kunstler Script</vt:lpstr>
      <vt:lpstr>Lato</vt:lpstr>
      <vt:lpstr>MinisterStd-Light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continuità educazionale e sviluppo abilità.</dc:title>
  <dc:creator>maurizio arduino</dc:creator>
  <cp:lastModifiedBy>Giuseppe Arduino</cp:lastModifiedBy>
  <cp:revision>77</cp:revision>
  <dcterms:created xsi:type="dcterms:W3CDTF">2018-09-16T08:45:00Z</dcterms:created>
  <dcterms:modified xsi:type="dcterms:W3CDTF">2026-02-27T09:05:07Z</dcterms:modified>
</cp:coreProperties>
</file>