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705" r:id="rId1"/>
    <p:sldMasterId id="2147483703" r:id="rId2"/>
    <p:sldMasterId id="2147483707" r:id="rId3"/>
  </p:sldMasterIdLst>
  <p:notesMasterIdLst>
    <p:notesMasterId r:id="rId17"/>
  </p:notesMasterIdLst>
  <p:handoutMasterIdLst>
    <p:handoutMasterId r:id="rId18"/>
  </p:handoutMasterIdLst>
  <p:sldIdLst>
    <p:sldId id="489" r:id="rId4"/>
    <p:sldId id="524" r:id="rId5"/>
    <p:sldId id="547" r:id="rId6"/>
    <p:sldId id="548" r:id="rId7"/>
    <p:sldId id="549" r:id="rId8"/>
    <p:sldId id="550" r:id="rId9"/>
    <p:sldId id="552" r:id="rId10"/>
    <p:sldId id="551" r:id="rId11"/>
    <p:sldId id="553" r:id="rId12"/>
    <p:sldId id="554" r:id="rId13"/>
    <p:sldId id="555" r:id="rId14"/>
    <p:sldId id="540" r:id="rId15"/>
    <p:sldId id="556" r:id="rId16"/>
  </p:sldIdLst>
  <p:sldSz cx="12192000" cy="6858000"/>
  <p:notesSz cx="6858000" cy="9144000"/>
  <p:embeddedFontLst>
    <p:embeddedFont>
      <p:font typeface="Cambria" panose="02040503050406030204" pitchFamily="18" charset="0"/>
      <p:regular r:id="rId19"/>
      <p:bold r:id="rId20"/>
      <p:italic r:id="rId21"/>
      <p:boldItalic r:id="rId22"/>
    </p:embeddedFont>
    <p:embeddedFont>
      <p:font typeface="Segoe UI Historic" panose="020B0502040204020203" pitchFamily="34" charset="0"/>
      <p:regular r:id="rId23"/>
    </p:embeddedFont>
    <p:embeddedFont>
      <p:font typeface="Segoe UI Semilight" panose="020B0402040204020203" pitchFamily="34" charset="0"/>
      <p:regular r:id="rId24"/>
      <p:italic r:id="rId25"/>
    </p:embeddedFont>
  </p:embeddedFontLst>
  <p:custShowLst>
    <p:custShow name="Presentazione personalizzata 1" id="0">
      <p:sldLst/>
    </p:custShow>
  </p:custShowLst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BFBFBF"/>
    <a:srgbClr val="FFFFFF"/>
    <a:srgbClr val="5267D2"/>
    <a:srgbClr val="C8CFF0"/>
    <a:srgbClr val="277EDD"/>
    <a:srgbClr val="19255F"/>
    <a:srgbClr val="2C41AA"/>
    <a:srgbClr val="7A8ADC"/>
    <a:srgbClr val="002060"/>
    <a:srgbClr val="F9F8F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essuno stile, griglia tabel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38B1855-1B75-4FBE-930C-398BA8C253C6}" styleName="Stile con tema 2 - Colore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D113A9D2-9D6B-4929-AA2D-F23B5EE8CBE7}" styleName="Stile con tema 2 - Colore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69" autoAdjust="0"/>
    <p:restoredTop sz="95097" autoAdjust="0"/>
  </p:normalViewPr>
  <p:slideViewPr>
    <p:cSldViewPr snapToGrid="0">
      <p:cViewPr varScale="1">
        <p:scale>
          <a:sx n="78" d="100"/>
          <a:sy n="78" d="100"/>
        </p:scale>
        <p:origin x="854" y="7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 varScale="1">
        <p:scale>
          <a:sx n="59" d="100"/>
          <a:sy n="59" d="100"/>
        </p:scale>
        <p:origin x="3226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handoutMaster" Target="handoutMasters/handoutMaster1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font" Target="fonts/font3.fntdata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7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font" Target="fonts/font2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6.fntdata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font" Target="fonts/font5.fntdata"/><Relationship Id="rId28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font" Target="fonts/font1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font" Target="fonts/font4.fntdata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>
            <a:extLst>
              <a:ext uri="{FF2B5EF4-FFF2-40B4-BE49-F238E27FC236}">
                <a16:creationId xmlns:a16="http://schemas.microsoft.com/office/drawing/2014/main" id="{3509FBAF-FAB0-815D-27EF-D4D46104364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23A3BA3A-4CEC-6625-B535-343912CE8EC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DA01EF-633D-401D-9486-D101FF097668}" type="datetimeFigureOut">
              <a:rPr lang="it-IT" smtClean="0"/>
              <a:t>26/02/2026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461AD162-E214-18AB-7F35-02862E7C086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CC232C6B-0C45-253B-ED5F-D3688D99DB2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BC44166-971E-404D-89E8-0E927CE93E4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4662359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718970-4C46-4DD4-AEDC-DCCBEA41EE74}" type="datetimeFigureOut">
              <a:rPr lang="it-IT" smtClean="0"/>
              <a:t>26/02/2026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9C0F3F-3912-44F7-9354-DC9AF507921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914777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egnaposto testo 13">
            <a:extLst>
              <a:ext uri="{FF2B5EF4-FFF2-40B4-BE49-F238E27FC236}">
                <a16:creationId xmlns:a16="http://schemas.microsoft.com/office/drawing/2014/main" id="{51837AB8-5FCC-4A6F-BCE5-DDC6CFB404D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6198" y="4965700"/>
            <a:ext cx="3810001" cy="338138"/>
          </a:xfrm>
          <a:prstGeom prst="rect">
            <a:avLst/>
          </a:prstGeo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pPr algn="ctr"/>
            <a:r>
              <a:rPr lang="it-IT" sz="1600" i="1" dirty="0">
                <a:solidFill>
                  <a:schemeClr val="tx1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Aggiungere testo</a:t>
            </a:r>
          </a:p>
        </p:txBody>
      </p:sp>
      <p:sp>
        <p:nvSpPr>
          <p:cNvPr id="15" name="Segnaposto testo 13">
            <a:extLst>
              <a:ext uri="{FF2B5EF4-FFF2-40B4-BE49-F238E27FC236}">
                <a16:creationId xmlns:a16="http://schemas.microsoft.com/office/drawing/2014/main" id="{B5BFBC81-2B8F-4FFE-8A29-B5E92B6D4B7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91000" y="4965700"/>
            <a:ext cx="3810001" cy="338138"/>
          </a:xfrm>
          <a:prstGeom prst="rect">
            <a:avLst/>
          </a:prstGeo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pPr algn="ctr"/>
            <a:r>
              <a:rPr lang="it-IT" sz="1600" i="1" dirty="0">
                <a:solidFill>
                  <a:schemeClr val="tx1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Aggiungere testo</a:t>
            </a:r>
          </a:p>
        </p:txBody>
      </p:sp>
      <p:sp>
        <p:nvSpPr>
          <p:cNvPr id="16" name="Segnaposto testo 13">
            <a:extLst>
              <a:ext uri="{FF2B5EF4-FFF2-40B4-BE49-F238E27FC236}">
                <a16:creationId xmlns:a16="http://schemas.microsoft.com/office/drawing/2014/main" id="{C93BE360-B68C-49B8-AA0D-59FC57BAE4D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05801" y="4965700"/>
            <a:ext cx="3810001" cy="338138"/>
          </a:xfrm>
          <a:prstGeom prst="rect">
            <a:avLst/>
          </a:prstGeo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pPr algn="ctr"/>
            <a:r>
              <a:rPr lang="it-IT" sz="1600" i="1" dirty="0">
                <a:solidFill>
                  <a:schemeClr val="tx1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Aggiungere testo</a:t>
            </a:r>
          </a:p>
        </p:txBody>
      </p:sp>
    </p:spTree>
    <p:extLst>
      <p:ext uri="{BB962C8B-B14F-4D97-AF65-F5344CB8AC3E}">
        <p14:creationId xmlns:p14="http://schemas.microsoft.com/office/powerpoint/2010/main" val="15505347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912206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egnaposto testo 13">
            <a:extLst>
              <a:ext uri="{FF2B5EF4-FFF2-40B4-BE49-F238E27FC236}">
                <a16:creationId xmlns:a16="http://schemas.microsoft.com/office/drawing/2014/main" id="{51837AB8-5FCC-4A6F-BCE5-DDC6CFB404D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6198" y="4965700"/>
            <a:ext cx="3810001" cy="338138"/>
          </a:xfrm>
          <a:prstGeom prst="rect">
            <a:avLst/>
          </a:prstGeo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pPr algn="ctr"/>
            <a:r>
              <a:rPr lang="it-IT" sz="1600" i="1" dirty="0">
                <a:solidFill>
                  <a:schemeClr val="tx1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Aggiungere testo</a:t>
            </a:r>
          </a:p>
        </p:txBody>
      </p:sp>
      <p:sp>
        <p:nvSpPr>
          <p:cNvPr id="15" name="Segnaposto testo 13">
            <a:extLst>
              <a:ext uri="{FF2B5EF4-FFF2-40B4-BE49-F238E27FC236}">
                <a16:creationId xmlns:a16="http://schemas.microsoft.com/office/drawing/2014/main" id="{B5BFBC81-2B8F-4FFE-8A29-B5E92B6D4B7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91000" y="4965700"/>
            <a:ext cx="3810001" cy="338138"/>
          </a:xfrm>
          <a:prstGeom prst="rect">
            <a:avLst/>
          </a:prstGeo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pPr algn="ctr"/>
            <a:r>
              <a:rPr lang="it-IT" sz="1600" i="1" dirty="0">
                <a:solidFill>
                  <a:schemeClr val="tx1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Aggiungere testo</a:t>
            </a:r>
          </a:p>
        </p:txBody>
      </p:sp>
      <p:sp>
        <p:nvSpPr>
          <p:cNvPr id="16" name="Segnaposto testo 13">
            <a:extLst>
              <a:ext uri="{FF2B5EF4-FFF2-40B4-BE49-F238E27FC236}">
                <a16:creationId xmlns:a16="http://schemas.microsoft.com/office/drawing/2014/main" id="{C93BE360-B68C-49B8-AA0D-59FC57BAE4D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05801" y="4965700"/>
            <a:ext cx="3810001" cy="338138"/>
          </a:xfrm>
          <a:prstGeom prst="rect">
            <a:avLst/>
          </a:prstGeo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pPr algn="ctr"/>
            <a:r>
              <a:rPr lang="it-IT" sz="1600" i="1" dirty="0">
                <a:solidFill>
                  <a:schemeClr val="tx1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Aggiungere testo</a:t>
            </a:r>
          </a:p>
        </p:txBody>
      </p:sp>
    </p:spTree>
    <p:extLst>
      <p:ext uri="{BB962C8B-B14F-4D97-AF65-F5344CB8AC3E}">
        <p14:creationId xmlns:p14="http://schemas.microsoft.com/office/powerpoint/2010/main" val="13702286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906691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671676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theme" Target="../theme/theme2.xml"/><Relationship Id="rId7" Type="http://schemas.microsoft.com/office/2007/relationships/hdphoto" Target="../media/hdphoto1.wdp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5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5" Type="http://schemas.microsoft.com/office/2007/relationships/hdphoto" Target="../media/hdphoto2.wdp"/><Relationship Id="rId4" Type="http://schemas.openxmlformats.org/officeDocument/2006/relationships/image" Target="../media/image7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ttangolo con un angolo ritagliato 10">
            <a:extLst>
              <a:ext uri="{FF2B5EF4-FFF2-40B4-BE49-F238E27FC236}">
                <a16:creationId xmlns:a16="http://schemas.microsoft.com/office/drawing/2014/main" id="{EFF396C1-B26D-4CD6-8508-650ECE36C3E7}"/>
              </a:ext>
            </a:extLst>
          </p:cNvPr>
          <p:cNvSpPr/>
          <p:nvPr userDrawn="1"/>
        </p:nvSpPr>
        <p:spPr>
          <a:xfrm>
            <a:off x="-32552" y="1969621"/>
            <a:ext cx="4881643" cy="1812408"/>
          </a:xfrm>
          <a:custGeom>
            <a:avLst/>
            <a:gdLst>
              <a:gd name="connsiteX0" fmla="*/ 0 w 5085806"/>
              <a:gd name="connsiteY0" fmla="*/ 0 h 2401389"/>
              <a:gd name="connsiteX1" fmla="*/ 3885112 w 5085806"/>
              <a:gd name="connsiteY1" fmla="*/ 0 h 2401389"/>
              <a:gd name="connsiteX2" fmla="*/ 5085806 w 5085806"/>
              <a:gd name="connsiteY2" fmla="*/ 1200695 h 2401389"/>
              <a:gd name="connsiteX3" fmla="*/ 5085806 w 5085806"/>
              <a:gd name="connsiteY3" fmla="*/ 2401389 h 2401389"/>
              <a:gd name="connsiteX4" fmla="*/ 0 w 5085806"/>
              <a:gd name="connsiteY4" fmla="*/ 2401389 h 2401389"/>
              <a:gd name="connsiteX5" fmla="*/ 0 w 5085806"/>
              <a:gd name="connsiteY5" fmla="*/ 0 h 2401389"/>
              <a:gd name="connsiteX0" fmla="*/ 0 w 5094514"/>
              <a:gd name="connsiteY0" fmla="*/ 0 h 2402478"/>
              <a:gd name="connsiteX1" fmla="*/ 3885112 w 5094514"/>
              <a:gd name="connsiteY1" fmla="*/ 0 h 2402478"/>
              <a:gd name="connsiteX2" fmla="*/ 5094514 w 5094514"/>
              <a:gd name="connsiteY2" fmla="*/ 2402478 h 2402478"/>
              <a:gd name="connsiteX3" fmla="*/ 5085806 w 5094514"/>
              <a:gd name="connsiteY3" fmla="*/ 2401389 h 2402478"/>
              <a:gd name="connsiteX4" fmla="*/ 0 w 5094514"/>
              <a:gd name="connsiteY4" fmla="*/ 2401389 h 2402478"/>
              <a:gd name="connsiteX5" fmla="*/ 0 w 5094514"/>
              <a:gd name="connsiteY5" fmla="*/ 0 h 2402478"/>
              <a:gd name="connsiteX0" fmla="*/ 0 w 7560287"/>
              <a:gd name="connsiteY0" fmla="*/ 0 h 2732315"/>
              <a:gd name="connsiteX1" fmla="*/ 3885112 w 7560287"/>
              <a:gd name="connsiteY1" fmla="*/ 0 h 2732315"/>
              <a:gd name="connsiteX2" fmla="*/ 5094514 w 7560287"/>
              <a:gd name="connsiteY2" fmla="*/ 2402478 h 2732315"/>
              <a:gd name="connsiteX3" fmla="*/ 7560287 w 7560287"/>
              <a:gd name="connsiteY3" fmla="*/ 2732315 h 2732315"/>
              <a:gd name="connsiteX4" fmla="*/ 0 w 7560287"/>
              <a:gd name="connsiteY4" fmla="*/ 2401389 h 2732315"/>
              <a:gd name="connsiteX5" fmla="*/ 0 w 7560287"/>
              <a:gd name="connsiteY5" fmla="*/ 0 h 2732315"/>
              <a:gd name="connsiteX0" fmla="*/ 0 w 7560287"/>
              <a:gd name="connsiteY0" fmla="*/ 0 h 2732315"/>
              <a:gd name="connsiteX1" fmla="*/ 3885112 w 7560287"/>
              <a:gd name="connsiteY1" fmla="*/ 0 h 2732315"/>
              <a:gd name="connsiteX2" fmla="*/ 5346814 w 7560287"/>
              <a:gd name="connsiteY2" fmla="*/ 1070067 h 2732315"/>
              <a:gd name="connsiteX3" fmla="*/ 7560287 w 7560287"/>
              <a:gd name="connsiteY3" fmla="*/ 2732315 h 2732315"/>
              <a:gd name="connsiteX4" fmla="*/ 0 w 7560287"/>
              <a:gd name="connsiteY4" fmla="*/ 2401389 h 2732315"/>
              <a:gd name="connsiteX5" fmla="*/ 0 w 7560287"/>
              <a:gd name="connsiteY5" fmla="*/ 0 h 2732315"/>
              <a:gd name="connsiteX0" fmla="*/ 0 w 7317690"/>
              <a:gd name="connsiteY0" fmla="*/ 0 h 2418807"/>
              <a:gd name="connsiteX1" fmla="*/ 3885112 w 7317690"/>
              <a:gd name="connsiteY1" fmla="*/ 0 h 2418807"/>
              <a:gd name="connsiteX2" fmla="*/ 5346814 w 7317690"/>
              <a:gd name="connsiteY2" fmla="*/ 1070067 h 2418807"/>
              <a:gd name="connsiteX3" fmla="*/ 7317690 w 7317690"/>
              <a:gd name="connsiteY3" fmla="*/ 2418807 h 2418807"/>
              <a:gd name="connsiteX4" fmla="*/ 0 w 7317690"/>
              <a:gd name="connsiteY4" fmla="*/ 2401389 h 2418807"/>
              <a:gd name="connsiteX5" fmla="*/ 0 w 7317690"/>
              <a:gd name="connsiteY5" fmla="*/ 0 h 2418807"/>
              <a:gd name="connsiteX0" fmla="*/ 0 w 7317690"/>
              <a:gd name="connsiteY0" fmla="*/ 0 h 2418807"/>
              <a:gd name="connsiteX1" fmla="*/ 6107293 w 7317690"/>
              <a:gd name="connsiteY1" fmla="*/ 0 h 2418807"/>
              <a:gd name="connsiteX2" fmla="*/ 5346814 w 7317690"/>
              <a:gd name="connsiteY2" fmla="*/ 1070067 h 2418807"/>
              <a:gd name="connsiteX3" fmla="*/ 7317690 w 7317690"/>
              <a:gd name="connsiteY3" fmla="*/ 2418807 h 2418807"/>
              <a:gd name="connsiteX4" fmla="*/ 0 w 7317690"/>
              <a:gd name="connsiteY4" fmla="*/ 2401389 h 2418807"/>
              <a:gd name="connsiteX5" fmla="*/ 0 w 7317690"/>
              <a:gd name="connsiteY5" fmla="*/ 0 h 2418807"/>
              <a:gd name="connsiteX0" fmla="*/ 0 w 7317690"/>
              <a:gd name="connsiteY0" fmla="*/ 0 h 2418807"/>
              <a:gd name="connsiteX1" fmla="*/ 6107293 w 7317690"/>
              <a:gd name="connsiteY1" fmla="*/ 0 h 2418807"/>
              <a:gd name="connsiteX2" fmla="*/ 6627721 w 7317690"/>
              <a:gd name="connsiteY2" fmla="*/ 1043941 h 2418807"/>
              <a:gd name="connsiteX3" fmla="*/ 7317690 w 7317690"/>
              <a:gd name="connsiteY3" fmla="*/ 2418807 h 2418807"/>
              <a:gd name="connsiteX4" fmla="*/ 0 w 7317690"/>
              <a:gd name="connsiteY4" fmla="*/ 2401389 h 2418807"/>
              <a:gd name="connsiteX5" fmla="*/ 0 w 7317690"/>
              <a:gd name="connsiteY5" fmla="*/ 0 h 2418807"/>
              <a:gd name="connsiteX0" fmla="*/ 22678 w 7340368"/>
              <a:gd name="connsiteY0" fmla="*/ 0 h 2418807"/>
              <a:gd name="connsiteX1" fmla="*/ 6129971 w 7340368"/>
              <a:gd name="connsiteY1" fmla="*/ 0 h 2418807"/>
              <a:gd name="connsiteX2" fmla="*/ 6650399 w 7340368"/>
              <a:gd name="connsiteY2" fmla="*/ 1043941 h 2418807"/>
              <a:gd name="connsiteX3" fmla="*/ 7340368 w 7340368"/>
              <a:gd name="connsiteY3" fmla="*/ 2418807 h 2418807"/>
              <a:gd name="connsiteX4" fmla="*/ 0 w 7340368"/>
              <a:gd name="connsiteY4" fmla="*/ 2418136 h 2418807"/>
              <a:gd name="connsiteX5" fmla="*/ 22678 w 7340368"/>
              <a:gd name="connsiteY5" fmla="*/ 0 h 2418807"/>
              <a:gd name="connsiteX0" fmla="*/ 22678 w 7340368"/>
              <a:gd name="connsiteY0" fmla="*/ 0 h 2418807"/>
              <a:gd name="connsiteX1" fmla="*/ 6129971 w 7340368"/>
              <a:gd name="connsiteY1" fmla="*/ 0 h 2418807"/>
              <a:gd name="connsiteX2" fmla="*/ 6650399 w 7340368"/>
              <a:gd name="connsiteY2" fmla="*/ 1043941 h 2418807"/>
              <a:gd name="connsiteX3" fmla="*/ 7340368 w 7340368"/>
              <a:gd name="connsiteY3" fmla="*/ 2418807 h 2418807"/>
              <a:gd name="connsiteX4" fmla="*/ 0 w 7340368"/>
              <a:gd name="connsiteY4" fmla="*/ 2418136 h 2418807"/>
              <a:gd name="connsiteX5" fmla="*/ 22678 w 7340368"/>
              <a:gd name="connsiteY5" fmla="*/ 0 h 2418807"/>
              <a:gd name="connsiteX0" fmla="*/ 0 w 7317690"/>
              <a:gd name="connsiteY0" fmla="*/ 0 h 2418807"/>
              <a:gd name="connsiteX1" fmla="*/ 6107293 w 7317690"/>
              <a:gd name="connsiteY1" fmla="*/ 0 h 2418807"/>
              <a:gd name="connsiteX2" fmla="*/ 6627721 w 7317690"/>
              <a:gd name="connsiteY2" fmla="*/ 1043941 h 2418807"/>
              <a:gd name="connsiteX3" fmla="*/ 7317690 w 7317690"/>
              <a:gd name="connsiteY3" fmla="*/ 2418807 h 2418807"/>
              <a:gd name="connsiteX4" fmla="*/ 127860 w 7317690"/>
              <a:gd name="connsiteY4" fmla="*/ 2418136 h 2418807"/>
              <a:gd name="connsiteX5" fmla="*/ 0 w 7317690"/>
              <a:gd name="connsiteY5" fmla="*/ 0 h 2418807"/>
              <a:gd name="connsiteX0" fmla="*/ 0 w 7242421"/>
              <a:gd name="connsiteY0" fmla="*/ 0 h 2418807"/>
              <a:gd name="connsiteX1" fmla="*/ 6032024 w 7242421"/>
              <a:gd name="connsiteY1" fmla="*/ 0 h 2418807"/>
              <a:gd name="connsiteX2" fmla="*/ 6552452 w 7242421"/>
              <a:gd name="connsiteY2" fmla="*/ 1043941 h 2418807"/>
              <a:gd name="connsiteX3" fmla="*/ 7242421 w 7242421"/>
              <a:gd name="connsiteY3" fmla="*/ 2418807 h 2418807"/>
              <a:gd name="connsiteX4" fmla="*/ 52591 w 7242421"/>
              <a:gd name="connsiteY4" fmla="*/ 2418136 h 2418807"/>
              <a:gd name="connsiteX5" fmla="*/ 0 w 7242421"/>
              <a:gd name="connsiteY5" fmla="*/ 0 h 2418807"/>
              <a:gd name="connsiteX0" fmla="*/ 0 w 7242421"/>
              <a:gd name="connsiteY0" fmla="*/ 0 h 2418807"/>
              <a:gd name="connsiteX1" fmla="*/ 6032024 w 7242421"/>
              <a:gd name="connsiteY1" fmla="*/ 0 h 2418807"/>
              <a:gd name="connsiteX2" fmla="*/ 6552452 w 7242421"/>
              <a:gd name="connsiteY2" fmla="*/ 1043941 h 2418807"/>
              <a:gd name="connsiteX3" fmla="*/ 7242421 w 7242421"/>
              <a:gd name="connsiteY3" fmla="*/ 2418807 h 2418807"/>
              <a:gd name="connsiteX4" fmla="*/ 27501 w 7242421"/>
              <a:gd name="connsiteY4" fmla="*/ 2418136 h 2418807"/>
              <a:gd name="connsiteX5" fmla="*/ 0 w 7242421"/>
              <a:gd name="connsiteY5" fmla="*/ 0 h 24188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242421" h="2418807">
                <a:moveTo>
                  <a:pt x="0" y="0"/>
                </a:moveTo>
                <a:lnTo>
                  <a:pt x="6032024" y="0"/>
                </a:lnTo>
                <a:lnTo>
                  <a:pt x="6552452" y="1043941"/>
                </a:lnTo>
                <a:lnTo>
                  <a:pt x="7242421" y="2418807"/>
                </a:lnTo>
                <a:lnTo>
                  <a:pt x="27501" y="2418136"/>
                </a:lnTo>
                <a:lnTo>
                  <a:pt x="0" y="0"/>
                </a:lnTo>
                <a:close/>
              </a:path>
            </a:pathLst>
          </a:custGeom>
          <a:solidFill>
            <a:srgbClr val="1925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  <p:sp>
        <p:nvSpPr>
          <p:cNvPr id="37" name="CasellaDiTesto 36">
            <a:extLst>
              <a:ext uri="{FF2B5EF4-FFF2-40B4-BE49-F238E27FC236}">
                <a16:creationId xmlns:a16="http://schemas.microsoft.com/office/drawing/2014/main" id="{EE71785A-2A97-4019-8B57-FC5A89701FD5}"/>
              </a:ext>
            </a:extLst>
          </p:cNvPr>
          <p:cNvSpPr txBox="1"/>
          <p:nvPr userDrawn="1"/>
        </p:nvSpPr>
        <p:spPr>
          <a:xfrm>
            <a:off x="6593835" y="2501428"/>
            <a:ext cx="48130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800" i="1" dirty="0">
                <a:solidFill>
                  <a:schemeClr val="accent1">
                    <a:lumMod val="20000"/>
                    <a:lumOff val="80000"/>
                  </a:schemeClr>
                </a:solidFill>
                <a:latin typeface="Segoe UI Semilight" panose="020B0402040204020203" pitchFamily="34" charset="0"/>
                <a:ea typeface="Segoe UI Historic" panose="020B0502040204020203" pitchFamily="34" charset="0"/>
                <a:cs typeface="Segoe UI Semilight" panose="020B0402040204020203" pitchFamily="34" charset="0"/>
              </a:rPr>
              <a:t>Difendiamo i diritti delle persone con autismo e delle loro famiglie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186320C8-ACD2-4BFE-9274-EC0C39B69536}"/>
              </a:ext>
            </a:extLst>
          </p:cNvPr>
          <p:cNvSpPr txBox="1"/>
          <p:nvPr userDrawn="1"/>
        </p:nvSpPr>
        <p:spPr>
          <a:xfrm>
            <a:off x="2460202" y="2039763"/>
            <a:ext cx="250897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</a:pPr>
            <a:r>
              <a:rPr lang="it-IT" sz="1600" b="1" i="1" dirty="0">
                <a:solidFill>
                  <a:schemeClr val="accent1">
                    <a:lumMod val="20000"/>
                    <a:lumOff val="80000"/>
                  </a:schemeClr>
                </a:solidFill>
                <a:latin typeface="Segoe UI Semilight" panose="020B0402040204020203" pitchFamily="34" charset="0"/>
                <a:ea typeface="Segoe UI Historic" panose="020B0502040204020203" pitchFamily="34" charset="0"/>
                <a:cs typeface="Segoe UI Semilight" panose="020B0402040204020203" pitchFamily="34" charset="0"/>
              </a:rPr>
              <a:t>A</a:t>
            </a:r>
            <a:r>
              <a:rPr lang="it-IT" sz="1600" i="1" dirty="0">
                <a:solidFill>
                  <a:schemeClr val="accent1">
                    <a:lumMod val="20000"/>
                    <a:lumOff val="80000"/>
                  </a:schemeClr>
                </a:solidFill>
                <a:latin typeface="Segoe UI Semilight" panose="020B0402040204020203" pitchFamily="34" charset="0"/>
                <a:ea typeface="Segoe UI Historic" panose="020B0502040204020203" pitchFamily="34" charset="0"/>
                <a:cs typeface="Segoe UI Semilight" panose="020B0402040204020203" pitchFamily="34" charset="0"/>
              </a:rPr>
              <a:t>ssociazione </a:t>
            </a:r>
          </a:p>
          <a:p>
            <a:pPr>
              <a:lnSpc>
                <a:spcPct val="100000"/>
              </a:lnSpc>
            </a:pPr>
            <a:r>
              <a:rPr lang="it-IT" sz="1600" b="1" i="1" dirty="0">
                <a:solidFill>
                  <a:schemeClr val="accent1">
                    <a:lumMod val="20000"/>
                    <a:lumOff val="80000"/>
                  </a:schemeClr>
                </a:solidFill>
                <a:latin typeface="Segoe UI Semilight" panose="020B0402040204020203" pitchFamily="34" charset="0"/>
                <a:ea typeface="Segoe UI Historic" panose="020B0502040204020203" pitchFamily="34" charset="0"/>
                <a:cs typeface="Segoe UI Semilight" panose="020B0402040204020203" pitchFamily="34" charset="0"/>
              </a:rPr>
              <a:t>N</a:t>
            </a:r>
            <a:r>
              <a:rPr lang="it-IT" sz="1600" i="1" dirty="0">
                <a:solidFill>
                  <a:schemeClr val="accent1">
                    <a:lumMod val="20000"/>
                    <a:lumOff val="80000"/>
                  </a:schemeClr>
                </a:solidFill>
                <a:latin typeface="Segoe UI Semilight" panose="020B0402040204020203" pitchFamily="34" charset="0"/>
                <a:ea typeface="Segoe UI Historic" panose="020B0502040204020203" pitchFamily="34" charset="0"/>
                <a:cs typeface="Segoe UI Semilight" panose="020B0402040204020203" pitchFamily="34" charset="0"/>
              </a:rPr>
              <a:t>azionale</a:t>
            </a:r>
          </a:p>
          <a:p>
            <a:pPr>
              <a:lnSpc>
                <a:spcPct val="100000"/>
              </a:lnSpc>
            </a:pPr>
            <a:r>
              <a:rPr lang="it-IT" sz="1600" b="1" i="1" dirty="0">
                <a:solidFill>
                  <a:schemeClr val="accent1">
                    <a:lumMod val="20000"/>
                    <a:lumOff val="80000"/>
                  </a:schemeClr>
                </a:solidFill>
                <a:latin typeface="Segoe UI Semilight" panose="020B0402040204020203" pitchFamily="34" charset="0"/>
                <a:ea typeface="Segoe UI Historic" panose="020B0502040204020203" pitchFamily="34" charset="0"/>
                <a:cs typeface="Segoe UI Semilight" panose="020B0402040204020203" pitchFamily="34" charset="0"/>
              </a:rPr>
              <a:t>G</a:t>
            </a:r>
            <a:r>
              <a:rPr lang="it-IT" sz="1600" i="1" dirty="0">
                <a:solidFill>
                  <a:schemeClr val="accent1">
                    <a:lumMod val="20000"/>
                    <a:lumOff val="80000"/>
                  </a:schemeClr>
                </a:solidFill>
                <a:latin typeface="Segoe UI Semilight" panose="020B0402040204020203" pitchFamily="34" charset="0"/>
                <a:ea typeface="Segoe UI Historic" panose="020B0502040204020203" pitchFamily="34" charset="0"/>
                <a:cs typeface="Segoe UI Semilight" panose="020B0402040204020203" pitchFamily="34" charset="0"/>
              </a:rPr>
              <a:t>enitori</a:t>
            </a:r>
          </a:p>
          <a:p>
            <a:pPr>
              <a:lnSpc>
                <a:spcPct val="100000"/>
              </a:lnSpc>
            </a:pPr>
            <a:r>
              <a:rPr lang="it-IT" sz="1600" b="0" i="1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Segoe UI Semilight" panose="020B0402040204020203" pitchFamily="34" charset="0"/>
                <a:ea typeface="Segoe UI Historic" panose="020B0502040204020203" pitchFamily="34" charset="0"/>
                <a:cs typeface="Segoe UI Semilight" panose="020B0402040204020203" pitchFamily="34" charset="0"/>
              </a:rPr>
              <a:t>per</a:t>
            </a:r>
            <a:r>
              <a:rPr lang="it-IT" sz="1600" b="1" i="1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Segoe UI Semilight" panose="020B0402040204020203" pitchFamily="34" charset="0"/>
                <a:ea typeface="Segoe UI Historic" panose="020B0502040204020203" pitchFamily="34" charset="0"/>
                <a:cs typeface="Segoe UI Semilight" panose="020B0402040204020203" pitchFamily="34" charset="0"/>
              </a:rPr>
              <a:t>S</a:t>
            </a:r>
            <a:r>
              <a:rPr lang="it-IT" sz="1600" b="0" i="1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Segoe UI Semilight" panose="020B0402040204020203" pitchFamily="34" charset="0"/>
                <a:ea typeface="Segoe UI Historic" panose="020B0502040204020203" pitchFamily="34" charset="0"/>
                <a:cs typeface="Segoe UI Semilight" panose="020B0402040204020203" pitchFamily="34" charset="0"/>
              </a:rPr>
              <a:t>one</a:t>
            </a:r>
            <a:endParaRPr lang="it-IT" sz="1600" b="0" i="1" dirty="0">
              <a:solidFill>
                <a:schemeClr val="accent1">
                  <a:lumMod val="20000"/>
                  <a:lumOff val="80000"/>
                </a:schemeClr>
              </a:solidFill>
              <a:latin typeface="Segoe UI Semilight" panose="020B0402040204020203" pitchFamily="34" charset="0"/>
              <a:ea typeface="Segoe UI Historic" panose="020B0502040204020203" pitchFamily="34" charset="0"/>
              <a:cs typeface="Segoe UI Semilight" panose="020B0402040204020203" pitchFamily="34" charset="0"/>
            </a:endParaRPr>
          </a:p>
          <a:p>
            <a:pPr>
              <a:lnSpc>
                <a:spcPct val="100000"/>
              </a:lnSpc>
            </a:pPr>
            <a:r>
              <a:rPr lang="it-IT" sz="1600" b="1" i="1" dirty="0">
                <a:solidFill>
                  <a:schemeClr val="accent1">
                    <a:lumMod val="20000"/>
                    <a:lumOff val="80000"/>
                  </a:schemeClr>
                </a:solidFill>
                <a:latin typeface="Segoe UI Semilight" panose="020B0402040204020203" pitchFamily="34" charset="0"/>
                <a:ea typeface="Segoe UI Historic" panose="020B0502040204020203" pitchFamily="34" charset="0"/>
                <a:cs typeface="Segoe UI Semilight" panose="020B0402040204020203" pitchFamily="34" charset="0"/>
              </a:rPr>
              <a:t>con A</a:t>
            </a:r>
            <a:r>
              <a:rPr lang="it-IT" sz="1600" i="1" dirty="0">
                <a:solidFill>
                  <a:schemeClr val="accent1">
                    <a:lumMod val="20000"/>
                    <a:lumOff val="80000"/>
                  </a:schemeClr>
                </a:solidFill>
                <a:latin typeface="Segoe UI Semilight" panose="020B0402040204020203" pitchFamily="34" charset="0"/>
                <a:ea typeface="Segoe UI Historic" panose="020B0502040204020203" pitchFamily="34" charset="0"/>
                <a:cs typeface="Segoe UI Semilight" panose="020B0402040204020203" pitchFamily="34" charset="0"/>
              </a:rPr>
              <a:t>utismo</a:t>
            </a:r>
          </a:p>
          <a:p>
            <a:pPr>
              <a:lnSpc>
                <a:spcPct val="100000"/>
              </a:lnSpc>
            </a:pPr>
            <a:r>
              <a:rPr lang="it-IT" sz="1600" i="1" dirty="0">
                <a:solidFill>
                  <a:schemeClr val="accent1">
                    <a:lumMod val="20000"/>
                    <a:lumOff val="80000"/>
                  </a:schemeClr>
                </a:solidFill>
                <a:latin typeface="Segoe UI Semilight" panose="020B0402040204020203" pitchFamily="34" charset="0"/>
                <a:ea typeface="Segoe UI Historic" panose="020B0502040204020203" pitchFamily="34" charset="0"/>
                <a:cs typeface="Segoe UI Semilight" panose="020B0402040204020203" pitchFamily="34" charset="0"/>
              </a:rPr>
              <a:t>Bologna</a:t>
            </a:r>
          </a:p>
        </p:txBody>
      </p:sp>
      <p:sp>
        <p:nvSpPr>
          <p:cNvPr id="29" name="Parallelogramma 28">
            <a:extLst>
              <a:ext uri="{FF2B5EF4-FFF2-40B4-BE49-F238E27FC236}">
                <a16:creationId xmlns:a16="http://schemas.microsoft.com/office/drawing/2014/main" id="{F25DD7B2-101B-45C9-9207-655D137AC7CD}"/>
              </a:ext>
            </a:extLst>
          </p:cNvPr>
          <p:cNvSpPr/>
          <p:nvPr userDrawn="1"/>
        </p:nvSpPr>
        <p:spPr>
          <a:xfrm flipV="1">
            <a:off x="3901968" y="2232109"/>
            <a:ext cx="1468681" cy="1184968"/>
          </a:xfrm>
          <a:prstGeom prst="parallelogram">
            <a:avLst>
              <a:gd name="adj" fmla="val 50000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  <p:sp>
        <p:nvSpPr>
          <p:cNvPr id="30" name="Dati 16">
            <a:extLst>
              <a:ext uri="{FF2B5EF4-FFF2-40B4-BE49-F238E27FC236}">
                <a16:creationId xmlns:a16="http://schemas.microsoft.com/office/drawing/2014/main" id="{472682E3-B572-4ED3-8CC2-B032AE9FE914}"/>
              </a:ext>
            </a:extLst>
          </p:cNvPr>
          <p:cNvSpPr/>
          <p:nvPr userDrawn="1"/>
        </p:nvSpPr>
        <p:spPr>
          <a:xfrm rot="10800000" flipV="1">
            <a:off x="4498305" y="2333781"/>
            <a:ext cx="7776821" cy="981625"/>
          </a:xfrm>
          <a:custGeom>
            <a:avLst/>
            <a:gdLst>
              <a:gd name="connsiteX0" fmla="*/ 0 w 10000"/>
              <a:gd name="connsiteY0" fmla="*/ 10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8000 w 10000"/>
              <a:gd name="connsiteY3" fmla="*/ 10000 h 10000"/>
              <a:gd name="connsiteX4" fmla="*/ 0 w 10000"/>
              <a:gd name="connsiteY4" fmla="*/ 10000 h 10000"/>
              <a:gd name="connsiteX0" fmla="*/ 0 w 9094"/>
              <a:gd name="connsiteY0" fmla="*/ 10000 h 10000"/>
              <a:gd name="connsiteX1" fmla="*/ 2000 w 9094"/>
              <a:gd name="connsiteY1" fmla="*/ 0 h 10000"/>
              <a:gd name="connsiteX2" fmla="*/ 9094 w 9094"/>
              <a:gd name="connsiteY2" fmla="*/ 0 h 10000"/>
              <a:gd name="connsiteX3" fmla="*/ 8000 w 9094"/>
              <a:gd name="connsiteY3" fmla="*/ 10000 h 10000"/>
              <a:gd name="connsiteX4" fmla="*/ 0 w 9094"/>
              <a:gd name="connsiteY4" fmla="*/ 10000 h 10000"/>
              <a:gd name="connsiteX0" fmla="*/ 0 w 10000"/>
              <a:gd name="connsiteY0" fmla="*/ 10000 h 10000"/>
              <a:gd name="connsiteX1" fmla="*/ 171 w 10000"/>
              <a:gd name="connsiteY1" fmla="*/ 0 h 10000"/>
              <a:gd name="connsiteX2" fmla="*/ 10000 w 10000"/>
              <a:gd name="connsiteY2" fmla="*/ 0 h 10000"/>
              <a:gd name="connsiteX3" fmla="*/ 8797 w 10000"/>
              <a:gd name="connsiteY3" fmla="*/ 10000 h 10000"/>
              <a:gd name="connsiteX4" fmla="*/ 0 w 10000"/>
              <a:gd name="connsiteY4" fmla="*/ 10000 h 10000"/>
              <a:gd name="connsiteX0" fmla="*/ 0 w 10000"/>
              <a:gd name="connsiteY0" fmla="*/ 10000 h 10000"/>
              <a:gd name="connsiteX1" fmla="*/ 29 w 10000"/>
              <a:gd name="connsiteY1" fmla="*/ 0 h 10000"/>
              <a:gd name="connsiteX2" fmla="*/ 10000 w 10000"/>
              <a:gd name="connsiteY2" fmla="*/ 0 h 10000"/>
              <a:gd name="connsiteX3" fmla="*/ 8797 w 10000"/>
              <a:gd name="connsiteY3" fmla="*/ 10000 h 10000"/>
              <a:gd name="connsiteX4" fmla="*/ 0 w 10000"/>
              <a:gd name="connsiteY4" fmla="*/ 10000 h 10000"/>
              <a:gd name="connsiteX0" fmla="*/ 0 w 9822"/>
              <a:gd name="connsiteY0" fmla="*/ 10145 h 10145"/>
              <a:gd name="connsiteX1" fmla="*/ 29 w 9822"/>
              <a:gd name="connsiteY1" fmla="*/ 145 h 10145"/>
              <a:gd name="connsiteX2" fmla="*/ 9822 w 9822"/>
              <a:gd name="connsiteY2" fmla="*/ 0 h 10145"/>
              <a:gd name="connsiteX3" fmla="*/ 8797 w 9822"/>
              <a:gd name="connsiteY3" fmla="*/ 10145 h 10145"/>
              <a:gd name="connsiteX4" fmla="*/ 0 w 9822"/>
              <a:gd name="connsiteY4" fmla="*/ 10145 h 10145"/>
              <a:gd name="connsiteX0" fmla="*/ 0 w 9816"/>
              <a:gd name="connsiteY0" fmla="*/ 10095 h 10095"/>
              <a:gd name="connsiteX1" fmla="*/ 30 w 9816"/>
              <a:gd name="connsiteY1" fmla="*/ 238 h 10095"/>
              <a:gd name="connsiteX2" fmla="*/ 9816 w 9816"/>
              <a:gd name="connsiteY2" fmla="*/ 0 h 10095"/>
              <a:gd name="connsiteX3" fmla="*/ 8956 w 9816"/>
              <a:gd name="connsiteY3" fmla="*/ 10095 h 10095"/>
              <a:gd name="connsiteX4" fmla="*/ 0 w 9816"/>
              <a:gd name="connsiteY4" fmla="*/ 10095 h 10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816" h="10095">
                <a:moveTo>
                  <a:pt x="0" y="10095"/>
                </a:moveTo>
                <a:cubicBezTo>
                  <a:pt x="10" y="6810"/>
                  <a:pt x="19" y="3523"/>
                  <a:pt x="30" y="238"/>
                </a:cubicBezTo>
                <a:lnTo>
                  <a:pt x="9816" y="0"/>
                </a:lnTo>
                <a:cubicBezTo>
                  <a:pt x="9529" y="3365"/>
                  <a:pt x="9243" y="6730"/>
                  <a:pt x="8956" y="10095"/>
                </a:cubicBezTo>
                <a:lnTo>
                  <a:pt x="0" y="10095"/>
                </a:lnTo>
                <a:close/>
              </a:path>
            </a:pathLst>
          </a:custGeom>
          <a:solidFill>
            <a:srgbClr val="1925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  <p:pic>
        <p:nvPicPr>
          <p:cNvPr id="22" name="Picture 2" descr="ANGSA Bologna">
            <a:extLst>
              <a:ext uri="{FF2B5EF4-FFF2-40B4-BE49-F238E27FC236}">
                <a16:creationId xmlns:a16="http://schemas.microsoft.com/office/drawing/2014/main" id="{76FB11D6-A018-4DC3-A2BA-6572DB02322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326" y="2283684"/>
            <a:ext cx="2139790" cy="11005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Rettangolo 30">
            <a:extLst>
              <a:ext uri="{FF2B5EF4-FFF2-40B4-BE49-F238E27FC236}">
                <a16:creationId xmlns:a16="http://schemas.microsoft.com/office/drawing/2014/main" id="{7D809572-3DA0-4EEE-8BE5-8BFF6B46F784}"/>
              </a:ext>
            </a:extLst>
          </p:cNvPr>
          <p:cNvSpPr/>
          <p:nvPr userDrawn="1"/>
        </p:nvSpPr>
        <p:spPr>
          <a:xfrm>
            <a:off x="0" y="5791199"/>
            <a:ext cx="12192000" cy="1073985"/>
          </a:xfrm>
          <a:prstGeom prst="rect">
            <a:avLst/>
          </a:prstGeom>
          <a:solidFill>
            <a:srgbClr val="1925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it-IT"/>
          </a:p>
        </p:txBody>
      </p:sp>
      <p:pic>
        <p:nvPicPr>
          <p:cNvPr id="38" name="Immagine 37">
            <a:extLst>
              <a:ext uri="{FF2B5EF4-FFF2-40B4-BE49-F238E27FC236}">
                <a16:creationId xmlns:a16="http://schemas.microsoft.com/office/drawing/2014/main" id="{4B12E55D-FE55-4903-BA73-0110CE02B2F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001" y="5949522"/>
            <a:ext cx="288000" cy="288000"/>
          </a:xfrm>
          <a:prstGeom prst="rect">
            <a:avLst/>
          </a:prstGeom>
        </p:spPr>
      </p:pic>
      <p:pic>
        <p:nvPicPr>
          <p:cNvPr id="39" name="Immagine 38">
            <a:extLst>
              <a:ext uri="{FF2B5EF4-FFF2-40B4-BE49-F238E27FC236}">
                <a16:creationId xmlns:a16="http://schemas.microsoft.com/office/drawing/2014/main" id="{5148734F-EFF2-44C6-8F10-9B61B1D3D289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901" y="6407562"/>
            <a:ext cx="288000" cy="288000"/>
          </a:xfrm>
          <a:prstGeom prst="rect">
            <a:avLst/>
          </a:prstGeom>
        </p:spPr>
      </p:pic>
      <p:pic>
        <p:nvPicPr>
          <p:cNvPr id="40" name="Immagine 39">
            <a:extLst>
              <a:ext uri="{FF2B5EF4-FFF2-40B4-BE49-F238E27FC236}">
                <a16:creationId xmlns:a16="http://schemas.microsoft.com/office/drawing/2014/main" id="{81335428-2801-4FBF-A383-2A23899C53C3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0471" y="5931522"/>
            <a:ext cx="324000" cy="324000"/>
          </a:xfrm>
          <a:prstGeom prst="rect">
            <a:avLst/>
          </a:prstGeom>
        </p:spPr>
      </p:pic>
      <p:pic>
        <p:nvPicPr>
          <p:cNvPr id="41" name="Immagine 40">
            <a:extLst>
              <a:ext uri="{FF2B5EF4-FFF2-40B4-BE49-F238E27FC236}">
                <a16:creationId xmlns:a16="http://schemas.microsoft.com/office/drawing/2014/main" id="{009FC103-5069-44B2-B98B-12C0A3DA89A6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0471" y="6389562"/>
            <a:ext cx="324000" cy="324000"/>
          </a:xfrm>
          <a:prstGeom prst="rect">
            <a:avLst/>
          </a:prstGeom>
        </p:spPr>
      </p:pic>
      <p:sp>
        <p:nvSpPr>
          <p:cNvPr id="42" name="CasellaDiTesto 41">
            <a:extLst>
              <a:ext uri="{FF2B5EF4-FFF2-40B4-BE49-F238E27FC236}">
                <a16:creationId xmlns:a16="http://schemas.microsoft.com/office/drawing/2014/main" id="{0AD187F2-8ECF-4412-A6AC-A93005D1DE71}"/>
              </a:ext>
            </a:extLst>
          </p:cNvPr>
          <p:cNvSpPr txBox="1"/>
          <p:nvPr userDrawn="1"/>
        </p:nvSpPr>
        <p:spPr>
          <a:xfrm>
            <a:off x="590901" y="5892564"/>
            <a:ext cx="1782787" cy="40191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50000"/>
              </a:lnSpc>
            </a:pPr>
            <a:r>
              <a:rPr lang="it-IT" sz="1400" i="0" dirty="0">
                <a:solidFill>
                  <a:schemeClr val="accent1">
                    <a:lumMod val="20000"/>
                    <a:lumOff val="80000"/>
                  </a:schemeClr>
                </a:solidFill>
                <a:latin typeface="Segoe UI Semilight" panose="020B0402040204020203" pitchFamily="34" charset="0"/>
                <a:ea typeface="Segoe UI Historic" panose="020B0502040204020203" pitchFamily="34" charset="0"/>
                <a:cs typeface="Segoe UI Semilight" panose="020B0402040204020203" pitchFamily="34" charset="0"/>
              </a:rPr>
              <a:t>+39 338 8704896</a:t>
            </a:r>
            <a:endParaRPr lang="it-IT" sz="1400" i="1" dirty="0">
              <a:solidFill>
                <a:schemeClr val="accent1">
                  <a:lumMod val="20000"/>
                  <a:lumOff val="80000"/>
                </a:schemeClr>
              </a:solidFill>
              <a:latin typeface="Segoe UI Semilight" panose="020B0402040204020203" pitchFamily="34" charset="0"/>
              <a:ea typeface="Segoe UI Historic" panose="020B05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43" name="CasellaDiTesto 42">
            <a:extLst>
              <a:ext uri="{FF2B5EF4-FFF2-40B4-BE49-F238E27FC236}">
                <a16:creationId xmlns:a16="http://schemas.microsoft.com/office/drawing/2014/main" id="{C883D7A3-C8F8-4D45-B100-943B39B930AE}"/>
              </a:ext>
            </a:extLst>
          </p:cNvPr>
          <p:cNvSpPr txBox="1"/>
          <p:nvPr userDrawn="1"/>
        </p:nvSpPr>
        <p:spPr>
          <a:xfrm>
            <a:off x="590901" y="6331554"/>
            <a:ext cx="2285641" cy="356653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>
              <a:lnSpc>
                <a:spcPct val="150000"/>
              </a:lnSpc>
            </a:pPr>
            <a:r>
              <a:rPr lang="it-IT" sz="1400" i="0" dirty="0">
                <a:solidFill>
                  <a:schemeClr val="accent1">
                    <a:lumMod val="20000"/>
                    <a:lumOff val="80000"/>
                  </a:schemeClr>
                </a:solidFill>
                <a:latin typeface="Segoe UI Semilight" panose="020B0402040204020203" pitchFamily="34" charset="0"/>
                <a:ea typeface="Segoe UI Historic" panose="020B0502040204020203" pitchFamily="34" charset="0"/>
                <a:cs typeface="Segoe UI Semilight" panose="020B0402040204020203" pitchFamily="34" charset="0"/>
              </a:rPr>
              <a:t>angsabologna@gmail.com</a:t>
            </a:r>
            <a:endParaRPr lang="it-IT" sz="1400" i="1" dirty="0">
              <a:solidFill>
                <a:schemeClr val="accent1">
                  <a:lumMod val="20000"/>
                  <a:lumOff val="80000"/>
                </a:schemeClr>
              </a:solidFill>
              <a:latin typeface="Segoe UI Semilight" panose="020B0402040204020203" pitchFamily="34" charset="0"/>
              <a:ea typeface="Segoe UI Historic" panose="020B05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44" name="CasellaDiTesto 43">
            <a:extLst>
              <a:ext uri="{FF2B5EF4-FFF2-40B4-BE49-F238E27FC236}">
                <a16:creationId xmlns:a16="http://schemas.microsoft.com/office/drawing/2014/main" id="{277B6328-D227-44FE-AC41-AA4A877DDBA2}"/>
              </a:ext>
            </a:extLst>
          </p:cNvPr>
          <p:cNvSpPr txBox="1"/>
          <p:nvPr userDrawn="1"/>
        </p:nvSpPr>
        <p:spPr>
          <a:xfrm>
            <a:off x="10010909" y="6322896"/>
            <a:ext cx="1782787" cy="40191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50000"/>
              </a:lnSpc>
            </a:pPr>
            <a:r>
              <a:rPr lang="it-IT" sz="1400" i="0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Segoe UI Semilight" panose="020B0402040204020203" pitchFamily="34" charset="0"/>
                <a:ea typeface="Segoe UI Historic" panose="020B0502040204020203" pitchFamily="34" charset="0"/>
                <a:cs typeface="Segoe UI Semilight" panose="020B0402040204020203" pitchFamily="34" charset="0"/>
              </a:rPr>
              <a:t>angsabologna</a:t>
            </a:r>
            <a:endParaRPr lang="it-IT" sz="1400" i="1" dirty="0">
              <a:solidFill>
                <a:schemeClr val="accent1">
                  <a:lumMod val="20000"/>
                  <a:lumOff val="80000"/>
                </a:schemeClr>
              </a:solidFill>
              <a:latin typeface="Segoe UI Semilight" panose="020B0402040204020203" pitchFamily="34" charset="0"/>
              <a:ea typeface="Segoe UI Historic" panose="020B05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45" name="CasellaDiTesto 44">
            <a:extLst>
              <a:ext uri="{FF2B5EF4-FFF2-40B4-BE49-F238E27FC236}">
                <a16:creationId xmlns:a16="http://schemas.microsoft.com/office/drawing/2014/main" id="{3829D8A6-1D59-4210-9F32-D20879BB9759}"/>
              </a:ext>
            </a:extLst>
          </p:cNvPr>
          <p:cNvSpPr txBox="1"/>
          <p:nvPr userDrawn="1"/>
        </p:nvSpPr>
        <p:spPr>
          <a:xfrm>
            <a:off x="9934471" y="5891509"/>
            <a:ext cx="2020387" cy="37285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50000"/>
              </a:lnSpc>
            </a:pPr>
            <a:r>
              <a:rPr lang="it-IT" sz="1400" i="0" dirty="0">
                <a:solidFill>
                  <a:schemeClr val="accent1">
                    <a:lumMod val="20000"/>
                    <a:lumOff val="80000"/>
                  </a:schemeClr>
                </a:solidFill>
                <a:latin typeface="Segoe UI Semilight" panose="020B0402040204020203" pitchFamily="34" charset="0"/>
                <a:ea typeface="Segoe UI Historic" panose="020B0502040204020203" pitchFamily="34" charset="0"/>
                <a:cs typeface="Segoe UI Semilight" panose="020B0402040204020203" pitchFamily="34" charset="0"/>
              </a:rPr>
              <a:t>www.angsabologna.it</a:t>
            </a:r>
            <a:endParaRPr lang="it-IT" sz="1400" i="1" dirty="0">
              <a:solidFill>
                <a:schemeClr val="accent1">
                  <a:lumMod val="20000"/>
                  <a:lumOff val="80000"/>
                </a:schemeClr>
              </a:solidFill>
              <a:latin typeface="Segoe UI Semilight" panose="020B0402040204020203" pitchFamily="34" charset="0"/>
              <a:ea typeface="Segoe UI Historic" panose="020B0502040204020203" pitchFamily="34" charset="0"/>
              <a:cs typeface="Segoe UI Semilight" panose="020B04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4668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>
            <a:extLst>
              <a:ext uri="{FF2B5EF4-FFF2-40B4-BE49-F238E27FC236}">
                <a16:creationId xmlns:a16="http://schemas.microsoft.com/office/drawing/2014/main" id="{A1866856-8EDE-4152-A13B-8B97776E921A}"/>
              </a:ext>
            </a:extLst>
          </p:cNvPr>
          <p:cNvSpPr/>
          <p:nvPr userDrawn="1"/>
        </p:nvSpPr>
        <p:spPr>
          <a:xfrm>
            <a:off x="0" y="5802085"/>
            <a:ext cx="12192000" cy="1073985"/>
          </a:xfrm>
          <a:prstGeom prst="rect">
            <a:avLst/>
          </a:prstGeom>
          <a:solidFill>
            <a:srgbClr val="1925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it-IT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BF6D6DA5-2DC3-4C97-97D1-05EBF8A470A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001" y="5960408"/>
            <a:ext cx="288000" cy="288000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C2FDA613-F994-4D6F-99A1-7EACE75A296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901" y="6418448"/>
            <a:ext cx="288000" cy="288000"/>
          </a:xfrm>
          <a:prstGeom prst="rect">
            <a:avLst/>
          </a:prstGeom>
        </p:spPr>
      </p:pic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3C36A0BC-E702-4414-B5C5-4C363803844C}"/>
              </a:ext>
            </a:extLst>
          </p:cNvPr>
          <p:cNvSpPr txBox="1"/>
          <p:nvPr userDrawn="1"/>
        </p:nvSpPr>
        <p:spPr>
          <a:xfrm>
            <a:off x="590901" y="5903450"/>
            <a:ext cx="1782787" cy="40191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50000"/>
              </a:lnSpc>
            </a:pPr>
            <a:r>
              <a:rPr lang="it-IT" sz="1400" i="0" dirty="0">
                <a:solidFill>
                  <a:schemeClr val="accent1">
                    <a:lumMod val="20000"/>
                    <a:lumOff val="80000"/>
                  </a:schemeClr>
                </a:solidFill>
                <a:latin typeface="Segoe UI Semilight" panose="020B0402040204020203" pitchFamily="34" charset="0"/>
                <a:ea typeface="Segoe UI Historic" panose="020B0502040204020203" pitchFamily="34" charset="0"/>
                <a:cs typeface="Segoe UI Semilight" panose="020B0402040204020203" pitchFamily="34" charset="0"/>
              </a:rPr>
              <a:t>+39 338 8704896</a:t>
            </a:r>
            <a:endParaRPr lang="it-IT" sz="1400" i="1" dirty="0">
              <a:solidFill>
                <a:schemeClr val="accent1">
                  <a:lumMod val="20000"/>
                  <a:lumOff val="80000"/>
                </a:schemeClr>
              </a:solidFill>
              <a:latin typeface="Segoe UI Semilight" panose="020B0402040204020203" pitchFamily="34" charset="0"/>
              <a:ea typeface="Segoe UI Historic" panose="020B05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A1CA337E-B5B2-409D-A097-10207C085FE6}"/>
              </a:ext>
            </a:extLst>
          </p:cNvPr>
          <p:cNvSpPr txBox="1"/>
          <p:nvPr userDrawn="1"/>
        </p:nvSpPr>
        <p:spPr>
          <a:xfrm>
            <a:off x="590901" y="6342440"/>
            <a:ext cx="2285641" cy="356653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>
              <a:lnSpc>
                <a:spcPct val="150000"/>
              </a:lnSpc>
            </a:pPr>
            <a:r>
              <a:rPr lang="it-IT" sz="1400" i="0" dirty="0">
                <a:solidFill>
                  <a:schemeClr val="accent1">
                    <a:lumMod val="20000"/>
                    <a:lumOff val="80000"/>
                  </a:schemeClr>
                </a:solidFill>
                <a:latin typeface="Segoe UI Semilight" panose="020B0402040204020203" pitchFamily="34" charset="0"/>
                <a:ea typeface="Segoe UI Historic" panose="020B0502040204020203" pitchFamily="34" charset="0"/>
                <a:cs typeface="Segoe UI Semilight" panose="020B0402040204020203" pitchFamily="34" charset="0"/>
              </a:rPr>
              <a:t>angsabologna@gmail.com</a:t>
            </a:r>
            <a:endParaRPr lang="it-IT" sz="1400" i="1" dirty="0">
              <a:solidFill>
                <a:schemeClr val="accent1">
                  <a:lumMod val="20000"/>
                  <a:lumOff val="80000"/>
                </a:schemeClr>
              </a:solidFill>
              <a:latin typeface="Segoe UI Semilight" panose="020B0402040204020203" pitchFamily="34" charset="0"/>
              <a:ea typeface="Segoe UI Historic" panose="020B0502040204020203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31" name="Picture 2" descr="ANGSA Bologna">
            <a:extLst>
              <a:ext uri="{FF2B5EF4-FFF2-40B4-BE49-F238E27FC236}">
                <a16:creationId xmlns:a16="http://schemas.microsoft.com/office/drawing/2014/main" id="{3B919CE4-AD97-422C-87D3-FF159A0815B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332" y="68197"/>
            <a:ext cx="2065356" cy="1062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AE362A79-6857-FB6C-3CD3-492F1FFFC0D4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0471" y="5931522"/>
            <a:ext cx="324000" cy="324000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4A2DF048-BFAC-FA8A-51CD-5F34A9F6050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0471" y="6389562"/>
            <a:ext cx="324000" cy="324000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3D1EDCB2-27B2-BEDA-5D9A-DD498340BE25}"/>
              </a:ext>
            </a:extLst>
          </p:cNvPr>
          <p:cNvSpPr txBox="1"/>
          <p:nvPr userDrawn="1"/>
        </p:nvSpPr>
        <p:spPr>
          <a:xfrm>
            <a:off x="10010909" y="6322896"/>
            <a:ext cx="1782787" cy="40191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50000"/>
              </a:lnSpc>
            </a:pPr>
            <a:r>
              <a:rPr lang="it-IT" sz="1400" i="0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Segoe UI Semilight" panose="020B0402040204020203" pitchFamily="34" charset="0"/>
                <a:ea typeface="Segoe UI Historic" panose="020B0502040204020203" pitchFamily="34" charset="0"/>
                <a:cs typeface="Segoe UI Semilight" panose="020B0402040204020203" pitchFamily="34" charset="0"/>
              </a:rPr>
              <a:t>angsabologna</a:t>
            </a:r>
            <a:endParaRPr lang="it-IT" sz="1400" i="1" dirty="0">
              <a:solidFill>
                <a:schemeClr val="accent1">
                  <a:lumMod val="20000"/>
                  <a:lumOff val="80000"/>
                </a:schemeClr>
              </a:solidFill>
              <a:latin typeface="Segoe UI Semilight" panose="020B0402040204020203" pitchFamily="34" charset="0"/>
              <a:ea typeface="Segoe UI Historic" panose="020B05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8BD9F00F-7372-8360-83B1-CAB4636339C6}"/>
              </a:ext>
            </a:extLst>
          </p:cNvPr>
          <p:cNvSpPr txBox="1"/>
          <p:nvPr userDrawn="1"/>
        </p:nvSpPr>
        <p:spPr>
          <a:xfrm>
            <a:off x="9934471" y="5891509"/>
            <a:ext cx="2020387" cy="37285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50000"/>
              </a:lnSpc>
            </a:pPr>
            <a:r>
              <a:rPr lang="it-IT" sz="1400" i="0" dirty="0">
                <a:solidFill>
                  <a:schemeClr val="accent1">
                    <a:lumMod val="20000"/>
                    <a:lumOff val="80000"/>
                  </a:schemeClr>
                </a:solidFill>
                <a:latin typeface="Segoe UI Semilight" panose="020B0402040204020203" pitchFamily="34" charset="0"/>
                <a:ea typeface="Segoe UI Historic" panose="020B0502040204020203" pitchFamily="34" charset="0"/>
                <a:cs typeface="Segoe UI Semilight" panose="020B0402040204020203" pitchFamily="34" charset="0"/>
              </a:rPr>
              <a:t>www.angsabologna.it</a:t>
            </a:r>
            <a:endParaRPr lang="it-IT" sz="1400" i="1" dirty="0">
              <a:solidFill>
                <a:schemeClr val="accent1">
                  <a:lumMod val="20000"/>
                  <a:lumOff val="80000"/>
                </a:schemeClr>
              </a:solidFill>
              <a:latin typeface="Segoe UI Semilight" panose="020B0402040204020203" pitchFamily="34" charset="0"/>
              <a:ea typeface="Segoe UI Historic" panose="020B0502040204020203" pitchFamily="34" charset="0"/>
              <a:cs typeface="Segoe UI Semilight" panose="020B04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29795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13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ANGSA Bologna">
            <a:extLst>
              <a:ext uri="{FF2B5EF4-FFF2-40B4-BE49-F238E27FC236}">
                <a16:creationId xmlns:a16="http://schemas.microsoft.com/office/drawing/2014/main" id="{4CE5A0A7-FFC2-4D6E-B505-156D7EFCAC1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98797" y="5708487"/>
            <a:ext cx="1788323" cy="1062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34190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G"/><Relationship Id="rId4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.JPG"/><Relationship Id="rId4" Type="http://schemas.openxmlformats.org/officeDocument/2006/relationships/image" Target="../media/image27.jpe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7" Type="http://schemas.openxmlformats.org/officeDocument/2006/relationships/image" Target="../media/image29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8.png"/><Relationship Id="rId5" Type="http://schemas.openxmlformats.org/officeDocument/2006/relationships/slideLayout" Target="../slideLayouts/slideLayout3.xml"/><Relationship Id="rId4" Type="http://schemas.openxmlformats.org/officeDocument/2006/relationships/video" Target="../media/media2.MP4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themeOverride" Target="../theme/themeOverride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8.JP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EBF335C1-1A87-4E52-99D2-4DA4F17AB4B2}"/>
              </a:ext>
            </a:extLst>
          </p:cNvPr>
          <p:cNvSpPr txBox="1"/>
          <p:nvPr/>
        </p:nvSpPr>
        <p:spPr>
          <a:xfrm>
            <a:off x="5160630" y="2479242"/>
            <a:ext cx="70357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20000"/>
                    <a:lumOff val="80000"/>
                  </a:srgbClr>
                </a:solidFill>
                <a:effectLst/>
                <a:uLnTx/>
                <a:uFillTx/>
                <a:latin typeface="Segoe UI Semilight" panose="020B0402040204020203" pitchFamily="34" charset="0"/>
                <a:ea typeface="Segoe UI Historic" panose="020B0502040204020203" pitchFamily="34" charset="0"/>
                <a:cs typeface="Segoe UI Semilight" panose="020B0402040204020203" pitchFamily="34" charset="0"/>
              </a:rPr>
              <a:t>ANGSA Bologna, nata nel 2010, conta oltre </a:t>
            </a:r>
            <a:r>
              <a:rPr lang="it-IT" b="1" dirty="0">
                <a:solidFill>
                  <a:srgbClr val="4472C4">
                    <a:lumMod val="20000"/>
                    <a:lumOff val="80000"/>
                  </a:srgbClr>
                </a:solidFill>
                <a:latin typeface="Segoe UI Semilight" panose="020B0402040204020203" pitchFamily="34" charset="0"/>
                <a:ea typeface="Segoe UI Historic" panose="020B0502040204020203" pitchFamily="34" charset="0"/>
                <a:cs typeface="Segoe UI Semilight" panose="020B0402040204020203" pitchFamily="34" charset="0"/>
              </a:rPr>
              <a:t>4</a:t>
            </a: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20000"/>
                    <a:lumOff val="80000"/>
                  </a:srgbClr>
                </a:solidFill>
                <a:effectLst/>
                <a:uLnTx/>
                <a:uFillTx/>
                <a:latin typeface="Segoe UI Semilight" panose="020B0402040204020203" pitchFamily="34" charset="0"/>
                <a:ea typeface="Segoe UI Historic" panose="020B0502040204020203" pitchFamily="34" charset="0"/>
                <a:cs typeface="Segoe UI Semilight" panose="020B0402040204020203" pitchFamily="34" charset="0"/>
              </a:rPr>
              <a:t>00 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20000"/>
                    <a:lumOff val="80000"/>
                  </a:srgbClr>
                </a:solidFill>
                <a:effectLst/>
                <a:uLnTx/>
                <a:uFillTx/>
                <a:latin typeface="Segoe UI Semilight" panose="020B0402040204020203" pitchFamily="34" charset="0"/>
                <a:ea typeface="Segoe UI Historic" panose="020B0502040204020203" pitchFamily="34" charset="0"/>
                <a:cs typeface="Segoe UI Semilight" panose="020B0402040204020203" pitchFamily="34" charset="0"/>
              </a:rPr>
              <a:t>associati e si dedica al supporto dei soggetti autistici e delle loro famiglie</a:t>
            </a:r>
            <a:endParaRPr kumimoji="0" lang="it-IT" sz="1800" b="0" i="1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20000"/>
                  <a:lumOff val="80000"/>
                </a:srgbClr>
              </a:solidFill>
              <a:effectLst/>
              <a:uLnTx/>
              <a:uFillTx/>
              <a:latin typeface="Segoe UI Semilight" panose="020B0402040204020203" pitchFamily="34" charset="0"/>
              <a:ea typeface="Segoe UI Historic" panose="020B0502040204020203" pitchFamily="34" charset="0"/>
              <a:cs typeface="Segoe UI Semilight" panose="020B04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69862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C9E74F38-B097-C102-5F02-FDA306E4F238}"/>
              </a:ext>
            </a:extLst>
          </p:cNvPr>
          <p:cNvSpPr txBox="1"/>
          <p:nvPr/>
        </p:nvSpPr>
        <p:spPr>
          <a:xfrm>
            <a:off x="2460833" y="229412"/>
            <a:ext cx="98098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400" dirty="0">
                <a:solidFill>
                  <a:srgbClr val="002060"/>
                </a:solidFill>
                <a:latin typeface="Segoe UI Semilight" panose="020B0402040204020203" pitchFamily="34" charset="0"/>
                <a:ea typeface="Segoe UI Historic" panose="020B0502040204020203" pitchFamily="34" charset="0"/>
                <a:cs typeface="Segoe UI Semilight" panose="020B0402040204020203" pitchFamily="34" charset="0"/>
              </a:rPr>
              <a:t>Lavorare in rete, Progetto regionale per l’autonomia e l’inserimento al lavoro di giovani e adulti con disabilità</a:t>
            </a:r>
          </a:p>
        </p:txBody>
      </p:sp>
      <p:pic>
        <p:nvPicPr>
          <p:cNvPr id="5122" name="Picture 2" descr="Nessuna descrizione della foto disponibile.">
            <a:extLst>
              <a:ext uri="{FF2B5EF4-FFF2-40B4-BE49-F238E27FC236}">
                <a16:creationId xmlns:a16="http://schemas.microsoft.com/office/drawing/2014/main" id="{CFC18A0F-FDD2-77EE-3E23-DAE577146F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452" y="1554513"/>
            <a:ext cx="2812026" cy="3514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Nessuna descrizione della foto disponibile.">
            <a:extLst>
              <a:ext uri="{FF2B5EF4-FFF2-40B4-BE49-F238E27FC236}">
                <a16:creationId xmlns:a16="http://schemas.microsoft.com/office/drawing/2014/main" id="{494B1EA2-7DB0-2435-B107-BB963EE4DD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3123" y="1278194"/>
            <a:ext cx="3206772" cy="4007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>
            <a:extLst>
              <a:ext uri="{FF2B5EF4-FFF2-40B4-BE49-F238E27FC236}">
                <a16:creationId xmlns:a16="http://schemas.microsoft.com/office/drawing/2014/main" id="{2071BD1F-B066-A29E-EBD4-8B27737CCD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9277" y="2566369"/>
            <a:ext cx="4663625" cy="2719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magine 1" descr="Immagine che contiene testo, Carattere, logo, etichetta&#10;&#10;Il contenuto generato dall'IA potrebbe non essere corretto.">
            <a:extLst>
              <a:ext uri="{FF2B5EF4-FFF2-40B4-BE49-F238E27FC236}">
                <a16:creationId xmlns:a16="http://schemas.microsoft.com/office/drawing/2014/main" id="{95CC0143-5B13-A594-B915-F6F7D6AB259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2634" y="1007003"/>
            <a:ext cx="2617065" cy="1308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94005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Nessuna descrizione della foto disponibile.">
            <a:extLst>
              <a:ext uri="{FF2B5EF4-FFF2-40B4-BE49-F238E27FC236}">
                <a16:creationId xmlns:a16="http://schemas.microsoft.com/office/drawing/2014/main" id="{A2E78FC0-994E-C58A-C503-7058AF3843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67149"/>
            <a:ext cx="2483603" cy="4340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Nessuna descrizione della foto disponibile.">
            <a:extLst>
              <a:ext uri="{FF2B5EF4-FFF2-40B4-BE49-F238E27FC236}">
                <a16:creationId xmlns:a16="http://schemas.microsoft.com/office/drawing/2014/main" id="{4EC84598-08F8-CB3B-5833-C02BB13629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0122" y="167149"/>
            <a:ext cx="3325163" cy="1932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Nessuna descrizione della foto disponibile.">
            <a:extLst>
              <a:ext uri="{FF2B5EF4-FFF2-40B4-BE49-F238E27FC236}">
                <a16:creationId xmlns:a16="http://schemas.microsoft.com/office/drawing/2014/main" id="{2DAA7A61-A9E8-A0DB-A65F-79CB236606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715" y="1368329"/>
            <a:ext cx="5939285" cy="3552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magine 1" descr="Immagine che contiene testo, Carattere, logo, etichetta&#10;&#10;Il contenuto generato dall'IA potrebbe non essere corretto.">
            <a:extLst>
              <a:ext uri="{FF2B5EF4-FFF2-40B4-BE49-F238E27FC236}">
                <a16:creationId xmlns:a16="http://schemas.microsoft.com/office/drawing/2014/main" id="{3E202560-913E-FEE3-34EA-587C0F034D2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344" y="3038168"/>
            <a:ext cx="2754717" cy="1377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87812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84e241cd-956a-49df-85ea-98e20f85e92c">
            <a:hlinkClick r:id="" action="ppaction://media"/>
            <a:extLst>
              <a:ext uri="{FF2B5EF4-FFF2-40B4-BE49-F238E27FC236}">
                <a16:creationId xmlns:a16="http://schemas.microsoft.com/office/drawing/2014/main" id="{5D4973C8-2614-823D-B907-73778593A9E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t="1235" b="1569"/>
          <a:stretch>
            <a:fillRect/>
          </a:stretch>
        </p:blipFill>
        <p:spPr>
          <a:xfrm>
            <a:off x="5407098" y="1060409"/>
            <a:ext cx="2523779" cy="4415439"/>
          </a:xfrm>
          <a:prstGeom prst="rect">
            <a:avLst/>
          </a:prstGeom>
        </p:spPr>
      </p:pic>
      <p:pic>
        <p:nvPicPr>
          <p:cNvPr id="8" name="99e69309-3043-4c5c-a581-5a9026f5bb9c">
            <a:hlinkClick r:id="" action="ppaction://media"/>
            <a:extLst>
              <a:ext uri="{FF2B5EF4-FFF2-40B4-BE49-F238E27FC236}">
                <a16:creationId xmlns:a16="http://schemas.microsoft.com/office/drawing/2014/main" id="{11EDF521-358F-F70A-F83F-EFA352B04531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rcRect t="1235" b="1569"/>
          <a:stretch>
            <a:fillRect/>
          </a:stretch>
        </p:blipFill>
        <p:spPr>
          <a:xfrm>
            <a:off x="8917858" y="654903"/>
            <a:ext cx="2755560" cy="4820946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D4D43330-FA0C-B2FF-90C3-8EBABDB1ADE4}"/>
              </a:ext>
            </a:extLst>
          </p:cNvPr>
          <p:cNvSpPr txBox="1"/>
          <p:nvPr/>
        </p:nvSpPr>
        <p:spPr>
          <a:xfrm>
            <a:off x="292922" y="1764402"/>
            <a:ext cx="4693808" cy="28128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sz="2000" b="1" i="1" dirty="0">
                <a:latin typeface="Segoe UI Semilight" panose="020B0402040204020203" pitchFamily="34" charset="0"/>
                <a:ea typeface="Segoe UI Historic" panose="020B0502040204020203" pitchFamily="34" charset="0"/>
                <a:cs typeface="Segoe UI Semilight" panose="020B0402040204020203" pitchFamily="34" charset="0"/>
              </a:rPr>
              <a:t>GRAZIE ALLA COPROGETTAZIONE ANGSA BOLOGNA - PIDS (programma integrato disabilità e salute) AUSL di Bologna il progetto si è protratto per quasi un anno dalla scadenza.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sz="2000" b="1" i="1" dirty="0">
                <a:latin typeface="Segoe UI Semilight" panose="020B0402040204020203" pitchFamily="34" charset="0"/>
                <a:ea typeface="Segoe UI Historic" panose="020B0502040204020203" pitchFamily="34" charset="0"/>
                <a:cs typeface="Segoe UI Semilight" panose="020B0402040204020203" pitchFamily="34" charset="0"/>
              </a:rPr>
              <a:t>Ai ragazzi è stato attivato un tirocinio dal CSM AUSL di Bologna che ha permesso loro di avere un piccolo stipendio mensile.</a:t>
            </a:r>
            <a:endParaRPr lang="it-IT" sz="1400" b="1" i="1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802D21FB-9C60-FD22-D1A9-D94CAD8C9D1A}"/>
              </a:ext>
            </a:extLst>
          </p:cNvPr>
          <p:cNvSpPr txBox="1"/>
          <p:nvPr/>
        </p:nvSpPr>
        <p:spPr>
          <a:xfrm>
            <a:off x="2460833" y="229412"/>
            <a:ext cx="98098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400" dirty="0">
                <a:solidFill>
                  <a:srgbClr val="002060"/>
                </a:solidFill>
                <a:latin typeface="Segoe UI Semilight" panose="020B0402040204020203" pitchFamily="34" charset="0"/>
                <a:ea typeface="Segoe UI Historic" panose="020B0502040204020203" pitchFamily="34" charset="0"/>
                <a:cs typeface="Segoe UI Semilight" panose="020B0402040204020203" pitchFamily="34" charset="0"/>
              </a:rPr>
              <a:t>Lavorare in rete, Progetto regionale per l’autonomia e l’inserimento al lavoro di giovani e adulti con disabilità</a:t>
            </a:r>
          </a:p>
        </p:txBody>
      </p:sp>
    </p:spTree>
    <p:extLst>
      <p:ext uri="{BB962C8B-B14F-4D97-AF65-F5344CB8AC3E}">
        <p14:creationId xmlns:p14="http://schemas.microsoft.com/office/powerpoint/2010/main" val="1698439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36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992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>
            <a:extLst>
              <a:ext uri="{FF2B5EF4-FFF2-40B4-BE49-F238E27FC236}">
                <a16:creationId xmlns:a16="http://schemas.microsoft.com/office/drawing/2014/main" id="{9A58F95F-2497-1117-549E-6BDF8080AAA5}"/>
              </a:ext>
            </a:extLst>
          </p:cNvPr>
          <p:cNvSpPr txBox="1"/>
          <p:nvPr/>
        </p:nvSpPr>
        <p:spPr>
          <a:xfrm>
            <a:off x="88492" y="2613325"/>
            <a:ext cx="6351638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000" b="1" i="1" dirty="0">
                <a:solidFill>
                  <a:srgbClr val="FF0000"/>
                </a:solidFill>
              </a:rPr>
              <a:t>GRAZIE A QUESTO PROGETTO UNA NOSTRA RAGAZZA E’ STATA ASSUNTA A TEMPO INDETERMINATO DA PORTA PAZIENZA</a:t>
            </a:r>
          </a:p>
        </p:txBody>
      </p:sp>
      <p:pic>
        <p:nvPicPr>
          <p:cNvPr id="3078" name="Picture 6" descr="Nessuna descrizione della foto disponibile.">
            <a:extLst>
              <a:ext uri="{FF2B5EF4-FFF2-40B4-BE49-F238E27FC236}">
                <a16:creationId xmlns:a16="http://schemas.microsoft.com/office/drawing/2014/main" id="{FF3ADFBE-A125-1273-FE33-6460B3367B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1239" y="185180"/>
            <a:ext cx="4478595" cy="5598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magine 5" descr="Immagine che contiene testo, Carattere, logo, etichetta&#10;&#10;Il contenuto generato dall'IA potrebbe non essere corretto.">
            <a:extLst>
              <a:ext uri="{FF2B5EF4-FFF2-40B4-BE49-F238E27FC236}">
                <a16:creationId xmlns:a16="http://schemas.microsoft.com/office/drawing/2014/main" id="{53A78FC8-E7CA-C52D-3746-51B76EB0B4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148" y="0"/>
            <a:ext cx="5170645" cy="2585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3315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0386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864DA78B-F382-4628-8F51-1CA23A437723}"/>
              </a:ext>
            </a:extLst>
          </p:cNvPr>
          <p:cNvSpPr txBox="1"/>
          <p:nvPr/>
        </p:nvSpPr>
        <p:spPr>
          <a:xfrm>
            <a:off x="1191086" y="345270"/>
            <a:ext cx="98098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72 Black" panose="020B0A04030603020204" pitchFamily="34" charset="0"/>
                <a:ea typeface="+mn-ea"/>
                <a:cs typeface="72 Black" panose="020B0A04030603020204" pitchFamily="34" charset="0"/>
              </a:rPr>
              <a:t>Autismo </a:t>
            </a:r>
            <a:r>
              <a:rPr lang="it-IT" sz="3600" dirty="0">
                <a:solidFill>
                  <a:schemeClr val="bg1"/>
                </a:solidFill>
                <a:latin typeface="72 Black" panose="020B0A04030603020204" pitchFamily="34" charset="0"/>
                <a:cs typeface="72 Black" panose="020B0A04030603020204" pitchFamily="34" charset="0"/>
              </a:rPr>
              <a:t>e</a:t>
            </a:r>
            <a:r>
              <a:rPr kumimoji="0" lang="it-IT" sz="3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72 Black" panose="020B0A04030603020204" pitchFamily="34" charset="0"/>
                <a:ea typeface="+mn-ea"/>
                <a:cs typeface="72 Black" panose="020B0A04030603020204" pitchFamily="34" charset="0"/>
              </a:rPr>
              <a:t> Lavoro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FFBF7C63-7973-4FFC-8BD9-02A444263FE7}"/>
              </a:ext>
            </a:extLst>
          </p:cNvPr>
          <p:cNvSpPr txBox="1"/>
          <p:nvPr/>
        </p:nvSpPr>
        <p:spPr>
          <a:xfrm>
            <a:off x="280220" y="1982827"/>
            <a:ext cx="11631560" cy="29552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3200" dirty="0">
                <a:solidFill>
                  <a:prstClr val="white"/>
                </a:solidFill>
                <a:latin typeface="Segoe UI Semilight" panose="020B0402040204020203" pitchFamily="34" charset="0"/>
                <a:ea typeface="Segoe UI Historic" panose="020B0502040204020203" pitchFamily="34" charset="0"/>
                <a:cs typeface="Segoe UI Semilight" panose="020B0402040204020203" pitchFamily="34" charset="0"/>
              </a:rPr>
              <a:t>L</a:t>
            </a:r>
            <a:r>
              <a:rPr kumimoji="0" lang="it-IT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light" panose="020B0402040204020203" pitchFamily="34" charset="0"/>
                <a:ea typeface="Segoe UI Historic" panose="020B0502040204020203" pitchFamily="34" charset="0"/>
                <a:cs typeface="Segoe UI Semilight" panose="020B0402040204020203" pitchFamily="34" charset="0"/>
              </a:rPr>
              <a:t>e potenzialità delle persone nello spettro autistico vengono troppo spesso sottovalutate, tanto che solo il 10-15% ha un'occupazione, il più delle volte precaria, mal retribuita e all'interno di istituti o contesti protetti.</a:t>
            </a:r>
          </a:p>
        </p:txBody>
      </p:sp>
    </p:spTree>
    <p:extLst>
      <p:ext uri="{BB962C8B-B14F-4D97-AF65-F5344CB8AC3E}">
        <p14:creationId xmlns:p14="http://schemas.microsoft.com/office/powerpoint/2010/main" val="35999673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C9E74F38-B097-C102-5F02-FDA306E4F238}"/>
              </a:ext>
            </a:extLst>
          </p:cNvPr>
          <p:cNvSpPr txBox="1"/>
          <p:nvPr/>
        </p:nvSpPr>
        <p:spPr>
          <a:xfrm>
            <a:off x="2460833" y="229412"/>
            <a:ext cx="980982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it-IT" sz="2400" dirty="0">
                <a:solidFill>
                  <a:srgbClr val="002060"/>
                </a:solidFill>
                <a:latin typeface="Segoe UI Semilight" panose="020B0402040204020203" pitchFamily="34" charset="0"/>
                <a:ea typeface="Segoe UI Historic" panose="020B0502040204020203" pitchFamily="34" charset="0"/>
                <a:cs typeface="Segoe UI Semilight" panose="020B0402040204020203" pitchFamily="34" charset="0"/>
              </a:rPr>
              <a:t>Lavorare in rete, Progetto regionale per l’autonomia e l’inserimento al lavoro di giovani e adulti con disabilità – </a:t>
            </a:r>
            <a:r>
              <a:rPr lang="it-IT" sz="2400" b="1" dirty="0">
                <a:solidFill>
                  <a:srgbClr val="002060"/>
                </a:solidFill>
                <a:latin typeface="Segoe UI Semilight" panose="020B0402040204020203" pitchFamily="34" charset="0"/>
                <a:ea typeface="Segoe UI Historic" panose="020B0502040204020203" pitchFamily="34" charset="0"/>
                <a:cs typeface="Segoe UI Semilight" panose="020B0402040204020203" pitchFamily="34" charset="0"/>
              </a:rPr>
              <a:t>capofila AIAS </a:t>
            </a:r>
          </a:p>
          <a:p>
            <a:pPr>
              <a:defRPr/>
            </a:pPr>
            <a:r>
              <a:rPr lang="it-IT" sz="1800" dirty="0">
                <a:effectLst/>
                <a:latin typeface="ArialMT"/>
                <a:ea typeface="Cambria" panose="02040503050406030204" pitchFamily="18" charset="0"/>
                <a:cs typeface="ArialMT"/>
              </a:rPr>
              <a:t>Insieme a Porta Pazienza – primi secondi e ultimi</a:t>
            </a:r>
            <a:endParaRPr lang="it-IT" sz="180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sz="2400" dirty="0">
              <a:solidFill>
                <a:srgbClr val="002060"/>
              </a:solidFill>
              <a:latin typeface="Segoe UI Semilight" panose="020B0402040204020203" pitchFamily="34" charset="0"/>
              <a:ea typeface="Segoe UI Historic" panose="020B05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A0A09EFF-BBBF-8F8B-8176-787724B3EDC6}"/>
              </a:ext>
            </a:extLst>
          </p:cNvPr>
          <p:cNvSpPr txBox="1"/>
          <p:nvPr/>
        </p:nvSpPr>
        <p:spPr>
          <a:xfrm>
            <a:off x="5476568" y="1706740"/>
            <a:ext cx="6135328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it-IT" sz="2800" dirty="0">
                <a:effectLst/>
                <a:latin typeface="ArialMT"/>
                <a:ea typeface="Cambria" panose="02040503050406030204" pitchFamily="18" charset="0"/>
                <a:cs typeface="ArialMT"/>
              </a:rPr>
              <a:t>Il progetto di inclusione lavorativa presso il ristorante Porta Pazienza, promosso da ANGSA Bologna, è stato avviato con l'obiettivo di sostenere e promuovere esperienze lavorative per giovani adulti nello spettro autistico..</a:t>
            </a:r>
            <a:endParaRPr lang="it-IT" sz="400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Immagine 3" descr="Immagine che contiene testo, Carattere, logo, etichetta&#10;&#10;Il contenuto generato dall'IA potrebbe non essere corretto.">
            <a:extLst>
              <a:ext uri="{FF2B5EF4-FFF2-40B4-BE49-F238E27FC236}">
                <a16:creationId xmlns:a16="http://schemas.microsoft.com/office/drawing/2014/main" id="{C814D575-9AA1-74DB-F50A-2BB3A51100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83" y="1741713"/>
            <a:ext cx="5170645" cy="2585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77724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C9E74F38-B097-C102-5F02-FDA306E4F238}"/>
              </a:ext>
            </a:extLst>
          </p:cNvPr>
          <p:cNvSpPr txBox="1"/>
          <p:nvPr/>
        </p:nvSpPr>
        <p:spPr>
          <a:xfrm>
            <a:off x="2460833" y="229412"/>
            <a:ext cx="980982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it-IT" sz="2400" dirty="0">
                <a:solidFill>
                  <a:srgbClr val="002060"/>
                </a:solidFill>
                <a:latin typeface="Segoe UI Semilight" panose="020B0402040204020203" pitchFamily="34" charset="0"/>
                <a:ea typeface="Segoe UI Historic" panose="020B0502040204020203" pitchFamily="34" charset="0"/>
                <a:cs typeface="Segoe UI Semilight" panose="020B0402040204020203" pitchFamily="34" charset="0"/>
              </a:rPr>
              <a:t>Lavorare in rete, Progetto regionale per l’autonomia e l’inserimento al lavoro di giovani e adulti con disabilità</a:t>
            </a:r>
          </a:p>
          <a:p>
            <a:pPr>
              <a:defRPr/>
            </a:pPr>
            <a:r>
              <a:rPr lang="it-IT" sz="1800" dirty="0">
                <a:effectLst/>
                <a:latin typeface="ArialMT"/>
                <a:ea typeface="Cambria" panose="02040503050406030204" pitchFamily="18" charset="0"/>
                <a:cs typeface="ArialMT"/>
              </a:rPr>
              <a:t>Insieme a Porta Pazienza – primi secondi e ultimi</a:t>
            </a:r>
            <a:endParaRPr lang="it-IT" sz="180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sz="2400" dirty="0">
              <a:solidFill>
                <a:srgbClr val="002060"/>
              </a:solidFill>
              <a:latin typeface="Segoe UI Semilight" panose="020B0402040204020203" pitchFamily="34" charset="0"/>
              <a:ea typeface="Segoe UI Historic" panose="020B05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076E6CE1-07BC-178A-4A81-BA0B2E8DE196}"/>
              </a:ext>
            </a:extLst>
          </p:cNvPr>
          <p:cNvSpPr txBox="1"/>
          <p:nvPr/>
        </p:nvSpPr>
        <p:spPr>
          <a:xfrm>
            <a:off x="255639" y="1728214"/>
            <a:ext cx="6115664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it-IT" sz="1800" dirty="0">
                <a:effectLst/>
                <a:latin typeface="ArialMT"/>
                <a:ea typeface="Cambria" panose="02040503050406030204" pitchFamily="18" charset="0"/>
                <a:cs typeface="ArialMT"/>
              </a:rPr>
              <a:t>Il progetto è stato supervisionato dal PIDS dell’AUSL DI BOLOGNA e i ragazzi sono stati seguiti sul posto da una educatrice con master in autismo. L’educatrice quando si sono verificate assenze è stata sostituita dal personale della cooperativa la formica che gestisce il locale. Il titolare e i componenti del locale si sono dimostrati molto sensibili ed accoglienti dando sempre anche il pasto ai ragazzi ed educatrice a prezzi molto contenuti. Angsa Bologna ha messo a disposizione i suoi volontari per quello che riguarda l’amministrazione del progetto, le visite nel locale per vedere come si approcciavano i ragazzi e i rapporti con tutti gli attori del progetto. </a:t>
            </a:r>
            <a:endParaRPr lang="it-IT" sz="280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Immagine 4" descr="Immagine che contiene testo, Carattere, logo, etichetta&#10;&#10;Il contenuto generato dall'IA potrebbe non essere corretto.">
            <a:extLst>
              <a:ext uri="{FF2B5EF4-FFF2-40B4-BE49-F238E27FC236}">
                <a16:creationId xmlns:a16="http://schemas.microsoft.com/office/drawing/2014/main" id="{69CC3868-6B4D-8EB7-FE41-074F2959B6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9457" y="2046436"/>
            <a:ext cx="5530255" cy="2765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18818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C9E74F38-B097-C102-5F02-FDA306E4F238}"/>
              </a:ext>
            </a:extLst>
          </p:cNvPr>
          <p:cNvSpPr txBox="1"/>
          <p:nvPr/>
        </p:nvSpPr>
        <p:spPr>
          <a:xfrm>
            <a:off x="3854244" y="406393"/>
            <a:ext cx="814111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400" dirty="0">
                <a:solidFill>
                  <a:srgbClr val="002060"/>
                </a:solidFill>
                <a:latin typeface="Segoe UI Semilight" panose="020B0402040204020203" pitchFamily="34" charset="0"/>
                <a:ea typeface="Segoe UI Historic" panose="020B0502040204020203" pitchFamily="34" charset="0"/>
                <a:cs typeface="Segoe UI Semilight" panose="020B0402040204020203" pitchFamily="34" charset="0"/>
              </a:rPr>
              <a:t>Lavorare in rete, Progetto regionale per l’autonomia e l’inserimento al lavoro di giovani e adulti con disabilità</a:t>
            </a:r>
          </a:p>
          <a:p>
            <a:pPr>
              <a:defRPr/>
            </a:pPr>
            <a:r>
              <a:rPr lang="it-IT" sz="1800" dirty="0">
                <a:effectLst/>
                <a:latin typeface="ArialMT"/>
                <a:ea typeface="Cambria" panose="02040503050406030204" pitchFamily="18" charset="0"/>
                <a:cs typeface="ArialMT"/>
              </a:rPr>
              <a:t>Insieme a Porta Pazienza – primi secondi e ultimi</a:t>
            </a:r>
            <a:endParaRPr lang="it-IT" sz="180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sz="2400" dirty="0">
              <a:solidFill>
                <a:srgbClr val="002060"/>
              </a:solidFill>
              <a:latin typeface="Segoe UI Semilight" panose="020B0402040204020203" pitchFamily="34" charset="0"/>
              <a:ea typeface="Segoe UI Historic" panose="020B05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2754F18A-6797-A9AF-FF1D-88B3F207C601}"/>
              </a:ext>
            </a:extLst>
          </p:cNvPr>
          <p:cNvSpPr txBox="1"/>
          <p:nvPr/>
        </p:nvSpPr>
        <p:spPr>
          <a:xfrm>
            <a:off x="2772696" y="1883721"/>
            <a:ext cx="8790039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it-IT" sz="2800" b="1" dirty="0">
                <a:effectLst/>
                <a:latin typeface="ArialMT"/>
                <a:ea typeface="Cambria" panose="02040503050406030204" pitchFamily="18" charset="0"/>
                <a:cs typeface="ArialMT"/>
              </a:rPr>
              <a:t>Partecipanti</a:t>
            </a:r>
            <a:endParaRPr lang="it-IT" sz="400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it-IT" sz="2800" dirty="0">
                <a:effectLst/>
                <a:latin typeface="ArialMT"/>
                <a:ea typeface="Cambria" panose="02040503050406030204" pitchFamily="18" charset="0"/>
                <a:cs typeface="ArialMT"/>
              </a:rPr>
              <a:t>Il progetto è partito con 5 ragazzi e  proseguito con </a:t>
            </a:r>
            <a:r>
              <a:rPr lang="it-IT" sz="2800" dirty="0">
                <a:latin typeface="ArialMT"/>
                <a:ea typeface="Cambria" panose="02040503050406030204" pitchFamily="18" charset="0"/>
                <a:cs typeface="ArialMT"/>
              </a:rPr>
              <a:t>4</a:t>
            </a:r>
            <a:r>
              <a:rPr lang="it-IT" sz="2800" dirty="0">
                <a:effectLst/>
                <a:latin typeface="ArialMT"/>
                <a:ea typeface="Cambria" panose="02040503050406030204" pitchFamily="18" charset="0"/>
                <a:cs typeface="ArialMT"/>
              </a:rPr>
              <a:t>, che hanno mostrato significativi progressi nel loro percorso di integrazione lavorativa.</a:t>
            </a:r>
            <a:endParaRPr lang="it-IT" sz="400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it-IT" sz="2800" b="1" dirty="0">
                <a:effectLst/>
                <a:latin typeface="ArialMT"/>
                <a:ea typeface="Cambria" panose="02040503050406030204" pitchFamily="18" charset="0"/>
                <a:cs typeface="ArialMT"/>
              </a:rPr>
              <a:t>Struttura del Programma</a:t>
            </a:r>
            <a:endParaRPr lang="it-IT" sz="400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it-IT" sz="2800" dirty="0">
                <a:effectLst/>
                <a:latin typeface="ArialMT"/>
                <a:ea typeface="Cambria" panose="02040503050406030204" pitchFamily="18" charset="0"/>
                <a:cs typeface="ArialMT"/>
              </a:rPr>
              <a:t>Le attività si sono svolte con una programmazione settimanale regolare e ben strutturata, dal martedì al sabato, dalle ore 11:00 alle 14:00.</a:t>
            </a:r>
            <a:endParaRPr lang="it-IT" sz="400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Immagine 1" descr="Immagine che contiene testo, Carattere, logo, etichetta&#10;&#10;Il contenuto generato dall'IA potrebbe non essere corretto.">
            <a:extLst>
              <a:ext uri="{FF2B5EF4-FFF2-40B4-BE49-F238E27FC236}">
                <a16:creationId xmlns:a16="http://schemas.microsoft.com/office/drawing/2014/main" id="{37AE551C-6A2B-F9CE-E6ED-99FB95A097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55" y="88489"/>
            <a:ext cx="3372465" cy="1686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87491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C9E74F38-B097-C102-5F02-FDA306E4F238}"/>
              </a:ext>
            </a:extLst>
          </p:cNvPr>
          <p:cNvSpPr txBox="1"/>
          <p:nvPr/>
        </p:nvSpPr>
        <p:spPr>
          <a:xfrm>
            <a:off x="2460833" y="229412"/>
            <a:ext cx="980982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400" dirty="0">
                <a:solidFill>
                  <a:srgbClr val="002060"/>
                </a:solidFill>
                <a:latin typeface="Segoe UI Semilight" panose="020B0402040204020203" pitchFamily="34" charset="0"/>
                <a:ea typeface="Segoe UI Historic" panose="020B0502040204020203" pitchFamily="34" charset="0"/>
                <a:cs typeface="Segoe UI Semilight" panose="020B0402040204020203" pitchFamily="34" charset="0"/>
              </a:rPr>
              <a:t>Lavorare in rete, Progetto regionale per l’autonomia e l’inserimento al lavoro di giovani e adulti con disabilità</a:t>
            </a:r>
          </a:p>
          <a:p>
            <a:pPr>
              <a:defRPr/>
            </a:pPr>
            <a:r>
              <a:rPr lang="it-IT" sz="1800" dirty="0">
                <a:effectLst/>
                <a:latin typeface="ArialMT"/>
                <a:ea typeface="Cambria" panose="02040503050406030204" pitchFamily="18" charset="0"/>
                <a:cs typeface="ArialMT"/>
              </a:rPr>
              <a:t>Insieme a Porta Pazienza – primi secondi e ultimi</a:t>
            </a:r>
            <a:endParaRPr lang="it-IT" sz="180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sz="2400" dirty="0">
              <a:solidFill>
                <a:srgbClr val="002060"/>
              </a:solidFill>
              <a:latin typeface="Segoe UI Semilight" panose="020B0402040204020203" pitchFamily="34" charset="0"/>
              <a:ea typeface="Segoe UI Historic" panose="020B05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5239074A-6194-07F6-4E8D-44F13D300141}"/>
              </a:ext>
            </a:extLst>
          </p:cNvPr>
          <p:cNvSpPr txBox="1"/>
          <p:nvPr/>
        </p:nvSpPr>
        <p:spPr>
          <a:xfrm>
            <a:off x="5732208" y="1369166"/>
            <a:ext cx="6135328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it-IT" sz="1800" b="1" dirty="0">
                <a:effectLst/>
                <a:latin typeface="ArialMT"/>
                <a:ea typeface="Cambria" panose="02040503050406030204" pitchFamily="18" charset="0"/>
                <a:cs typeface="ArialMT"/>
              </a:rPr>
              <a:t>Ambiti di Intervento</a:t>
            </a:r>
            <a:endParaRPr lang="it-IT" sz="280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it-IT" sz="1800" b="1" dirty="0">
                <a:effectLst/>
                <a:latin typeface="ArialMT"/>
                <a:ea typeface="Cambria" panose="02040503050406030204" pitchFamily="18" charset="0"/>
                <a:cs typeface="ArialMT"/>
              </a:rPr>
              <a:t>Attività Professionali</a:t>
            </a:r>
            <a:endParaRPr lang="it-IT" sz="280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it-IT" sz="1800" dirty="0">
                <a:effectLst/>
                <a:latin typeface="ArialMT"/>
                <a:ea typeface="Cambria" panose="02040503050406030204" pitchFamily="18" charset="0"/>
                <a:cs typeface="ArialMT"/>
              </a:rPr>
              <a:t>Nel contesto del ristorante, i partecipanti sono stati coinvolti in diverse mansioni che spaziano dalla preparazione e allestimento della sala alla manutenzione e pulizia degli ambienti. Un'attenzione particolare è stata dedicata alla produzione di pasta fresca e alle preparazioni alimentari di base. I ragazzi hanno partecipato anche al servizio ai tavoli, un'attività di particolare attenzione </a:t>
            </a:r>
            <a:r>
              <a:rPr lang="it-IT" dirty="0">
                <a:latin typeface="ArialMT"/>
                <a:ea typeface="Cambria" panose="02040503050406030204" pitchFamily="18" charset="0"/>
                <a:cs typeface="ArialMT"/>
              </a:rPr>
              <a:t>per l</a:t>
            </a:r>
            <a:r>
              <a:rPr lang="it-IT" sz="1800" dirty="0">
                <a:effectLst/>
                <a:latin typeface="ArialMT"/>
                <a:ea typeface="Cambria" panose="02040503050406030204" pitchFamily="18" charset="0"/>
                <a:cs typeface="ArialMT"/>
              </a:rPr>
              <a:t>e competenze relazionali.</a:t>
            </a:r>
            <a:endParaRPr lang="it-IT" sz="280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 descr="Nessuna descrizione della foto disponibile.">
            <a:extLst>
              <a:ext uri="{FF2B5EF4-FFF2-40B4-BE49-F238E27FC236}">
                <a16:creationId xmlns:a16="http://schemas.microsoft.com/office/drawing/2014/main" id="{851816AD-D699-5FE8-6624-D78B4E8A60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644" y="1551038"/>
            <a:ext cx="2144360" cy="2680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Nessuna descrizione della foto disponibile.">
            <a:extLst>
              <a:ext uri="{FF2B5EF4-FFF2-40B4-BE49-F238E27FC236}">
                <a16:creationId xmlns:a16="http://schemas.microsoft.com/office/drawing/2014/main" id="{E607D070-280D-84B8-9A5A-C2B176CC6F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0833" y="1474568"/>
            <a:ext cx="2292605" cy="4075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magine 1" descr="Immagine che contiene testo, Carattere, logo, etichetta&#10;&#10;Il contenuto generato dall'IA potrebbe non essere corretto.">
            <a:extLst>
              <a:ext uri="{FF2B5EF4-FFF2-40B4-BE49-F238E27FC236}">
                <a16:creationId xmlns:a16="http://schemas.microsoft.com/office/drawing/2014/main" id="{AA265755-429E-39E5-C38F-EBA0406F3B3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5747" y="4408926"/>
            <a:ext cx="2282768" cy="1141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20967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C9E74F38-B097-C102-5F02-FDA306E4F238}"/>
              </a:ext>
            </a:extLst>
          </p:cNvPr>
          <p:cNvSpPr txBox="1"/>
          <p:nvPr/>
        </p:nvSpPr>
        <p:spPr>
          <a:xfrm>
            <a:off x="2460833" y="229412"/>
            <a:ext cx="98098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400" dirty="0">
                <a:solidFill>
                  <a:srgbClr val="002060"/>
                </a:solidFill>
                <a:latin typeface="Segoe UI Semilight" panose="020B0402040204020203" pitchFamily="34" charset="0"/>
                <a:ea typeface="Segoe UI Historic" panose="020B0502040204020203" pitchFamily="34" charset="0"/>
                <a:cs typeface="Segoe UI Semilight" panose="020B0402040204020203" pitchFamily="34" charset="0"/>
              </a:rPr>
              <a:t>Lavorare in rete, Progetto regionale per l’autonomia e l’inserimento al lavoro di giovani e adulti con disabilità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5239074A-6194-07F6-4E8D-44F13D300141}"/>
              </a:ext>
            </a:extLst>
          </p:cNvPr>
          <p:cNvSpPr txBox="1"/>
          <p:nvPr/>
        </p:nvSpPr>
        <p:spPr>
          <a:xfrm>
            <a:off x="191617" y="1563374"/>
            <a:ext cx="6135328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it-IT" sz="1800" b="1" dirty="0">
                <a:effectLst/>
                <a:latin typeface="ArialMT"/>
                <a:ea typeface="Cambria" panose="02040503050406030204" pitchFamily="18" charset="0"/>
                <a:cs typeface="ArialMT"/>
              </a:rPr>
              <a:t>Metodologia di Apprendimento</a:t>
            </a:r>
            <a:endParaRPr lang="it-IT" sz="280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it-IT" sz="1800" dirty="0">
                <a:effectLst/>
                <a:latin typeface="ArialMT"/>
                <a:ea typeface="Cambria" panose="02040503050406030204" pitchFamily="18" charset="0"/>
                <a:cs typeface="ArialMT"/>
              </a:rPr>
              <a:t>L'acquisizione delle competenze è stata supportata attraverso un approccio metodologico integrato.</a:t>
            </a:r>
            <a:endParaRPr lang="it-IT" sz="280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it-IT" sz="1800" dirty="0">
                <a:effectLst/>
                <a:latin typeface="ArialMT"/>
                <a:ea typeface="Cambria" panose="02040503050406030204" pitchFamily="18" charset="0"/>
                <a:cs typeface="ArialMT"/>
              </a:rPr>
              <a:t>Il training si è basato sul </a:t>
            </a:r>
            <a:r>
              <a:rPr lang="it-IT" sz="1800" dirty="0" err="1">
                <a:effectLst/>
                <a:latin typeface="ArialMT"/>
                <a:ea typeface="Cambria" panose="02040503050406030204" pitchFamily="18" charset="0"/>
                <a:cs typeface="ArialMT"/>
              </a:rPr>
              <a:t>modeling</a:t>
            </a:r>
            <a:r>
              <a:rPr lang="it-IT" sz="1800" dirty="0">
                <a:effectLst/>
                <a:latin typeface="ArialMT"/>
                <a:ea typeface="Cambria" panose="02040503050406030204" pitchFamily="18" charset="0"/>
                <a:cs typeface="ArialMT"/>
              </a:rPr>
              <a:t>, dove le attività venivano prima dimostrate e poi replicate, supportate da aiuti fisici graduali quando neces</a:t>
            </a:r>
            <a:r>
              <a:rPr lang="it-IT" dirty="0">
                <a:latin typeface="ArialMT"/>
                <a:ea typeface="Cambria" panose="02040503050406030204" pitchFamily="18" charset="0"/>
                <a:cs typeface="ArialMT"/>
              </a:rPr>
              <a:t>sari</a:t>
            </a:r>
            <a:r>
              <a:rPr lang="it-IT" sz="1800" dirty="0">
                <a:effectLst/>
                <a:latin typeface="ArialMT"/>
                <a:ea typeface="Cambria" panose="02040503050406030204" pitchFamily="18" charset="0"/>
                <a:cs typeface="ArialMT"/>
              </a:rPr>
              <a:t>. La guida verbale è stata personalizzata in base alle caratteristiche e alle necessità di ciascun partecipante.</a:t>
            </a:r>
            <a:endParaRPr lang="it-IT" sz="280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Testimonianze dei partecipanti al progetto Lavorare in rete, presso la pizzeria Porta Pazienza (BO)">
            <a:extLst>
              <a:ext uri="{FF2B5EF4-FFF2-40B4-BE49-F238E27FC236}">
                <a16:creationId xmlns:a16="http://schemas.microsoft.com/office/drawing/2014/main" id="{40832754-0EDB-C48B-C8CF-95541E8B56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5923" y="1130710"/>
            <a:ext cx="5490270" cy="2865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Nessuna descrizione della foto disponibile.">
            <a:extLst>
              <a:ext uri="{FF2B5EF4-FFF2-40B4-BE49-F238E27FC236}">
                <a16:creationId xmlns:a16="http://schemas.microsoft.com/office/drawing/2014/main" id="{3D4469D1-287A-4A1A-FB42-65DC2C4EDD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45807" y="4139380"/>
            <a:ext cx="3013474" cy="1579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B3A2523F-52E5-909C-A8B6-B90C964FEA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3471" y="4140464"/>
            <a:ext cx="3013474" cy="1578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B3CC151F-4090-BD03-E35A-7F012F8601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1135" y="4139380"/>
            <a:ext cx="3015544" cy="1579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72FE053D-1151-D054-C70C-A2894BFBED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5918" y="4352869"/>
            <a:ext cx="2200275" cy="1152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magine 1" descr="Immagine che contiene testo, Carattere, logo, etichetta&#10;&#10;Il contenuto generato dall'IA potrebbe non essere corretto.">
            <a:extLst>
              <a:ext uri="{FF2B5EF4-FFF2-40B4-BE49-F238E27FC236}">
                <a16:creationId xmlns:a16="http://schemas.microsoft.com/office/drawing/2014/main" id="{2309C936-BBF6-9879-FE7F-06E34253B02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2184"/>
            <a:ext cx="2479414" cy="1239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01562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C9E74F38-B097-C102-5F02-FDA306E4F238}"/>
              </a:ext>
            </a:extLst>
          </p:cNvPr>
          <p:cNvSpPr txBox="1"/>
          <p:nvPr/>
        </p:nvSpPr>
        <p:spPr>
          <a:xfrm>
            <a:off x="2460833" y="229412"/>
            <a:ext cx="980982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400" dirty="0">
                <a:solidFill>
                  <a:srgbClr val="002060"/>
                </a:solidFill>
                <a:latin typeface="Segoe UI Semilight" panose="020B0402040204020203" pitchFamily="34" charset="0"/>
                <a:ea typeface="Segoe UI Historic" panose="020B0502040204020203" pitchFamily="34" charset="0"/>
                <a:cs typeface="Segoe UI Semilight" panose="020B0402040204020203" pitchFamily="34" charset="0"/>
              </a:rPr>
              <a:t>Lavorare in rete, Progetto regionale per l’autonomia e l’inserimento al lavoro di giovani e adulti con disabilità</a:t>
            </a:r>
          </a:p>
          <a:p>
            <a:pPr>
              <a:defRPr/>
            </a:pPr>
            <a:r>
              <a:rPr lang="it-IT" sz="1800" dirty="0">
                <a:effectLst/>
                <a:latin typeface="ArialMT"/>
                <a:ea typeface="Cambria" panose="02040503050406030204" pitchFamily="18" charset="0"/>
                <a:cs typeface="ArialMT"/>
              </a:rPr>
              <a:t>Insieme a Porta Pazienza – primi secondi e ultimi</a:t>
            </a:r>
            <a:endParaRPr lang="it-IT" sz="180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sz="2400" dirty="0">
              <a:solidFill>
                <a:srgbClr val="002060"/>
              </a:solidFill>
              <a:latin typeface="Segoe UI Semilight" panose="020B0402040204020203" pitchFamily="34" charset="0"/>
              <a:ea typeface="Segoe UI Historic" panose="020B05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E0E0790B-D0DB-A8AE-D6D7-029531C56D84}"/>
              </a:ext>
            </a:extLst>
          </p:cNvPr>
          <p:cNvSpPr txBox="1"/>
          <p:nvPr/>
        </p:nvSpPr>
        <p:spPr>
          <a:xfrm>
            <a:off x="5840362" y="1582340"/>
            <a:ext cx="6135328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it-IT" sz="1800" b="1" dirty="0">
                <a:effectLst/>
                <a:latin typeface="ArialMT"/>
                <a:ea typeface="Cambria" panose="02040503050406030204" pitchFamily="18" charset="0"/>
                <a:cs typeface="ArialMT"/>
              </a:rPr>
              <a:t>Competenze Trasversali</a:t>
            </a:r>
            <a:endParaRPr lang="it-IT" sz="280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it-IT" sz="1800" dirty="0">
                <a:effectLst/>
                <a:latin typeface="ArialMT"/>
                <a:ea typeface="Cambria" panose="02040503050406030204" pitchFamily="18" charset="0"/>
                <a:cs typeface="ArialMT"/>
              </a:rPr>
              <a:t>Nel corso del progetto, particolare attenzione è stata dedicata allo sviluppo di competenze sociali e di autonomia personale. I ragazzi sono stati guidati nell'apprendimento di comportamenti socialmente appropriati, come il saluto e le interazioni di base. E’ stata curata la consapevolezza dell'igiene personale e l'importanza di un abbigliamento adeguato al contesto lavorativo. Si è lavorato costantemente sulle abilità di lavoro in gruppo e sulla capacità di gestire anche compiti meno gratificanti. </a:t>
            </a:r>
            <a:r>
              <a:rPr lang="it-IT" sz="1800" b="1" dirty="0">
                <a:effectLst/>
                <a:latin typeface="ArialMT"/>
                <a:ea typeface="Cambria" panose="02040503050406030204" pitchFamily="18" charset="0"/>
                <a:cs typeface="ArialMT"/>
              </a:rPr>
              <a:t>Un aspetto importante è stato l'apprendimento di come richiedere pause in modo appropriato o richiedere aiuto quando vi è la necessità</a:t>
            </a:r>
            <a:r>
              <a:rPr lang="it-IT" sz="1800" dirty="0">
                <a:effectLst/>
                <a:latin typeface="ArialMT"/>
                <a:ea typeface="Cambria" panose="02040503050406030204" pitchFamily="18" charset="0"/>
                <a:cs typeface="ArialMT"/>
              </a:rPr>
              <a:t>.</a:t>
            </a:r>
            <a:endParaRPr lang="it-IT" sz="280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Nessuna descrizione della foto disponibile.">
            <a:extLst>
              <a:ext uri="{FF2B5EF4-FFF2-40B4-BE49-F238E27FC236}">
                <a16:creationId xmlns:a16="http://schemas.microsoft.com/office/drawing/2014/main" id="{600B9023-4BF5-F6BD-B559-69A76C9A3A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310" y="1315486"/>
            <a:ext cx="2431743" cy="3035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Nessuna descrizione della foto disponibile.">
            <a:extLst>
              <a:ext uri="{FF2B5EF4-FFF2-40B4-BE49-F238E27FC236}">
                <a16:creationId xmlns:a16="http://schemas.microsoft.com/office/drawing/2014/main" id="{5800C404-F711-DB37-FFAA-D47D54ED73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128" b="16487"/>
          <a:stretch/>
        </p:blipFill>
        <p:spPr bwMode="auto">
          <a:xfrm>
            <a:off x="2775464" y="1315486"/>
            <a:ext cx="2563452" cy="1774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Nessuna descrizione della foto disponibile.">
            <a:extLst>
              <a:ext uri="{FF2B5EF4-FFF2-40B4-BE49-F238E27FC236}">
                <a16:creationId xmlns:a16="http://schemas.microsoft.com/office/drawing/2014/main" id="{0C5B5811-948A-7F0C-AF8F-E8AB1541A4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2026" y="3286431"/>
            <a:ext cx="2526890" cy="3158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magine 1" descr="Immagine che contiene testo, Carattere, logo, etichetta&#10;&#10;Il contenuto generato dall'IA potrebbe non essere corretto.">
            <a:extLst>
              <a:ext uri="{FF2B5EF4-FFF2-40B4-BE49-F238E27FC236}">
                <a16:creationId xmlns:a16="http://schemas.microsoft.com/office/drawing/2014/main" id="{AF14026B-9949-9353-A68D-CA49C2FB820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290" y="4638508"/>
            <a:ext cx="1808012" cy="904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96999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C9E74F38-B097-C102-5F02-FDA306E4F238}"/>
              </a:ext>
            </a:extLst>
          </p:cNvPr>
          <p:cNvSpPr txBox="1"/>
          <p:nvPr/>
        </p:nvSpPr>
        <p:spPr>
          <a:xfrm>
            <a:off x="2460833" y="229412"/>
            <a:ext cx="980982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400" dirty="0">
                <a:solidFill>
                  <a:srgbClr val="002060"/>
                </a:solidFill>
                <a:latin typeface="Segoe UI Semilight" panose="020B0402040204020203" pitchFamily="34" charset="0"/>
                <a:ea typeface="Segoe UI Historic" panose="020B0502040204020203" pitchFamily="34" charset="0"/>
                <a:cs typeface="Segoe UI Semilight" panose="020B0402040204020203" pitchFamily="34" charset="0"/>
              </a:rPr>
              <a:t>Lavorare in rete, Progetto regionale per l’autonomia e l’inserimento al lavoro di giovani e adulti con disabilità</a:t>
            </a:r>
          </a:p>
          <a:p>
            <a:pPr>
              <a:defRPr/>
            </a:pPr>
            <a:r>
              <a:rPr lang="it-IT" sz="1800" dirty="0">
                <a:effectLst/>
                <a:latin typeface="ArialMT"/>
                <a:ea typeface="Cambria" panose="02040503050406030204" pitchFamily="18" charset="0"/>
                <a:cs typeface="ArialMT"/>
              </a:rPr>
              <a:t>Insieme a Porta Pazienza – primi secondi e ultimi</a:t>
            </a:r>
            <a:endParaRPr lang="it-IT" sz="180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sz="2400" dirty="0">
              <a:solidFill>
                <a:srgbClr val="002060"/>
              </a:solidFill>
              <a:latin typeface="Segoe UI Semilight" panose="020B0402040204020203" pitchFamily="34" charset="0"/>
              <a:ea typeface="Segoe UI Historic" panose="020B05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B6267D3D-1A27-43FC-2504-428DDDE08D8B}"/>
              </a:ext>
            </a:extLst>
          </p:cNvPr>
          <p:cNvSpPr txBox="1"/>
          <p:nvPr/>
        </p:nvSpPr>
        <p:spPr>
          <a:xfrm>
            <a:off x="5810865" y="2624645"/>
            <a:ext cx="6135328" cy="24622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it-IT" sz="1800" b="1" dirty="0">
                <a:effectLst/>
                <a:latin typeface="ArialMT"/>
                <a:ea typeface="Cambria" panose="02040503050406030204" pitchFamily="18" charset="0"/>
                <a:cs typeface="ArialMT"/>
              </a:rPr>
              <a:t>Risultati Raggiunti</a:t>
            </a:r>
            <a:endParaRPr lang="it-IT" sz="280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it-IT" sz="1800" dirty="0">
                <a:effectLst/>
                <a:latin typeface="ArialMT"/>
                <a:ea typeface="Cambria" panose="02040503050406030204" pitchFamily="18" charset="0"/>
                <a:cs typeface="ArialMT"/>
              </a:rPr>
              <a:t>L'efficacia del progetto si è manifestata nell'acquisizione di competenze tecniche specifiche della ristorazione e nello sviluppo di abilità sociali e professionali trasversali.</a:t>
            </a:r>
            <a:endParaRPr lang="it-IT" sz="280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it-IT" sz="1800" dirty="0">
                <a:effectLst/>
                <a:latin typeface="ArialMT"/>
                <a:ea typeface="Cambria" panose="02040503050406030204" pitchFamily="18" charset="0"/>
                <a:cs typeface="ArialMT"/>
              </a:rPr>
              <a:t>Il progetto ha voluto essere un modello promettente di inclusione lavorativa, capace di</a:t>
            </a:r>
            <a:r>
              <a:rPr lang="it-IT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it-IT" sz="1800" dirty="0">
                <a:effectLst/>
                <a:latin typeface="ArialMT"/>
                <a:ea typeface="Cambria" panose="02040503050406030204" pitchFamily="18" charset="0"/>
                <a:cs typeface="ArialMT"/>
              </a:rPr>
              <a:t>coniugare efficacemente la formazione professionale con lo sviluppo di autonomie personali in un contesto lavorativo reale e stimolante</a:t>
            </a:r>
            <a:endParaRPr lang="it-IT" dirty="0"/>
          </a:p>
        </p:txBody>
      </p:sp>
      <p:pic>
        <p:nvPicPr>
          <p:cNvPr id="3074" name="Picture 2" descr="Nessuna descrizione della foto disponibile.">
            <a:extLst>
              <a:ext uri="{FF2B5EF4-FFF2-40B4-BE49-F238E27FC236}">
                <a16:creationId xmlns:a16="http://schemas.microsoft.com/office/drawing/2014/main" id="{7605E45E-8ADC-EAA1-5C87-3B12931F64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481" y="1979309"/>
            <a:ext cx="27432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Nessuna descrizione della foto disponibile.">
            <a:extLst>
              <a:ext uri="{FF2B5EF4-FFF2-40B4-BE49-F238E27FC236}">
                <a16:creationId xmlns:a16="http://schemas.microsoft.com/office/drawing/2014/main" id="{7AEFE16D-4A51-D737-1106-CC28A3C27E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4593" y="1979309"/>
            <a:ext cx="27432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magine 1" descr="Immagine che contiene testo, Carattere, logo, etichetta&#10;&#10;Il contenuto generato dall'IA potrebbe non essere corretto.">
            <a:extLst>
              <a:ext uri="{FF2B5EF4-FFF2-40B4-BE49-F238E27FC236}">
                <a16:creationId xmlns:a16="http://schemas.microsoft.com/office/drawing/2014/main" id="{F650FC6A-2F58-5FFC-880D-9E90F044C44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2197" y="1205965"/>
            <a:ext cx="2381092" cy="1190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7637553"/>
      </p:ext>
    </p:extLst>
  </p:cSld>
  <p:clrMapOvr>
    <a:masterClrMapping/>
  </p:clrMapOvr>
</p:sld>
</file>

<file path=ppt/theme/theme1.xml><?xml version="1.0" encoding="utf-8"?>
<a:theme xmlns:a="http://schemas.openxmlformats.org/drawingml/2006/main" name="3_Tema di Office">
  <a:themeElements>
    <a:clrScheme name="Tema di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i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Tema di Office">
  <a:themeElements>
    <a:clrScheme name="Tema di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i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438" row="6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93F8E1B0-19C6-4D82-8B66-644814954A55}">
  <we:reference id="WA200003052" version="6.0.0.0" store="Omex" storeType="OMEX"/>
  <we:alternateReferences>
    <we:reference id="WA200003052" version="6.0.0.0" store="WA200003052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otalTime>361</TotalTime>
  <Words>836</Words>
  <Application>Microsoft Office PowerPoint</Application>
  <PresentationFormat>Widescreen</PresentationFormat>
  <Paragraphs>38</Paragraphs>
  <Slides>13</Slides>
  <Notes>0</Notes>
  <HiddenSlides>0</HiddenSlides>
  <MMClips>2</MMClips>
  <ScaleCrop>false</ScaleCrop>
  <HeadingPairs>
    <vt:vector size="8" baseType="variant">
      <vt:variant>
        <vt:lpstr>Caratteri utilizzati</vt:lpstr>
      </vt:variant>
      <vt:variant>
        <vt:i4>8</vt:i4>
      </vt:variant>
      <vt:variant>
        <vt:lpstr>Tema</vt:lpstr>
      </vt:variant>
      <vt:variant>
        <vt:i4>3</vt:i4>
      </vt:variant>
      <vt:variant>
        <vt:lpstr>Titoli diapositive</vt:lpstr>
      </vt:variant>
      <vt:variant>
        <vt:i4>13</vt:i4>
      </vt:variant>
      <vt:variant>
        <vt:lpstr>Presentazioni personalizzate</vt:lpstr>
      </vt:variant>
      <vt:variant>
        <vt:i4>1</vt:i4>
      </vt:variant>
    </vt:vector>
  </HeadingPairs>
  <TitlesOfParts>
    <vt:vector size="25" baseType="lpstr">
      <vt:lpstr>ArialMT</vt:lpstr>
      <vt:lpstr>72 Black</vt:lpstr>
      <vt:lpstr>Cambria</vt:lpstr>
      <vt:lpstr>Segoe UI Semilight</vt:lpstr>
      <vt:lpstr>Arial</vt:lpstr>
      <vt:lpstr>Calibri</vt:lpstr>
      <vt:lpstr>Aptos</vt:lpstr>
      <vt:lpstr>Segoe UI Historic</vt:lpstr>
      <vt:lpstr>3_Tema di Office</vt:lpstr>
      <vt:lpstr>2_Tema di Office</vt:lpstr>
      <vt:lpstr>4_Tema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personalizzata 1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Zaina Emanuele</dc:creator>
  <cp:lastModifiedBy>Marialba Corona</cp:lastModifiedBy>
  <cp:revision>104</cp:revision>
  <dcterms:created xsi:type="dcterms:W3CDTF">2022-08-25T14:54:58Z</dcterms:created>
  <dcterms:modified xsi:type="dcterms:W3CDTF">2026-02-26T21:51:14Z</dcterms:modified>
</cp:coreProperties>
</file>