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Helvetica" pitchFamily="2" charset="0"/>
      <p:regular r:id="rId10"/>
    </p:embeddedFont>
    <p:embeddedFont>
      <p:font typeface="Helvetica Bold" pitchFamily="2" charset="0"/>
      <p:regular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0" autoAdjust="0"/>
  </p:normalViewPr>
  <p:slideViewPr>
    <p:cSldViewPr>
      <p:cViewPr varScale="1">
        <p:scale>
          <a:sx n="70" d="100"/>
          <a:sy n="70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seforaimpreesasociale.it/" TargetMode="External"/><Relationship Id="rId7" Type="http://schemas.openxmlformats.org/officeDocument/2006/relationships/image" Target="../media/image14.svg"/><Relationship Id="rId2" Type="http://schemas.openxmlformats.org/officeDocument/2006/relationships/hyperlink" Target="mailto:info@seforaimpresasociale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4528521" y="9040940"/>
            <a:ext cx="3166645" cy="749120"/>
          </a:xfrm>
          <a:custGeom>
            <a:avLst/>
            <a:gdLst/>
            <a:ahLst/>
            <a:cxnLst/>
            <a:rect l="l" t="t" r="r" b="b"/>
            <a:pathLst>
              <a:path w="3166645" h="749120">
                <a:moveTo>
                  <a:pt x="0" y="0"/>
                </a:moveTo>
                <a:lnTo>
                  <a:pt x="3166644" y="0"/>
                </a:lnTo>
                <a:lnTo>
                  <a:pt x="3166644" y="749120"/>
                </a:lnTo>
                <a:lnTo>
                  <a:pt x="0" y="749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3759479" y="3059811"/>
            <a:ext cx="10769041" cy="208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748"/>
              </a:lnSpc>
            </a:pPr>
            <a:r>
              <a:rPr lang="en-US" sz="8100" b="1">
                <a:solidFill>
                  <a:srgbClr val="395385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Séfora Srl</a:t>
            </a:r>
          </a:p>
          <a:p>
            <a:pPr algn="ctr" rtl="1">
              <a:lnSpc>
                <a:spcPts val="7128"/>
              </a:lnSpc>
            </a:pPr>
            <a:r>
              <a:rPr lang="en-US" sz="6600" b="1">
                <a:solidFill>
                  <a:srgbClr val="395385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Impresa Sociale ANffAS</a:t>
            </a:r>
          </a:p>
        </p:txBody>
      </p:sp>
      <p:sp>
        <p:nvSpPr>
          <p:cNvPr id="5" name="Freeform 5"/>
          <p:cNvSpPr/>
          <p:nvPr/>
        </p:nvSpPr>
        <p:spPr>
          <a:xfrm>
            <a:off x="5162898" y="5968896"/>
            <a:ext cx="1643638" cy="1528760"/>
          </a:xfrm>
          <a:custGeom>
            <a:avLst/>
            <a:gdLst/>
            <a:ahLst/>
            <a:cxnLst/>
            <a:rect l="l" t="t" r="r" b="b"/>
            <a:pathLst>
              <a:path w="1643638" h="1528760">
                <a:moveTo>
                  <a:pt x="0" y="0"/>
                </a:moveTo>
                <a:lnTo>
                  <a:pt x="1643638" y="0"/>
                </a:lnTo>
                <a:lnTo>
                  <a:pt x="1643638" y="1528761"/>
                </a:lnTo>
                <a:lnTo>
                  <a:pt x="0" y="1528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602" t="-73077" r="-107235" b="-560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6806536" y="6170854"/>
            <a:ext cx="5293386" cy="1124845"/>
          </a:xfrm>
          <a:custGeom>
            <a:avLst/>
            <a:gdLst/>
            <a:ahLst/>
            <a:cxnLst/>
            <a:rect l="l" t="t" r="r" b="b"/>
            <a:pathLst>
              <a:path w="5293386" h="1124845">
                <a:moveTo>
                  <a:pt x="0" y="0"/>
                </a:moveTo>
                <a:lnTo>
                  <a:pt x="5293386" y="0"/>
                </a:lnTo>
                <a:lnTo>
                  <a:pt x="5293386" y="1124845"/>
                </a:lnTo>
                <a:lnTo>
                  <a:pt x="0" y="1124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6806536" y="7497657"/>
            <a:ext cx="5160036" cy="1397506"/>
            <a:chOff x="0" y="0"/>
            <a:chExt cx="5287683" cy="14320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87645" cy="1432052"/>
            </a:xfrm>
            <a:custGeom>
              <a:avLst/>
              <a:gdLst/>
              <a:ahLst/>
              <a:cxnLst/>
              <a:rect l="l" t="t" r="r" b="b"/>
              <a:pathLst>
                <a:path w="5287645" h="1432052">
                  <a:moveTo>
                    <a:pt x="0" y="0"/>
                  </a:moveTo>
                  <a:lnTo>
                    <a:pt x="5287645" y="0"/>
                  </a:lnTo>
                  <a:lnTo>
                    <a:pt x="5287645" y="1432052"/>
                  </a:lnTo>
                  <a:lnTo>
                    <a:pt x="0" y="1432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3500695" y="4291432"/>
            <a:ext cx="11286610" cy="1704137"/>
            <a:chOff x="0" y="0"/>
            <a:chExt cx="15048813" cy="22721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48813" cy="2272177"/>
            </a:xfrm>
            <a:custGeom>
              <a:avLst/>
              <a:gdLst/>
              <a:ahLst/>
              <a:cxnLst/>
              <a:rect l="l" t="t" r="r" b="b"/>
              <a:pathLst>
                <a:path w="15048813" h="2272177">
                  <a:moveTo>
                    <a:pt x="0" y="0"/>
                  </a:moveTo>
                  <a:lnTo>
                    <a:pt x="15048813" y="0"/>
                  </a:lnTo>
                  <a:lnTo>
                    <a:pt x="15048813" y="2272177"/>
                  </a:lnTo>
                  <a:lnTo>
                    <a:pt x="0" y="227217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418" r="59040" b="18701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5048813" cy="22531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Sfide e prospettive nell’esperienza di inserimento con IKEA Parma 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863279" y="2437529"/>
            <a:ext cx="14794629" cy="7193889"/>
          </a:xfrm>
          <a:custGeom>
            <a:avLst/>
            <a:gdLst/>
            <a:ahLst/>
            <a:cxnLst/>
            <a:rect l="l" t="t" r="r" b="b"/>
            <a:pathLst>
              <a:path w="14794629" h="7193889">
                <a:moveTo>
                  <a:pt x="0" y="0"/>
                </a:moveTo>
                <a:lnTo>
                  <a:pt x="14794630" y="0"/>
                </a:lnTo>
                <a:lnTo>
                  <a:pt x="14794630" y="7193889"/>
                </a:lnTo>
                <a:lnTo>
                  <a:pt x="0" y="7193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63279" y="784877"/>
            <a:ext cx="1287584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3"/>
              </a:lnSpc>
            </a:pPr>
            <a:r>
              <a:rPr lang="en-US" sz="4519" b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TEMPI DEL PROCESSO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637234" y="678441"/>
            <a:ext cx="12904985" cy="1173450"/>
            <a:chOff x="0" y="0"/>
            <a:chExt cx="18093041" cy="1645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93041" cy="1645204"/>
            </a:xfrm>
            <a:custGeom>
              <a:avLst/>
              <a:gdLst/>
              <a:ahLst/>
              <a:cxnLst/>
              <a:rect l="l" t="t" r="r" b="b"/>
              <a:pathLst>
                <a:path w="18093041" h="1645204">
                  <a:moveTo>
                    <a:pt x="0" y="0"/>
                  </a:moveTo>
                  <a:lnTo>
                    <a:pt x="18093041" y="0"/>
                  </a:lnTo>
                  <a:lnTo>
                    <a:pt x="18093041" y="1645204"/>
                  </a:lnTo>
                  <a:lnTo>
                    <a:pt x="0" y="16452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0710" r="48335" b="-6071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8093041" cy="16261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DESCRIZIONE DEL PROCESSO GENERALE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37234" y="1851891"/>
            <a:ext cx="15893015" cy="7827310"/>
          </a:xfrm>
          <a:custGeom>
            <a:avLst/>
            <a:gdLst/>
            <a:ahLst/>
            <a:cxnLst/>
            <a:rect l="l" t="t" r="r" b="b"/>
            <a:pathLst>
              <a:path w="15893015" h="7827310">
                <a:moveTo>
                  <a:pt x="0" y="0"/>
                </a:moveTo>
                <a:lnTo>
                  <a:pt x="15893015" y="0"/>
                </a:lnTo>
                <a:lnTo>
                  <a:pt x="15893015" y="7827310"/>
                </a:lnTo>
                <a:lnTo>
                  <a:pt x="0" y="7827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699044" y="1508577"/>
            <a:ext cx="11528369" cy="8166801"/>
            <a:chOff x="0" y="0"/>
            <a:chExt cx="1799276" cy="12746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9276" cy="1274623"/>
            </a:xfrm>
            <a:custGeom>
              <a:avLst/>
              <a:gdLst/>
              <a:ahLst/>
              <a:cxnLst/>
              <a:rect l="l" t="t" r="r" b="b"/>
              <a:pathLst>
                <a:path w="1799276" h="1274623">
                  <a:moveTo>
                    <a:pt x="0" y="0"/>
                  </a:moveTo>
                  <a:lnTo>
                    <a:pt x="1799276" y="0"/>
                  </a:lnTo>
                  <a:lnTo>
                    <a:pt x="1799276" y="1274623"/>
                  </a:lnTo>
                  <a:lnTo>
                    <a:pt x="0" y="1274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99276" cy="1312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9044" y="1575729"/>
            <a:ext cx="13882904" cy="82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Scouting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aziende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per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individuazione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posizioni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lavorative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 2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Incontri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con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l’azienda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call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conoscitiva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sopralluogo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3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formazione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generale: 2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presentazione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candidati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formazione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specifica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 1,5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Coinvolgimento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figure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riferimento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Assessment,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interventi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diretti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indiretti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incontri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restituzione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/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progettazione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/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valutazione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 15,5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Preparazione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colloquio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selezione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2h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Consulenza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relativa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ai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colloqui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selezione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ad HR e TM : 30 min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Colloquio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selezione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 40 min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Supporto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nella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compilazione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della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documentazione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richiesta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: 30 min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Supervisione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dei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contenuti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 delle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modalità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verifica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degli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apprendimenti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1h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Supporto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nello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svolgimento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del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corso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di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formazione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obbligatorio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2h e 40 min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Supervisione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con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referenti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azienda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lang="en-US" sz="2582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beneficiario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2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Coaching: 30 h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b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TEMPO TOTALE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32 +30 = </a:t>
            </a:r>
            <a:r>
              <a:rPr lang="en-US" sz="2582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62h </a:t>
            </a:r>
          </a:p>
          <a:p>
            <a:pPr marL="557666" lvl="1" indent="-278833" algn="l">
              <a:lnSpc>
                <a:spcPts val="3822"/>
              </a:lnSpc>
              <a:buFont typeface="Arial"/>
              <a:buChar char="•"/>
            </a:pPr>
            <a:r>
              <a:rPr lang="en-US" sz="2582" b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COSTI TOTALI</a:t>
            </a: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: 25 x 30,00 € = </a:t>
            </a:r>
            <a:r>
              <a:rPr lang="en-US" sz="258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€ </a:t>
            </a:r>
            <a:r>
              <a:rPr lang="en-US" sz="2582" b="1">
                <a:solidFill>
                  <a:srgbClr val="000000"/>
                </a:solidFill>
                <a:latin typeface="Helvetica Bold"/>
                <a:ea typeface="Helvetica"/>
                <a:cs typeface="Helvetica"/>
                <a:sym typeface="Helvetica Bold"/>
              </a:rPr>
              <a:t>960</a:t>
            </a:r>
            <a:r>
              <a:rPr lang="en-US" sz="2582" b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,00</a:t>
            </a:r>
            <a:r>
              <a:rPr lang="en-US" sz="258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en-US" sz="2582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lnSpc>
                <a:spcPts val="3822"/>
              </a:lnSpc>
            </a:pPr>
            <a:r>
              <a:rPr lang="en-US" sz="2582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            30 X 25,00 € = € </a:t>
            </a:r>
            <a:r>
              <a:rPr lang="en-US" sz="2582" b="1" dirty="0">
                <a:solidFill>
                  <a:srgbClr val="000000"/>
                </a:solidFill>
                <a:latin typeface="Helvetica Bold"/>
                <a:ea typeface="Helvetica"/>
                <a:cs typeface="Helvetica"/>
                <a:sym typeface="Helvetica Bold"/>
              </a:rPr>
              <a:t>7</a:t>
            </a:r>
            <a:r>
              <a:rPr lang="en-US" sz="2582" b="1" dirty="0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50,00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47800"/>
            <a:ext cx="12875840" cy="72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3"/>
              </a:lnSpc>
            </a:pPr>
            <a:r>
              <a:rPr lang="en-US" sz="4519" b="1">
                <a:solidFill>
                  <a:srgbClr val="00000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ALCUNI DATI QUANTITATIVI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35621" y="484650"/>
            <a:ext cx="9397963" cy="1088100"/>
            <a:chOff x="0" y="0"/>
            <a:chExt cx="12530617" cy="1450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30619" cy="1450803"/>
            </a:xfrm>
            <a:custGeom>
              <a:avLst/>
              <a:gdLst/>
              <a:ahLst/>
              <a:cxnLst/>
              <a:rect l="l" t="t" r="r" b="b"/>
              <a:pathLst>
                <a:path w="12530619" h="1450803">
                  <a:moveTo>
                    <a:pt x="0" y="0"/>
                  </a:moveTo>
                  <a:lnTo>
                    <a:pt x="12530619" y="0"/>
                  </a:lnTo>
                  <a:lnTo>
                    <a:pt x="12530619" y="1450803"/>
                  </a:lnTo>
                  <a:lnTo>
                    <a:pt x="0" y="145080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3867" r="2629" b="-113867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2530617" cy="14317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860"/>
                </a:lnSpc>
              </a:pPr>
              <a:r>
                <a:rPr lang="en-US" sz="4500" b="1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ALCUNI ELEMENTI QUALITATIVI</a:t>
              </a:r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558233" y="1831598"/>
          <a:ext cx="14479202" cy="6276255"/>
        </p:xfrm>
        <a:graphic>
          <a:graphicData uri="http://schemas.openxmlformats.org/drawingml/2006/table">
            <a:tbl>
              <a:tblPr/>
              <a:tblGrid>
                <a:gridCol w="1447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6255">
                <a:tc>
                  <a:txBody>
                    <a:bodyPr/>
                    <a:lstStyle/>
                    <a:p>
                      <a:pPr marL="407588" lvl="1" indent="-203794" algn="l" rtl="1">
                        <a:lnSpc>
                          <a:spcPts val="3780"/>
                        </a:lnSpc>
                        <a:buFont typeface="Arial"/>
                        <a:buChar char="•"/>
                        <a:defRPr/>
                      </a:pPr>
                      <a:endParaRPr lang="en-US" sz="1100"/>
                    </a:p>
                  </a:txBody>
                  <a:tcPr marL="34920" marR="34920" marT="34920" marB="34920" anchor="ctr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59312" y="1831598"/>
          <a:ext cx="3165775" cy="6276255"/>
        </p:xfrm>
        <a:graphic>
          <a:graphicData uri="http://schemas.openxmlformats.org/drawingml/2006/table">
            <a:tbl>
              <a:tblPr/>
              <a:tblGrid>
                <a:gridCol w="316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6255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34920" marR="34920" marT="34920" marB="34920" anchor="ctr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9312" y="1947155"/>
            <a:ext cx="316577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Aspetti innovativi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8233" y="2321805"/>
            <a:ext cx="14479202" cy="542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approccio metodologico evidence based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valutazione funzionale dei desideri e delle aspettative della persona, dei livelli di decision making, di problem solving e delle credenze di efficacia.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Pianificazione dei sostegni da erogare e gli interventi da attuare per il raggiungimento degli obiettivi allineati rispetto ai domini della Qualità di vita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Riferimento al modello bio psico sociale della disabilità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Consulenza e formazione al contesto aziendale, confronto continuativo tra tutor aziendale, job coach e psicologa referente del caso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attivazione di nuove e/o diverse sinergie con la rete allargata dei partner in un’ottica di filiera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Orientamento agli esiti: approccio orientato all’empowerment della persona. L’approdo è rappresentato dall’assunzione in contesti produttivi all’interno del mercato del lavoro reale.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653792" y="484650"/>
            <a:ext cx="9604115" cy="1088100"/>
            <a:chOff x="0" y="0"/>
            <a:chExt cx="12805487" cy="1450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5489" cy="1450803"/>
            </a:xfrm>
            <a:custGeom>
              <a:avLst/>
              <a:gdLst/>
              <a:ahLst/>
              <a:cxnLst/>
              <a:rect l="l" t="t" r="r" b="b"/>
              <a:pathLst>
                <a:path w="12805489" h="1450803">
                  <a:moveTo>
                    <a:pt x="0" y="0"/>
                  </a:moveTo>
                  <a:lnTo>
                    <a:pt x="12805489" y="0"/>
                  </a:lnTo>
                  <a:lnTo>
                    <a:pt x="12805489" y="1450803"/>
                  </a:lnTo>
                  <a:lnTo>
                    <a:pt x="0" y="145080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3867" r="4719" b="-113867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2805487" cy="143175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860"/>
                </a:lnSpc>
              </a:pPr>
              <a:r>
                <a:rPr lang="en-US" sz="4500" b="1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ALCUNI ELEMENTI QUALITATIVI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2503657"/>
            <a:ext cx="8022630" cy="6816453"/>
          </a:xfrm>
          <a:custGeom>
            <a:avLst/>
            <a:gdLst/>
            <a:ahLst/>
            <a:cxnLst/>
            <a:rect l="l" t="t" r="r" b="b"/>
            <a:pathLst>
              <a:path w="8022630" h="6816453">
                <a:moveTo>
                  <a:pt x="0" y="0"/>
                </a:moveTo>
                <a:lnTo>
                  <a:pt x="8022630" y="0"/>
                </a:lnTo>
                <a:lnTo>
                  <a:pt x="8022630" y="6816453"/>
                </a:lnTo>
                <a:lnTo>
                  <a:pt x="0" y="6816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92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9267775" y="2503657"/>
            <a:ext cx="7991525" cy="6816453"/>
          </a:xfrm>
          <a:custGeom>
            <a:avLst/>
            <a:gdLst/>
            <a:ahLst/>
            <a:cxnLst/>
            <a:rect l="l" t="t" r="r" b="b"/>
            <a:pathLst>
              <a:path w="7991525" h="6816453">
                <a:moveTo>
                  <a:pt x="0" y="0"/>
                </a:moveTo>
                <a:lnTo>
                  <a:pt x="7991525" y="0"/>
                </a:lnTo>
                <a:lnTo>
                  <a:pt x="7991525" y="6816453"/>
                </a:lnTo>
                <a:lnTo>
                  <a:pt x="0" y="6816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3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028700" y="1776356"/>
            <a:ext cx="1166973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 ante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67775" y="1776356"/>
            <a:ext cx="8621458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 post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57242" y="5633847"/>
            <a:ext cx="5573697" cy="1363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2" tooltip="mailto:info@seforaimpresasociale.it"/>
              </a:rPr>
              <a:t>info@seforaimpresasociale.it</a:t>
            </a:r>
            <a:r>
              <a:rPr lang="en-US" sz="27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 </a:t>
            </a:r>
            <a:r>
              <a:rPr lang="en-US" sz="2700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 tooltip="http://www.seforaimpreesasociale.it/"/>
              </a:rPr>
              <a:t>www.seforaimpreesasociale.it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724" cy="10287543"/>
            <a:chOff x="0" y="0"/>
            <a:chExt cx="24384965" cy="137167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5015" cy="13716763"/>
            </a:xfrm>
            <a:custGeom>
              <a:avLst/>
              <a:gdLst/>
              <a:ahLst/>
              <a:cxnLst/>
              <a:rect l="l" t="t" r="r" b="b"/>
              <a:pathLst>
                <a:path w="24385015" h="13716763">
                  <a:moveTo>
                    <a:pt x="0" y="0"/>
                  </a:moveTo>
                  <a:lnTo>
                    <a:pt x="24385015" y="0"/>
                  </a:lnTo>
                  <a:lnTo>
                    <a:pt x="24385015" y="13716763"/>
                  </a:lnTo>
                  <a:lnTo>
                    <a:pt x="0" y="13716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00994" y="2547412"/>
            <a:ext cx="13486011" cy="2596088"/>
            <a:chOff x="0" y="0"/>
            <a:chExt cx="15879699" cy="30568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79656" cy="3056930"/>
            </a:xfrm>
            <a:custGeom>
              <a:avLst/>
              <a:gdLst/>
              <a:ahLst/>
              <a:cxnLst/>
              <a:rect l="l" t="t" r="r" b="b"/>
              <a:pathLst>
                <a:path w="15879656" h="3056930">
                  <a:moveTo>
                    <a:pt x="0" y="0"/>
                  </a:moveTo>
                  <a:lnTo>
                    <a:pt x="15879656" y="0"/>
                  </a:lnTo>
                  <a:lnTo>
                    <a:pt x="15879656" y="3056930"/>
                  </a:lnTo>
                  <a:lnTo>
                    <a:pt x="0" y="3056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17114" b="-317112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56911" y="6997141"/>
            <a:ext cx="1844164" cy="1860538"/>
            <a:chOff x="0" y="0"/>
            <a:chExt cx="2380323" cy="24014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0361" cy="2401507"/>
            </a:xfrm>
            <a:custGeom>
              <a:avLst/>
              <a:gdLst/>
              <a:ahLst/>
              <a:cxnLst/>
              <a:rect l="l" t="t" r="r" b="b"/>
              <a:pathLst>
                <a:path w="2380361" h="2401507">
                  <a:moveTo>
                    <a:pt x="0" y="0"/>
                  </a:moveTo>
                  <a:lnTo>
                    <a:pt x="2380361" y="0"/>
                  </a:lnTo>
                  <a:lnTo>
                    <a:pt x="2380361" y="2401507"/>
                  </a:lnTo>
                  <a:lnTo>
                    <a:pt x="0" y="2401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5" t="-1" r="-444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5984104" y="5828127"/>
            <a:ext cx="631560" cy="631560"/>
          </a:xfrm>
          <a:custGeom>
            <a:avLst/>
            <a:gdLst/>
            <a:ahLst/>
            <a:cxnLst/>
            <a:rect l="l" t="t" r="r" b="b"/>
            <a:pathLst>
              <a:path w="631560" h="631560">
                <a:moveTo>
                  <a:pt x="0" y="0"/>
                </a:moveTo>
                <a:lnTo>
                  <a:pt x="631560" y="0"/>
                </a:lnTo>
                <a:lnTo>
                  <a:pt x="631560" y="631560"/>
                </a:lnTo>
                <a:lnTo>
                  <a:pt x="0" y="631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5951367" y="5155421"/>
            <a:ext cx="664297" cy="672706"/>
          </a:xfrm>
          <a:custGeom>
            <a:avLst/>
            <a:gdLst/>
            <a:ahLst/>
            <a:cxnLst/>
            <a:rect l="l" t="t" r="r" b="b"/>
            <a:pathLst>
              <a:path w="664297" h="672706">
                <a:moveTo>
                  <a:pt x="0" y="0"/>
                </a:moveTo>
                <a:lnTo>
                  <a:pt x="664297" y="0"/>
                </a:lnTo>
                <a:lnTo>
                  <a:pt x="664297" y="672706"/>
                </a:lnTo>
                <a:lnTo>
                  <a:pt x="0" y="6727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6681354" y="5245511"/>
            <a:ext cx="6436595" cy="107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3043" spc="362">
                <a:solidFill>
                  <a:srgbClr val="395385"/>
                </a:solidFill>
                <a:latin typeface="Helvetica"/>
                <a:ea typeface="Helvetica"/>
                <a:cs typeface="Helvetica"/>
                <a:sym typeface="Helvetica"/>
              </a:rPr>
              <a:t>info@seforaimpresasociale.it</a:t>
            </a:r>
          </a:p>
          <a:p>
            <a:pPr algn="ctr">
              <a:lnSpc>
                <a:spcPts val="4260"/>
              </a:lnSpc>
            </a:pPr>
            <a:r>
              <a:rPr lang="en-US" sz="3043" spc="362">
                <a:solidFill>
                  <a:srgbClr val="395385"/>
                </a:solidFill>
                <a:latin typeface="Helvetica"/>
                <a:ea typeface="Helvetica"/>
                <a:cs typeface="Helvetica"/>
                <a:sym typeface="Helvetica"/>
              </a:rPr>
              <a:t>www.seforaimpresasociale.it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331</Words>
  <Application>Microsoft Macintosh PowerPoint</Application>
  <PresentationFormat>Personalizzato</PresentationFormat>
  <Paragraphs>37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Helvetica</vt:lpstr>
      <vt:lpstr>Calibri</vt:lpstr>
      <vt:lpstr>Helvetica Bold</vt:lpstr>
      <vt:lpstr>Verdana</vt:lpstr>
      <vt:lpstr>Montserrat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Progetto Lavorare in Rete</dc:title>
  <cp:lastModifiedBy>Cristiana Torricella</cp:lastModifiedBy>
  <cp:revision>2</cp:revision>
  <dcterms:created xsi:type="dcterms:W3CDTF">2006-08-16T00:00:00Z</dcterms:created>
  <dcterms:modified xsi:type="dcterms:W3CDTF">2026-02-28T13:51:08Z</dcterms:modified>
  <dc:identifier>DAHCm11oaSE</dc:identifier>
</cp:coreProperties>
</file>